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9" r:id="rId4"/>
  </p:sldMasterIdLst>
  <p:notesMasterIdLst>
    <p:notesMasterId r:id="rId26"/>
  </p:notesMasterIdLst>
  <p:handoutMasterIdLst>
    <p:handoutMasterId r:id="rId27"/>
  </p:handoutMasterIdLst>
  <p:sldIdLst>
    <p:sldId id="256" r:id="rId5"/>
    <p:sldId id="276" r:id="rId6"/>
    <p:sldId id="259" r:id="rId7"/>
    <p:sldId id="294" r:id="rId8"/>
    <p:sldId id="283" r:id="rId9"/>
    <p:sldId id="258" r:id="rId10"/>
    <p:sldId id="277" r:id="rId11"/>
    <p:sldId id="282" r:id="rId12"/>
    <p:sldId id="263" r:id="rId13"/>
    <p:sldId id="261" r:id="rId14"/>
    <p:sldId id="285" r:id="rId15"/>
    <p:sldId id="284" r:id="rId16"/>
    <p:sldId id="269" r:id="rId17"/>
    <p:sldId id="293" r:id="rId18"/>
    <p:sldId id="280" r:id="rId19"/>
    <p:sldId id="286" r:id="rId20"/>
    <p:sldId id="288" r:id="rId21"/>
    <p:sldId id="278" r:id="rId22"/>
    <p:sldId id="266" r:id="rId23"/>
    <p:sldId id="281" r:id="rId24"/>
    <p:sldId id="279" r:id="rId25"/>
  </p:sldIdLst>
  <p:sldSz cx="9144000" cy="5143500" type="screen16x9"/>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CC800"/>
    <a:srgbClr val="5EEC3C"/>
    <a:srgbClr val="1D3A00"/>
    <a:srgbClr val="6C1A00"/>
    <a:srgbClr val="003296"/>
    <a:srgbClr val="E39A39"/>
    <a:srgbClr val="FFC901"/>
    <a:srgbClr val="FE9202"/>
    <a:srgbClr val="FEA402"/>
    <a:srgbClr val="D68B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0D60A17-FC08-48BB-BC4B-3EA9AD35D0CB}" v="7" dt="2025-09-14T15:43:02.2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1120" y="60"/>
      </p:cViewPr>
      <p:guideLst>
        <p:guide orient="horz" pos="1620"/>
        <p:guide pos="2880"/>
      </p:guideLst>
    </p:cSldViewPr>
  </p:slideViewPr>
  <p:notesTextViewPr>
    <p:cViewPr>
      <p:scale>
        <a:sx n="1" d="1"/>
        <a:sy n="1" d="1"/>
      </p:scale>
      <p:origin x="0" y="0"/>
    </p:cViewPr>
  </p:notesTextViewPr>
  <p:gridSpacing cx="152705" cy="152705"/>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F5E1B7-E7A4-4E0A-86C7-FCDF478663E0}"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4926B196-A161-4E6E-AE62-CB70B6A661C0}">
      <dgm:prSet/>
      <dgm:spPr/>
      <dgm:t>
        <a:bodyPr/>
        <a:lstStyle/>
        <a:p>
          <a:r>
            <a:rPr lang="en-US"/>
            <a:t>It is very important that the children feel they can talk to their teachers if they have a worry</a:t>
          </a:r>
        </a:p>
      </dgm:t>
    </dgm:pt>
    <dgm:pt modelId="{3B681A7C-47C2-4EE4-815F-59B310720F4E}" type="parTrans" cxnId="{7A19F27A-CCEE-4443-8DDE-EEDEEE412AA7}">
      <dgm:prSet/>
      <dgm:spPr/>
      <dgm:t>
        <a:bodyPr/>
        <a:lstStyle/>
        <a:p>
          <a:endParaRPr lang="en-US"/>
        </a:p>
      </dgm:t>
    </dgm:pt>
    <dgm:pt modelId="{2686FC85-3087-4D3C-81FF-8E528F4C4E08}" type="sibTrans" cxnId="{7A19F27A-CCEE-4443-8DDE-EEDEEE412AA7}">
      <dgm:prSet/>
      <dgm:spPr/>
      <dgm:t>
        <a:bodyPr/>
        <a:lstStyle/>
        <a:p>
          <a:endParaRPr lang="en-US"/>
        </a:p>
      </dgm:t>
    </dgm:pt>
    <dgm:pt modelId="{53BF2DA6-2A00-482E-9E73-25B2F048AF66}">
      <dgm:prSet/>
      <dgm:spPr/>
      <dgm:t>
        <a:bodyPr/>
        <a:lstStyle/>
        <a:p>
          <a:r>
            <a:rPr lang="en-US" dirty="0"/>
            <a:t>If parents or carers have any concerns, please send a short email (gshallish@friethschool.co.uk) </a:t>
          </a:r>
        </a:p>
      </dgm:t>
    </dgm:pt>
    <dgm:pt modelId="{3A1A1DF4-D967-408D-8734-FDF77F44B7FB}" type="parTrans" cxnId="{6E536545-8259-4E23-B5E7-63C41002C386}">
      <dgm:prSet/>
      <dgm:spPr/>
      <dgm:t>
        <a:bodyPr/>
        <a:lstStyle/>
        <a:p>
          <a:endParaRPr lang="en-US"/>
        </a:p>
      </dgm:t>
    </dgm:pt>
    <dgm:pt modelId="{CAC23C0F-B1FE-4F7D-B817-6A001BF0E875}" type="sibTrans" cxnId="{6E536545-8259-4E23-B5E7-63C41002C386}">
      <dgm:prSet/>
      <dgm:spPr/>
      <dgm:t>
        <a:bodyPr/>
        <a:lstStyle/>
        <a:p>
          <a:endParaRPr lang="en-US"/>
        </a:p>
      </dgm:t>
    </dgm:pt>
    <dgm:pt modelId="{6BAB1B4A-89FA-4E47-BAA3-0555EAC9FACD}">
      <dgm:prSet/>
      <dgm:spPr/>
      <dgm:t>
        <a:bodyPr/>
        <a:lstStyle/>
        <a:p>
          <a:r>
            <a:rPr lang="en-GB" dirty="0"/>
            <a:t>First aid in school – </a:t>
          </a:r>
          <a:r>
            <a:rPr lang="en-GB" dirty="0" err="1"/>
            <a:t>SmartLog</a:t>
          </a:r>
          <a:r>
            <a:rPr lang="en-GB" dirty="0"/>
            <a:t> notification to parents (bumped head sticker)</a:t>
          </a:r>
          <a:endParaRPr lang="en-US" dirty="0"/>
        </a:p>
      </dgm:t>
    </dgm:pt>
    <dgm:pt modelId="{A3486966-200E-468D-BC9A-E5E237B59293}" type="parTrans" cxnId="{75FBF9BE-B4F6-4663-94E3-2B54789DCC55}">
      <dgm:prSet/>
      <dgm:spPr/>
      <dgm:t>
        <a:bodyPr/>
        <a:lstStyle/>
        <a:p>
          <a:endParaRPr lang="en-US"/>
        </a:p>
      </dgm:t>
    </dgm:pt>
    <dgm:pt modelId="{AD062996-47D5-491E-9C53-3DEFBD356A14}" type="sibTrans" cxnId="{75FBF9BE-B4F6-4663-94E3-2B54789DCC55}">
      <dgm:prSet/>
      <dgm:spPr/>
      <dgm:t>
        <a:bodyPr/>
        <a:lstStyle/>
        <a:p>
          <a:endParaRPr lang="en-US"/>
        </a:p>
      </dgm:t>
    </dgm:pt>
    <dgm:pt modelId="{4C764D2F-B160-4659-B679-E87512C19088}" type="pres">
      <dgm:prSet presAssocID="{62F5E1B7-E7A4-4E0A-86C7-FCDF478663E0}" presName="outerComposite" presStyleCnt="0">
        <dgm:presLayoutVars>
          <dgm:chMax val="5"/>
          <dgm:dir/>
          <dgm:resizeHandles val="exact"/>
        </dgm:presLayoutVars>
      </dgm:prSet>
      <dgm:spPr/>
    </dgm:pt>
    <dgm:pt modelId="{18AA1523-12DB-4812-AB6F-7FD9E76FF1B6}" type="pres">
      <dgm:prSet presAssocID="{62F5E1B7-E7A4-4E0A-86C7-FCDF478663E0}" presName="dummyMaxCanvas" presStyleCnt="0">
        <dgm:presLayoutVars/>
      </dgm:prSet>
      <dgm:spPr/>
    </dgm:pt>
    <dgm:pt modelId="{6C97B6ED-46EE-4D0D-B50A-8ACCB772AC0A}" type="pres">
      <dgm:prSet presAssocID="{62F5E1B7-E7A4-4E0A-86C7-FCDF478663E0}" presName="ThreeNodes_1" presStyleLbl="node1" presStyleIdx="0" presStyleCnt="3">
        <dgm:presLayoutVars>
          <dgm:bulletEnabled val="1"/>
        </dgm:presLayoutVars>
      </dgm:prSet>
      <dgm:spPr/>
    </dgm:pt>
    <dgm:pt modelId="{7E5A4E0E-027C-4299-AA99-3B470401A686}" type="pres">
      <dgm:prSet presAssocID="{62F5E1B7-E7A4-4E0A-86C7-FCDF478663E0}" presName="ThreeNodes_2" presStyleLbl="node1" presStyleIdx="1" presStyleCnt="3">
        <dgm:presLayoutVars>
          <dgm:bulletEnabled val="1"/>
        </dgm:presLayoutVars>
      </dgm:prSet>
      <dgm:spPr/>
    </dgm:pt>
    <dgm:pt modelId="{9B03D12E-361C-4B86-B866-981B1339F34B}" type="pres">
      <dgm:prSet presAssocID="{62F5E1B7-E7A4-4E0A-86C7-FCDF478663E0}" presName="ThreeNodes_3" presStyleLbl="node1" presStyleIdx="2" presStyleCnt="3">
        <dgm:presLayoutVars>
          <dgm:bulletEnabled val="1"/>
        </dgm:presLayoutVars>
      </dgm:prSet>
      <dgm:spPr/>
    </dgm:pt>
    <dgm:pt modelId="{5948BD92-BC59-4CB2-8EC7-667F19BB8FC5}" type="pres">
      <dgm:prSet presAssocID="{62F5E1B7-E7A4-4E0A-86C7-FCDF478663E0}" presName="ThreeConn_1-2" presStyleLbl="fgAccFollowNode1" presStyleIdx="0" presStyleCnt="2">
        <dgm:presLayoutVars>
          <dgm:bulletEnabled val="1"/>
        </dgm:presLayoutVars>
      </dgm:prSet>
      <dgm:spPr/>
    </dgm:pt>
    <dgm:pt modelId="{FB245A95-1757-49B0-BE8B-94FF7323C271}" type="pres">
      <dgm:prSet presAssocID="{62F5E1B7-E7A4-4E0A-86C7-FCDF478663E0}" presName="ThreeConn_2-3" presStyleLbl="fgAccFollowNode1" presStyleIdx="1" presStyleCnt="2">
        <dgm:presLayoutVars>
          <dgm:bulletEnabled val="1"/>
        </dgm:presLayoutVars>
      </dgm:prSet>
      <dgm:spPr/>
    </dgm:pt>
    <dgm:pt modelId="{82EFF154-34AE-468F-B964-5112A4CB86CD}" type="pres">
      <dgm:prSet presAssocID="{62F5E1B7-E7A4-4E0A-86C7-FCDF478663E0}" presName="ThreeNodes_1_text" presStyleLbl="node1" presStyleIdx="2" presStyleCnt="3">
        <dgm:presLayoutVars>
          <dgm:bulletEnabled val="1"/>
        </dgm:presLayoutVars>
      </dgm:prSet>
      <dgm:spPr/>
    </dgm:pt>
    <dgm:pt modelId="{6CCFFEAF-B1D5-42A3-B4CA-48B1E3EED776}" type="pres">
      <dgm:prSet presAssocID="{62F5E1B7-E7A4-4E0A-86C7-FCDF478663E0}" presName="ThreeNodes_2_text" presStyleLbl="node1" presStyleIdx="2" presStyleCnt="3">
        <dgm:presLayoutVars>
          <dgm:bulletEnabled val="1"/>
        </dgm:presLayoutVars>
      </dgm:prSet>
      <dgm:spPr/>
    </dgm:pt>
    <dgm:pt modelId="{DB715904-57E7-4F82-90F6-09202E7B76E1}" type="pres">
      <dgm:prSet presAssocID="{62F5E1B7-E7A4-4E0A-86C7-FCDF478663E0}" presName="ThreeNodes_3_text" presStyleLbl="node1" presStyleIdx="2" presStyleCnt="3">
        <dgm:presLayoutVars>
          <dgm:bulletEnabled val="1"/>
        </dgm:presLayoutVars>
      </dgm:prSet>
      <dgm:spPr/>
    </dgm:pt>
  </dgm:ptLst>
  <dgm:cxnLst>
    <dgm:cxn modelId="{6AA41D17-7F5D-4390-A316-01DAA875FD8F}" type="presOf" srcId="{53BF2DA6-2A00-482E-9E73-25B2F048AF66}" destId="{7E5A4E0E-027C-4299-AA99-3B470401A686}" srcOrd="0" destOrd="0" presId="urn:microsoft.com/office/officeart/2005/8/layout/vProcess5"/>
    <dgm:cxn modelId="{5DA6D162-5F8D-49A6-A5CD-FF3AC7FE7A4D}" type="presOf" srcId="{53BF2DA6-2A00-482E-9E73-25B2F048AF66}" destId="{6CCFFEAF-B1D5-42A3-B4CA-48B1E3EED776}" srcOrd="1" destOrd="0" presId="urn:microsoft.com/office/officeart/2005/8/layout/vProcess5"/>
    <dgm:cxn modelId="{6E536545-8259-4E23-B5E7-63C41002C386}" srcId="{62F5E1B7-E7A4-4E0A-86C7-FCDF478663E0}" destId="{53BF2DA6-2A00-482E-9E73-25B2F048AF66}" srcOrd="1" destOrd="0" parTransId="{3A1A1DF4-D967-408D-8734-FDF77F44B7FB}" sibTransId="{CAC23C0F-B1FE-4F7D-B817-6A001BF0E875}"/>
    <dgm:cxn modelId="{B435ED69-A3D8-48B4-B804-3ADB1EEDE9FC}" type="presOf" srcId="{6BAB1B4A-89FA-4E47-BAA3-0555EAC9FACD}" destId="{DB715904-57E7-4F82-90F6-09202E7B76E1}" srcOrd="1" destOrd="0" presId="urn:microsoft.com/office/officeart/2005/8/layout/vProcess5"/>
    <dgm:cxn modelId="{0D55DE70-8883-4435-9981-3B75F7EFA0FE}" type="presOf" srcId="{2686FC85-3087-4D3C-81FF-8E528F4C4E08}" destId="{5948BD92-BC59-4CB2-8EC7-667F19BB8FC5}" srcOrd="0" destOrd="0" presId="urn:microsoft.com/office/officeart/2005/8/layout/vProcess5"/>
    <dgm:cxn modelId="{3B495556-B8C4-444E-A983-78F0A2C918AE}" type="presOf" srcId="{4926B196-A161-4E6E-AE62-CB70B6A661C0}" destId="{82EFF154-34AE-468F-B964-5112A4CB86CD}" srcOrd="1" destOrd="0" presId="urn:microsoft.com/office/officeart/2005/8/layout/vProcess5"/>
    <dgm:cxn modelId="{7A19F27A-CCEE-4443-8DDE-EEDEEE412AA7}" srcId="{62F5E1B7-E7A4-4E0A-86C7-FCDF478663E0}" destId="{4926B196-A161-4E6E-AE62-CB70B6A661C0}" srcOrd="0" destOrd="0" parTransId="{3B681A7C-47C2-4EE4-815F-59B310720F4E}" sibTransId="{2686FC85-3087-4D3C-81FF-8E528F4C4E08}"/>
    <dgm:cxn modelId="{1951307C-F428-45B5-99E7-ABD0DEE4A78D}" type="presOf" srcId="{62F5E1B7-E7A4-4E0A-86C7-FCDF478663E0}" destId="{4C764D2F-B160-4659-B679-E87512C19088}" srcOrd="0" destOrd="0" presId="urn:microsoft.com/office/officeart/2005/8/layout/vProcess5"/>
    <dgm:cxn modelId="{A46ED389-AEC9-40AE-9628-512C214EBE27}" type="presOf" srcId="{6BAB1B4A-89FA-4E47-BAA3-0555EAC9FACD}" destId="{9B03D12E-361C-4B86-B866-981B1339F34B}" srcOrd="0" destOrd="0" presId="urn:microsoft.com/office/officeart/2005/8/layout/vProcess5"/>
    <dgm:cxn modelId="{75FBF9BE-B4F6-4663-94E3-2B54789DCC55}" srcId="{62F5E1B7-E7A4-4E0A-86C7-FCDF478663E0}" destId="{6BAB1B4A-89FA-4E47-BAA3-0555EAC9FACD}" srcOrd="2" destOrd="0" parTransId="{A3486966-200E-468D-BC9A-E5E237B59293}" sibTransId="{AD062996-47D5-491E-9C53-3DEFBD356A14}"/>
    <dgm:cxn modelId="{3898E8D6-6908-46F1-AEA6-22B1A6C434C3}" type="presOf" srcId="{4926B196-A161-4E6E-AE62-CB70B6A661C0}" destId="{6C97B6ED-46EE-4D0D-B50A-8ACCB772AC0A}" srcOrd="0" destOrd="0" presId="urn:microsoft.com/office/officeart/2005/8/layout/vProcess5"/>
    <dgm:cxn modelId="{070C09E7-CA60-40AB-8F8D-2E8B7ABC2D95}" type="presOf" srcId="{CAC23C0F-B1FE-4F7D-B817-6A001BF0E875}" destId="{FB245A95-1757-49B0-BE8B-94FF7323C271}" srcOrd="0" destOrd="0" presId="urn:microsoft.com/office/officeart/2005/8/layout/vProcess5"/>
    <dgm:cxn modelId="{68298E95-07AA-4175-8F0A-7DE69CD6E465}" type="presParOf" srcId="{4C764D2F-B160-4659-B679-E87512C19088}" destId="{18AA1523-12DB-4812-AB6F-7FD9E76FF1B6}" srcOrd="0" destOrd="0" presId="urn:microsoft.com/office/officeart/2005/8/layout/vProcess5"/>
    <dgm:cxn modelId="{BD18E301-81F2-44A0-A783-F1189E83D310}" type="presParOf" srcId="{4C764D2F-B160-4659-B679-E87512C19088}" destId="{6C97B6ED-46EE-4D0D-B50A-8ACCB772AC0A}" srcOrd="1" destOrd="0" presId="urn:microsoft.com/office/officeart/2005/8/layout/vProcess5"/>
    <dgm:cxn modelId="{B64F7326-EDE0-431B-A901-D51FC459370B}" type="presParOf" srcId="{4C764D2F-B160-4659-B679-E87512C19088}" destId="{7E5A4E0E-027C-4299-AA99-3B470401A686}" srcOrd="2" destOrd="0" presId="urn:microsoft.com/office/officeart/2005/8/layout/vProcess5"/>
    <dgm:cxn modelId="{50D7A5CB-0869-485E-B13A-366D8082B990}" type="presParOf" srcId="{4C764D2F-B160-4659-B679-E87512C19088}" destId="{9B03D12E-361C-4B86-B866-981B1339F34B}" srcOrd="3" destOrd="0" presId="urn:microsoft.com/office/officeart/2005/8/layout/vProcess5"/>
    <dgm:cxn modelId="{043936FA-9D48-451D-8773-9BE308095DFF}" type="presParOf" srcId="{4C764D2F-B160-4659-B679-E87512C19088}" destId="{5948BD92-BC59-4CB2-8EC7-667F19BB8FC5}" srcOrd="4" destOrd="0" presId="urn:microsoft.com/office/officeart/2005/8/layout/vProcess5"/>
    <dgm:cxn modelId="{96C67E2F-9E92-49D7-9275-04C8DF496AD5}" type="presParOf" srcId="{4C764D2F-B160-4659-B679-E87512C19088}" destId="{FB245A95-1757-49B0-BE8B-94FF7323C271}" srcOrd="5" destOrd="0" presId="urn:microsoft.com/office/officeart/2005/8/layout/vProcess5"/>
    <dgm:cxn modelId="{D86C6972-768F-4125-9B5E-E36D238BEDE8}" type="presParOf" srcId="{4C764D2F-B160-4659-B679-E87512C19088}" destId="{82EFF154-34AE-468F-B964-5112A4CB86CD}" srcOrd="6" destOrd="0" presId="urn:microsoft.com/office/officeart/2005/8/layout/vProcess5"/>
    <dgm:cxn modelId="{C2C776F3-683B-4452-8AAA-0F12E8CD4406}" type="presParOf" srcId="{4C764D2F-B160-4659-B679-E87512C19088}" destId="{6CCFFEAF-B1D5-42A3-B4CA-48B1E3EED776}" srcOrd="7" destOrd="0" presId="urn:microsoft.com/office/officeart/2005/8/layout/vProcess5"/>
    <dgm:cxn modelId="{3EFD63C7-B542-4299-B3D4-D65AB3292D53}" type="presParOf" srcId="{4C764D2F-B160-4659-B679-E87512C19088}" destId="{DB715904-57E7-4F82-90F6-09202E7B76E1}"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97B6ED-46EE-4D0D-B50A-8ACCB772AC0A}">
      <dsp:nvSpPr>
        <dsp:cNvPr id="0" name=""/>
        <dsp:cNvSpPr/>
      </dsp:nvSpPr>
      <dsp:spPr>
        <a:xfrm>
          <a:off x="0" y="0"/>
          <a:ext cx="6500902" cy="921033"/>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It is very important that the children feel they can talk to their teachers if they have a worry</a:t>
          </a:r>
        </a:p>
      </dsp:txBody>
      <dsp:txXfrm>
        <a:off x="26976" y="26976"/>
        <a:ext cx="5507035" cy="867081"/>
      </dsp:txXfrm>
    </dsp:sp>
    <dsp:sp modelId="{7E5A4E0E-027C-4299-AA99-3B470401A686}">
      <dsp:nvSpPr>
        <dsp:cNvPr id="0" name=""/>
        <dsp:cNvSpPr/>
      </dsp:nvSpPr>
      <dsp:spPr>
        <a:xfrm>
          <a:off x="573608" y="1074538"/>
          <a:ext cx="6500902" cy="921033"/>
        </a:xfrm>
        <a:prstGeom prst="roundRect">
          <a:avLst>
            <a:gd name="adj" fmla="val 10000"/>
          </a:avLst>
        </a:prstGeom>
        <a:solidFill>
          <a:schemeClr val="accent2">
            <a:hueOff val="56720"/>
            <a:satOff val="6519"/>
            <a:lumOff val="-5196"/>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If parents or carers have any concerns, please send a short email (gshallish@friethschool.co.uk) </a:t>
          </a:r>
        </a:p>
      </dsp:txBody>
      <dsp:txXfrm>
        <a:off x="600584" y="1101514"/>
        <a:ext cx="5274669" cy="867081"/>
      </dsp:txXfrm>
    </dsp:sp>
    <dsp:sp modelId="{9B03D12E-361C-4B86-B866-981B1339F34B}">
      <dsp:nvSpPr>
        <dsp:cNvPr id="0" name=""/>
        <dsp:cNvSpPr/>
      </dsp:nvSpPr>
      <dsp:spPr>
        <a:xfrm>
          <a:off x="1147217" y="2149077"/>
          <a:ext cx="6500902" cy="921033"/>
        </a:xfrm>
        <a:prstGeom prst="roundRect">
          <a:avLst>
            <a:gd name="adj" fmla="val 10000"/>
          </a:avLst>
        </a:prstGeom>
        <a:solidFill>
          <a:schemeClr val="accent2">
            <a:hueOff val="113439"/>
            <a:satOff val="13039"/>
            <a:lumOff val="-10393"/>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t>First aid in school – </a:t>
          </a:r>
          <a:r>
            <a:rPr lang="en-GB" sz="1800" kern="1200" dirty="0" err="1"/>
            <a:t>SmartLog</a:t>
          </a:r>
          <a:r>
            <a:rPr lang="en-GB" sz="1800" kern="1200" dirty="0"/>
            <a:t> notification to parents (bumped head sticker)</a:t>
          </a:r>
          <a:endParaRPr lang="en-US" sz="1800" kern="1200" dirty="0"/>
        </a:p>
      </dsp:txBody>
      <dsp:txXfrm>
        <a:off x="1174193" y="2176053"/>
        <a:ext cx="5274669" cy="867081"/>
      </dsp:txXfrm>
    </dsp:sp>
    <dsp:sp modelId="{5948BD92-BC59-4CB2-8EC7-667F19BB8FC5}">
      <dsp:nvSpPr>
        <dsp:cNvPr id="0" name=""/>
        <dsp:cNvSpPr/>
      </dsp:nvSpPr>
      <dsp:spPr>
        <a:xfrm>
          <a:off x="5902230" y="698450"/>
          <a:ext cx="598671" cy="598671"/>
        </a:xfrm>
        <a:prstGeom prst="downArrow">
          <a:avLst>
            <a:gd name="adj1" fmla="val 55000"/>
            <a:gd name="adj2" fmla="val 45000"/>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6036931" y="698450"/>
        <a:ext cx="329269" cy="450500"/>
      </dsp:txXfrm>
    </dsp:sp>
    <dsp:sp modelId="{FB245A95-1757-49B0-BE8B-94FF7323C271}">
      <dsp:nvSpPr>
        <dsp:cNvPr id="0" name=""/>
        <dsp:cNvSpPr/>
      </dsp:nvSpPr>
      <dsp:spPr>
        <a:xfrm>
          <a:off x="6475839" y="1766848"/>
          <a:ext cx="598671" cy="598671"/>
        </a:xfrm>
        <a:prstGeom prst="downArrow">
          <a:avLst>
            <a:gd name="adj1" fmla="val 55000"/>
            <a:gd name="adj2" fmla="val 45000"/>
          </a:avLst>
        </a:prstGeom>
        <a:solidFill>
          <a:schemeClr val="accent2">
            <a:tint val="40000"/>
            <a:alpha val="90000"/>
            <a:hueOff val="429303"/>
            <a:satOff val="7928"/>
            <a:lumOff val="-885"/>
            <a:alphaOff val="0"/>
          </a:schemeClr>
        </a:solidFill>
        <a:ln w="19050" cap="rnd" cmpd="sng" algn="ctr">
          <a:solidFill>
            <a:schemeClr val="accent2">
              <a:tint val="40000"/>
              <a:alpha val="90000"/>
              <a:hueOff val="429303"/>
              <a:satOff val="7928"/>
              <a:lumOff val="-88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6610540" y="1766848"/>
        <a:ext cx="329269" cy="450500"/>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F2CD0119-9759-48EE-8C1D-D5F4CE60F403}" type="datetimeFigureOut">
              <a:rPr lang="en-GB" smtClean="0"/>
              <a:t>15/09/2025</a:t>
            </a:fld>
            <a:endParaRPr lang="en-GB" dirty="0"/>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26FFE3CE-3A63-4709-A425-1CAC38D31ABA}" type="slidenum">
              <a:rPr lang="en-GB" smtClean="0"/>
              <a:t>‹#›</a:t>
            </a:fld>
            <a:endParaRPr lang="en-GB" dirty="0"/>
          </a:p>
        </p:txBody>
      </p:sp>
    </p:spTree>
    <p:extLst>
      <p:ext uri="{BB962C8B-B14F-4D97-AF65-F5344CB8AC3E}">
        <p14:creationId xmlns:p14="http://schemas.microsoft.com/office/powerpoint/2010/main" val="418961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859492AF-9EFD-41CD-8A16-D895FB4BB63B}" type="datetimeFigureOut">
              <a:rPr lang="en-US" smtClean="0"/>
              <a:t>9/15/2025</a:t>
            </a:fld>
            <a:endParaRPr lang="en-US"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A0D65B9D-9BF6-4ACC-A70C-5B7F57520C7D}" type="slidenum">
              <a:rPr lang="en-US" smtClean="0"/>
              <a:t>‹#›</a:t>
            </a:fld>
            <a:endParaRPr lang="en-US" dirty="0"/>
          </a:p>
        </p:txBody>
      </p:sp>
    </p:spTree>
    <p:extLst>
      <p:ext uri="{BB962C8B-B14F-4D97-AF65-F5344CB8AC3E}">
        <p14:creationId xmlns:p14="http://schemas.microsoft.com/office/powerpoint/2010/main" val="13604183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6350"/>
            <a:ext cx="9144000" cy="5149850"/>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1803400"/>
            <a:ext cx="5825202" cy="1234727"/>
          </a:xfrm>
        </p:spPr>
        <p:txBody>
          <a:bodyPr anchor="b">
            <a:noAutofit/>
          </a:bodyPr>
          <a:lstStyle>
            <a:lvl1pPr algn="r">
              <a:defRPr sz="405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300" y="3038125"/>
            <a:ext cx="5825202" cy="822674"/>
          </a:xfrm>
        </p:spPr>
        <p:txBody>
          <a:bodyPr anchor="t"/>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9/15/2025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dirty="0"/>
          </a:p>
        </p:txBody>
      </p:sp>
    </p:spTree>
    <p:extLst>
      <p:ext uri="{BB962C8B-B14F-4D97-AF65-F5344CB8AC3E}">
        <p14:creationId xmlns:p14="http://schemas.microsoft.com/office/powerpoint/2010/main" val="1009211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2552700"/>
          </a:xfrm>
        </p:spPr>
        <p:txBody>
          <a:bodyPr anchor="ctr">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3352800"/>
            <a:ext cx="6447501" cy="117822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9/15/2025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dirty="0"/>
          </a:p>
        </p:txBody>
      </p:sp>
    </p:spTree>
    <p:extLst>
      <p:ext uri="{BB962C8B-B14F-4D97-AF65-F5344CB8AC3E}">
        <p14:creationId xmlns:p14="http://schemas.microsoft.com/office/powerpoint/2010/main" val="4248351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8500" y="457200"/>
            <a:ext cx="6070601" cy="226695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024604" y="2724150"/>
            <a:ext cx="5418393" cy="28575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1" y="3352800"/>
            <a:ext cx="6447501" cy="117822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9/15/2025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dirty="0"/>
          </a:p>
        </p:txBody>
      </p:sp>
      <p:sp>
        <p:nvSpPr>
          <p:cNvPr id="24" name="TextBox 23"/>
          <p:cNvSpPr txBox="1"/>
          <p:nvPr/>
        </p:nvSpPr>
        <p:spPr>
          <a:xfrm>
            <a:off x="406403" y="59278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669758" y="2164917"/>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8967937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08001" y="1448991"/>
            <a:ext cx="6447501" cy="1946595"/>
          </a:xfrm>
        </p:spPr>
        <p:txBody>
          <a:bodyPr anchor="b">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9/15/2025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dirty="0"/>
          </a:p>
        </p:txBody>
      </p:sp>
    </p:spTree>
    <p:extLst>
      <p:ext uri="{BB962C8B-B14F-4D97-AF65-F5344CB8AC3E}">
        <p14:creationId xmlns:p14="http://schemas.microsoft.com/office/powerpoint/2010/main" val="11338498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98500" y="457200"/>
            <a:ext cx="6070601" cy="226695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tx1">
                    <a:lumMod val="75000"/>
                    <a:lumOff val="25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9/15/2025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dirty="0"/>
          </a:p>
        </p:txBody>
      </p:sp>
      <p:sp>
        <p:nvSpPr>
          <p:cNvPr id="24" name="TextBox 23"/>
          <p:cNvSpPr txBox="1"/>
          <p:nvPr/>
        </p:nvSpPr>
        <p:spPr>
          <a:xfrm>
            <a:off x="406403" y="59278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669758" y="2164917"/>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8109587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4350" y="457200"/>
            <a:ext cx="6441152" cy="226695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9/15/2025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dirty="0"/>
          </a:p>
        </p:txBody>
      </p:sp>
    </p:spTree>
    <p:extLst>
      <p:ext uri="{BB962C8B-B14F-4D97-AF65-F5344CB8AC3E}">
        <p14:creationId xmlns:p14="http://schemas.microsoft.com/office/powerpoint/2010/main" val="13876771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9/15/2025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dirty="0"/>
          </a:p>
        </p:txBody>
      </p:sp>
    </p:spTree>
    <p:extLst>
      <p:ext uri="{BB962C8B-B14F-4D97-AF65-F5344CB8AC3E}">
        <p14:creationId xmlns:p14="http://schemas.microsoft.com/office/powerpoint/2010/main" val="22690288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55" y="457200"/>
            <a:ext cx="978557" cy="3938588"/>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508001" y="457200"/>
            <a:ext cx="5295113" cy="39385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9/15/2025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dirty="0"/>
          </a:p>
        </p:txBody>
      </p:sp>
      <p:pic>
        <p:nvPicPr>
          <p:cNvPr id="7" name="Picture 6" descr="E:\websites\free-power-point-templates\2012\logos.png">
            <a:extLst>
              <a:ext uri="{FF2B5EF4-FFF2-40B4-BE49-F238E27FC236}">
                <a16:creationId xmlns:a16="http://schemas.microsoft.com/office/drawing/2014/main" id="{0B5EDDC8-CC60-110E-8562-6F32C62400C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3918306" y="2326213"/>
            <a:ext cx="1463784" cy="52696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7696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9/15/2025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dirty="0"/>
          </a:p>
        </p:txBody>
      </p:sp>
    </p:spTree>
    <p:extLst>
      <p:ext uri="{BB962C8B-B14F-4D97-AF65-F5344CB8AC3E}">
        <p14:creationId xmlns:p14="http://schemas.microsoft.com/office/powerpoint/2010/main" val="907676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8001" y="2025651"/>
            <a:ext cx="6447501" cy="1369936"/>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3395586"/>
            <a:ext cx="6447501" cy="645300"/>
          </a:xfrm>
        </p:spPr>
        <p:txBody>
          <a:bodyPr anchor="t"/>
          <a:lstStyle>
            <a:lvl1pPr marL="0" indent="0" algn="l">
              <a:buNone/>
              <a:defRPr sz="150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9/15/2025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dirty="0"/>
          </a:p>
        </p:txBody>
      </p:sp>
    </p:spTree>
    <p:extLst>
      <p:ext uri="{BB962C8B-B14F-4D97-AF65-F5344CB8AC3E}">
        <p14:creationId xmlns:p14="http://schemas.microsoft.com/office/powerpoint/2010/main" val="1841941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8001" y="1620442"/>
            <a:ext cx="3138026" cy="29105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17477" y="1620442"/>
            <a:ext cx="3138026" cy="29105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3074F12-AA26-4AC8-9962-C36BB8F32554}" type="datetimeFigureOut">
              <a:rPr lang="en-US" smtClean="0"/>
              <a:pPr/>
              <a:t>9/15/2025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dirty="0"/>
          </a:p>
        </p:txBody>
      </p:sp>
    </p:spTree>
    <p:extLst>
      <p:ext uri="{BB962C8B-B14F-4D97-AF65-F5344CB8AC3E}">
        <p14:creationId xmlns:p14="http://schemas.microsoft.com/office/powerpoint/2010/main" val="3098110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506809" y="1620737"/>
            <a:ext cx="3139217"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506809" y="2052934"/>
            <a:ext cx="3139217" cy="24780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16287" y="1620737"/>
            <a:ext cx="3139214"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816288" y="2052934"/>
            <a:ext cx="3139213" cy="24780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3074F12-AA26-4AC8-9962-C36BB8F32554}" type="datetimeFigureOut">
              <a:rPr lang="en-US" smtClean="0"/>
              <a:pPr/>
              <a:t>9/15/2025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dirty="0"/>
          </a:p>
        </p:txBody>
      </p:sp>
    </p:spTree>
    <p:extLst>
      <p:ext uri="{BB962C8B-B14F-4D97-AF65-F5344CB8AC3E}">
        <p14:creationId xmlns:p14="http://schemas.microsoft.com/office/powerpoint/2010/main" val="1129167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9906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3074F12-AA26-4AC8-9962-C36BB8F32554}" type="datetimeFigureOut">
              <a:rPr lang="en-US" smtClean="0"/>
              <a:pPr/>
              <a:t>9/15/2025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dirty="0"/>
          </a:p>
        </p:txBody>
      </p:sp>
    </p:spTree>
    <p:extLst>
      <p:ext uri="{BB962C8B-B14F-4D97-AF65-F5344CB8AC3E}">
        <p14:creationId xmlns:p14="http://schemas.microsoft.com/office/powerpoint/2010/main" val="4066610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9/15/2025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dirty="0"/>
          </a:p>
        </p:txBody>
      </p:sp>
    </p:spTree>
    <p:extLst>
      <p:ext uri="{BB962C8B-B14F-4D97-AF65-F5344CB8AC3E}">
        <p14:creationId xmlns:p14="http://schemas.microsoft.com/office/powerpoint/2010/main" val="3490893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1123953"/>
            <a:ext cx="2890896" cy="958850"/>
          </a:xfrm>
        </p:spPr>
        <p:txBody>
          <a:bodyPr anchor="b">
            <a:normAutofit/>
          </a:bodyPr>
          <a:lstStyle>
            <a:lvl1pPr>
              <a:defRPr sz="1500"/>
            </a:lvl1pPr>
          </a:lstStyle>
          <a:p>
            <a:r>
              <a:rPr lang="en-US"/>
              <a:t>Click to edit Master title style</a:t>
            </a:r>
            <a:endParaRPr lang="en-US" dirty="0"/>
          </a:p>
        </p:txBody>
      </p:sp>
      <p:sp>
        <p:nvSpPr>
          <p:cNvPr id="3" name="Content Placeholder 2"/>
          <p:cNvSpPr>
            <a:spLocks noGrp="1"/>
          </p:cNvSpPr>
          <p:nvPr>
            <p:ph idx="1"/>
          </p:nvPr>
        </p:nvSpPr>
        <p:spPr>
          <a:xfrm>
            <a:off x="3570346" y="386193"/>
            <a:ext cx="3385156" cy="41448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08001" y="2082802"/>
            <a:ext cx="2890896" cy="1938337"/>
          </a:xfrm>
        </p:spPr>
        <p:txBody>
          <a:bodyPr>
            <a:normAutofit/>
          </a:bodyPr>
          <a:lstStyle>
            <a:lvl1pPr marL="0" indent="0">
              <a:buNone/>
              <a:defRPr sz="1050"/>
            </a:lvl1pPr>
            <a:lvl2pPr marL="342797" indent="0">
              <a:buNone/>
              <a:defRPr sz="1050"/>
            </a:lvl2pPr>
            <a:lvl3pPr marL="685595" indent="0">
              <a:buNone/>
              <a:defRPr sz="900"/>
            </a:lvl3pPr>
            <a:lvl4pPr marL="1028392" indent="0">
              <a:buNone/>
              <a:defRPr sz="750"/>
            </a:lvl4pPr>
            <a:lvl5pPr marL="1371188" indent="0">
              <a:buNone/>
              <a:defRPr sz="750"/>
            </a:lvl5pPr>
            <a:lvl6pPr marL="1713986" indent="0">
              <a:buNone/>
              <a:defRPr sz="750"/>
            </a:lvl6pPr>
            <a:lvl7pPr marL="2056783" indent="0">
              <a:buNone/>
              <a:defRPr sz="750"/>
            </a:lvl7pPr>
            <a:lvl8pPr marL="2399580" indent="0">
              <a:buNone/>
              <a:defRPr sz="750"/>
            </a:lvl8pPr>
            <a:lvl9pPr marL="2742377"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9/15/2025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dirty="0"/>
          </a:p>
        </p:txBody>
      </p:sp>
    </p:spTree>
    <p:extLst>
      <p:ext uri="{BB962C8B-B14F-4D97-AF65-F5344CB8AC3E}">
        <p14:creationId xmlns:p14="http://schemas.microsoft.com/office/powerpoint/2010/main" val="41469701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3600450"/>
            <a:ext cx="6447500" cy="425054"/>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08001" y="457200"/>
            <a:ext cx="6447501" cy="2884289"/>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508001" y="4025504"/>
            <a:ext cx="6447500" cy="505518"/>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dirty="0"/>
          </a:p>
        </p:txBody>
      </p:sp>
      <p:sp>
        <p:nvSpPr>
          <p:cNvPr id="5" name="Date Placeholder 4"/>
          <p:cNvSpPr>
            <a:spLocks noGrp="1"/>
          </p:cNvSpPr>
          <p:nvPr>
            <p:ph type="dt" sz="half" idx="10"/>
          </p:nvPr>
        </p:nvSpPr>
        <p:spPr/>
        <p:txBody>
          <a:bodyPr/>
          <a:lstStyle/>
          <a:p>
            <a:fld id="{53074F12-AA26-4AC8-9962-C36BB8F32554}" type="datetimeFigureOut">
              <a:rPr lang="en-US" smtClean="0"/>
              <a:pPr/>
              <a:t>9/15/2025</a:t>
            </a:fld>
            <a:endParaRPr lang="en-US" dirty="0"/>
          </a:p>
        </p:txBody>
      </p:sp>
    </p:spTree>
    <p:extLst>
      <p:ext uri="{BB962C8B-B14F-4D97-AF65-F5344CB8AC3E}">
        <p14:creationId xmlns:p14="http://schemas.microsoft.com/office/powerpoint/2010/main" val="21358633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6350"/>
            <a:ext cx="9144000" cy="5149850"/>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457200"/>
            <a:ext cx="6447501" cy="9906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508001" y="1620442"/>
            <a:ext cx="6447501" cy="29105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3850" y="4531022"/>
            <a:ext cx="683954" cy="273844"/>
          </a:xfrm>
          <a:prstGeom prst="rect">
            <a:avLst/>
          </a:prstGeom>
        </p:spPr>
        <p:txBody>
          <a:bodyPr vert="horz" lIns="91440" tIns="45720" rIns="91440" bIns="45720" rtlCol="0" anchor="ctr"/>
          <a:lstStyle>
            <a:lvl1pPr algn="r">
              <a:defRPr sz="675">
                <a:solidFill>
                  <a:schemeClr val="tx1">
                    <a:tint val="75000"/>
                  </a:schemeClr>
                </a:solidFill>
              </a:defRPr>
            </a:lvl1pPr>
          </a:lstStyle>
          <a:p>
            <a:fld id="{53074F12-AA26-4AC8-9962-C36BB8F32554}" type="datetimeFigureOut">
              <a:rPr lang="en-US" smtClean="0"/>
              <a:pPr/>
              <a:t>9/15/2025</a:t>
            </a:fld>
            <a:endParaRPr lang="en-US" dirty="0"/>
          </a:p>
        </p:txBody>
      </p:sp>
      <p:sp>
        <p:nvSpPr>
          <p:cNvPr id="5" name="Footer Placeholder 4"/>
          <p:cNvSpPr>
            <a:spLocks noGrp="1"/>
          </p:cNvSpPr>
          <p:nvPr>
            <p:ph type="ftr" sz="quarter" idx="3"/>
          </p:nvPr>
        </p:nvSpPr>
        <p:spPr>
          <a:xfrm>
            <a:off x="508001" y="4531022"/>
            <a:ext cx="4723209" cy="273844"/>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42998" y="4531022"/>
            <a:ext cx="512504" cy="273844"/>
          </a:xfrm>
          <a:prstGeom prst="rect">
            <a:avLst/>
          </a:prstGeom>
        </p:spPr>
        <p:txBody>
          <a:bodyPr vert="horz" lIns="91440" tIns="45720" rIns="91440" bIns="45720" rtlCol="0" anchor="ctr"/>
          <a:lstStyle>
            <a:lvl1pPr algn="r">
              <a:defRPr sz="675">
                <a:solidFill>
                  <a:schemeClr val="accent1"/>
                </a:solidFill>
              </a:defRPr>
            </a:lvl1pPr>
          </a:lstStyle>
          <a:p>
            <a:fld id="{B82CCC60-E8CD-4174-8B1A-7DF615B22EEF}" type="slidenum">
              <a:rPr lang="en-US" smtClean="0"/>
              <a:pPr/>
              <a:t>‹#›</a:t>
            </a:fld>
            <a:endParaRPr lang="en-US" dirty="0"/>
          </a:p>
        </p:txBody>
      </p:sp>
    </p:spTree>
    <p:extLst>
      <p:ext uri="{BB962C8B-B14F-4D97-AF65-F5344CB8AC3E}">
        <p14:creationId xmlns:p14="http://schemas.microsoft.com/office/powerpoint/2010/main" val="2392664388"/>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Lst>
  <p:txStyles>
    <p:title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friethschool.co.uk/"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Bird flying">
            <a:extLst>
              <a:ext uri="{FF2B5EF4-FFF2-40B4-BE49-F238E27FC236}">
                <a16:creationId xmlns:a16="http://schemas.microsoft.com/office/drawing/2014/main" id="{079BDBAA-E538-B13A-38D5-C6E84A73CA85}"/>
              </a:ext>
            </a:extLst>
          </p:cNvPr>
          <p:cNvPicPr>
            <a:picLocks noChangeAspect="1"/>
          </p:cNvPicPr>
          <p:nvPr/>
        </p:nvPicPr>
        <p:blipFill>
          <a:blip r:embed="rId2"/>
          <a:srcRect l="39049" r="13948" b="1"/>
          <a:stretch>
            <a:fillRect/>
          </a:stretch>
        </p:blipFill>
        <p:spPr>
          <a:xfrm>
            <a:off x="20" y="10"/>
            <a:ext cx="4046200" cy="5143490"/>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2" name="Title 1"/>
          <p:cNvSpPr>
            <a:spLocks noGrp="1"/>
          </p:cNvSpPr>
          <p:nvPr>
            <p:ph type="ctrTitle"/>
          </p:nvPr>
        </p:nvSpPr>
        <p:spPr>
          <a:xfrm>
            <a:off x="4035422" y="1258998"/>
            <a:ext cx="2915879" cy="1779126"/>
          </a:xfrm>
        </p:spPr>
        <p:txBody>
          <a:bodyPr>
            <a:normAutofit/>
          </a:bodyPr>
          <a:lstStyle/>
          <a:p>
            <a:r>
              <a:rPr lang="en-US"/>
              <a:t>Welcome to Buzzards!</a:t>
            </a:r>
          </a:p>
        </p:txBody>
      </p:sp>
      <p:sp>
        <p:nvSpPr>
          <p:cNvPr id="3" name="Subtitle 2"/>
          <p:cNvSpPr>
            <a:spLocks noGrp="1"/>
          </p:cNvSpPr>
          <p:nvPr>
            <p:ph type="subTitle" idx="1"/>
          </p:nvPr>
        </p:nvSpPr>
        <p:spPr>
          <a:xfrm>
            <a:off x="4035422" y="3038124"/>
            <a:ext cx="2920080" cy="822675"/>
          </a:xfrm>
        </p:spPr>
        <p:txBody>
          <a:bodyPr>
            <a:normAutofit/>
          </a:bodyPr>
          <a:lstStyle/>
          <a:p>
            <a:endParaRPr lang="en-US" dirty="0">
              <a:latin typeface="XCCW Joined 4a" panose="03050702000000000000" pitchFamily="66" charset="0"/>
            </a:endParaRPr>
          </a:p>
          <a:p>
            <a:endParaRPr lang="en-US" dirty="0">
              <a:latin typeface="XCCW Joined 4a" panose="03050702000000000000" pitchFamily="66" charset="0"/>
            </a:endParaRPr>
          </a:p>
        </p:txBody>
      </p:sp>
    </p:spTree>
    <p:extLst>
      <p:ext uri="{BB962C8B-B14F-4D97-AF65-F5344CB8AC3E}">
        <p14:creationId xmlns:p14="http://schemas.microsoft.com/office/powerpoint/2010/main" val="363920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nodePh="1">
                                  <p:stCondLst>
                                    <p:cond delay="2000"/>
                                  </p:stCondLst>
                                  <p:endCondLst>
                                    <p:cond evt="begin" delay="0">
                                      <p:tn val="8"/>
                                    </p:cond>
                                  </p:end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DF4D7F6-81B5-452A-9CE6-76D81F91D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1000126" y="457200"/>
            <a:ext cx="6447501" cy="990600"/>
          </a:xfrm>
        </p:spPr>
        <p:txBody>
          <a:bodyPr>
            <a:normAutofit/>
          </a:bodyPr>
          <a:lstStyle/>
          <a:p>
            <a:r>
              <a:rPr lang="en-US"/>
              <a:t>Homework for Year 1</a:t>
            </a:r>
          </a:p>
        </p:txBody>
      </p:sp>
      <p:sp>
        <p:nvSpPr>
          <p:cNvPr id="12" name="Isosceles Triangle 11">
            <a:extLst>
              <a:ext uri="{FF2B5EF4-FFF2-40B4-BE49-F238E27FC236}">
                <a16:creationId xmlns:a16="http://schemas.microsoft.com/office/drawing/2014/main" id="{4600514D-20FB-4559-97DC-D1DC39E6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336549" cy="21336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4" name="Isosceles Triangle 13">
            <a:extLst>
              <a:ext uri="{FF2B5EF4-FFF2-40B4-BE49-F238E27FC236}">
                <a16:creationId xmlns:a16="http://schemas.microsoft.com/office/drawing/2014/main" id="{266F638A-E405-4AC0-B984-72E5813B0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03900" y="2863850"/>
            <a:ext cx="3337719" cy="2279650"/>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cxnSp>
        <p:nvCxnSpPr>
          <p:cNvPr id="16" name="Straight Connector 15">
            <a:extLst>
              <a:ext uri="{FF2B5EF4-FFF2-40B4-BE49-F238E27FC236}">
                <a16:creationId xmlns:a16="http://schemas.microsoft.com/office/drawing/2014/main" id="{7D1CBE93-B17D-4509-843C-82287C3803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00950" y="0"/>
            <a:ext cx="1295400" cy="51435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AE6277B4-6A43-48AB-89B2-3442221619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2761059"/>
            <a:ext cx="3572668" cy="2382441"/>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17" name="Content Placeholder 4"/>
          <p:cNvSpPr>
            <a:spLocks noGrp="1"/>
          </p:cNvSpPr>
          <p:nvPr>
            <p:ph idx="1"/>
          </p:nvPr>
        </p:nvSpPr>
        <p:spPr>
          <a:xfrm>
            <a:off x="1000126" y="1620442"/>
            <a:ext cx="6353174" cy="2571945"/>
          </a:xfrm>
        </p:spPr>
        <p:txBody>
          <a:bodyPr>
            <a:normAutofit/>
          </a:bodyPr>
          <a:lstStyle/>
          <a:p>
            <a:pPr>
              <a:buNone/>
            </a:pPr>
            <a:r>
              <a:rPr lang="en-US" altLang="en-US" dirty="0">
                <a:latin typeface="+mj-lt"/>
              </a:rPr>
              <a:t>Homework tasks will be set </a:t>
            </a:r>
            <a:r>
              <a:rPr lang="en-US" altLang="en-US" u="sng" dirty="0">
                <a:latin typeface="+mj-lt"/>
              </a:rPr>
              <a:t>weekly</a:t>
            </a:r>
            <a:r>
              <a:rPr lang="en-US" altLang="en-US" dirty="0">
                <a:latin typeface="+mj-lt"/>
              </a:rPr>
              <a:t> (Friday to Friday) </a:t>
            </a:r>
          </a:p>
          <a:p>
            <a:pPr>
              <a:buNone/>
            </a:pPr>
            <a:r>
              <a:rPr lang="en-US" altLang="en-US" dirty="0">
                <a:latin typeface="+mj-lt"/>
              </a:rPr>
              <a:t>on Microsoft Teams (logins to be sent)/printed sheets in book bags:</a:t>
            </a:r>
          </a:p>
          <a:p>
            <a:pPr marL="857250" lvl="1" indent="-457200">
              <a:buFont typeface="+mj-lt"/>
              <a:buAutoNum type="arabicPeriod"/>
            </a:pPr>
            <a:r>
              <a:rPr lang="en-US" altLang="en-US" dirty="0">
                <a:latin typeface="+mj-lt"/>
              </a:rPr>
              <a:t>Weekly printed spellings sheet</a:t>
            </a:r>
          </a:p>
          <a:p>
            <a:pPr marL="857250" lvl="1" indent="-457200">
              <a:buFont typeface="+mj-lt"/>
              <a:buAutoNum type="arabicPeriod"/>
            </a:pPr>
            <a:r>
              <a:rPr lang="en-US" altLang="en-US" dirty="0">
                <a:latin typeface="+mj-lt"/>
              </a:rPr>
              <a:t>Alternating weeks of </a:t>
            </a:r>
            <a:r>
              <a:rPr lang="en-US" altLang="en-US" dirty="0" err="1">
                <a:latin typeface="+mj-lt"/>
              </a:rPr>
              <a:t>Maths</a:t>
            </a:r>
            <a:r>
              <a:rPr lang="en-US" altLang="en-US" dirty="0">
                <a:latin typeface="+mj-lt"/>
              </a:rPr>
              <a:t> (Mathletics)/English (comprehension-based task)</a:t>
            </a:r>
          </a:p>
          <a:p>
            <a:pPr marL="400050" lvl="1" indent="0">
              <a:buNone/>
            </a:pPr>
            <a:endParaRPr lang="en-GB" altLang="en-US" dirty="0">
              <a:latin typeface="+mj-lt"/>
            </a:endParaRPr>
          </a:p>
          <a:p>
            <a:r>
              <a:rPr lang="en-GB" dirty="0">
                <a:latin typeface="+mj-lt"/>
              </a:rPr>
              <a:t>Reading book(s) and Reading Records will be checked every day in school and changed if they have been read </a:t>
            </a:r>
          </a:p>
          <a:p>
            <a:r>
              <a:rPr lang="en-GB" dirty="0">
                <a:latin typeface="+mj-lt"/>
              </a:rPr>
              <a:t>The expectation is that all children should read at home every day</a:t>
            </a:r>
          </a:p>
          <a:p>
            <a:pPr marL="0" indent="0">
              <a:buNone/>
            </a:pPr>
            <a:endParaRPr lang="en-GB" altLang="en-US" dirty="0">
              <a:latin typeface="+mj-lt"/>
            </a:endParaRPr>
          </a:p>
          <a:p>
            <a:pPr>
              <a:buNone/>
            </a:pPr>
            <a:endParaRPr lang="en-GB" altLang="en-US" dirty="0">
              <a:latin typeface="XCCW Joined 4a" panose="03050702000000000000" pitchFamily="66" charset="0"/>
            </a:endParaRPr>
          </a:p>
          <a:p>
            <a:pPr marL="0" indent="0">
              <a:buNone/>
            </a:pPr>
            <a:endParaRPr lang="en-GB" altLang="en-US" dirty="0">
              <a:latin typeface="XCCW Joined 4a" panose="03050702000000000000" pitchFamily="66" charset="0"/>
            </a:endParaRPr>
          </a:p>
          <a:p>
            <a:pPr marL="0" indent="0">
              <a:buNone/>
            </a:pPr>
            <a:endParaRPr lang="en-GB" altLang="en-US" dirty="0">
              <a:latin typeface="XCCW Joined 4a" panose="03050702000000000000" pitchFamily="66" charset="0"/>
            </a:endParaRPr>
          </a:p>
        </p:txBody>
      </p:sp>
      <p:sp>
        <p:nvSpPr>
          <p:cNvPr id="20" name="Rectangle 27">
            <a:extLst>
              <a:ext uri="{FF2B5EF4-FFF2-40B4-BE49-F238E27FC236}">
                <a16:creationId xmlns:a16="http://schemas.microsoft.com/office/drawing/2014/main" id="{27B538D5-95DB-47ED-9CB4-34AE5BF78E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19230" y="0"/>
            <a:ext cx="1324770" cy="51435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Tree>
    <p:extLst>
      <p:ext uri="{BB962C8B-B14F-4D97-AF65-F5344CB8AC3E}">
        <p14:creationId xmlns:p14="http://schemas.microsoft.com/office/powerpoint/2010/main" val="37701812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508000" y="457200"/>
            <a:ext cx="6447501" cy="990600"/>
          </a:xfrm>
        </p:spPr>
        <p:txBody>
          <a:bodyPr anchor="t">
            <a:normAutofit/>
          </a:bodyPr>
          <a:lstStyle/>
          <a:p>
            <a:r>
              <a:rPr lang="en-US" dirty="0"/>
              <a:t>Homework expectations</a:t>
            </a:r>
            <a:endParaRPr lang="en-US"/>
          </a:p>
        </p:txBody>
      </p:sp>
      <p:sp>
        <p:nvSpPr>
          <p:cNvPr id="5" name="Content Placeholder 4"/>
          <p:cNvSpPr>
            <a:spLocks noGrp="1"/>
          </p:cNvSpPr>
          <p:nvPr>
            <p:ph idx="1"/>
          </p:nvPr>
        </p:nvSpPr>
        <p:spPr>
          <a:xfrm>
            <a:off x="508000" y="1044700"/>
            <a:ext cx="6812690" cy="3486321"/>
          </a:xfrm>
        </p:spPr>
        <p:txBody>
          <a:bodyPr>
            <a:normAutofit/>
          </a:bodyPr>
          <a:lstStyle/>
          <a:p>
            <a:pPr marL="0" indent="0">
              <a:lnSpc>
                <a:spcPct val="90000"/>
              </a:lnSpc>
              <a:buNone/>
            </a:pPr>
            <a:endParaRPr lang="en-GB" altLang="en-US" sz="1200" dirty="0">
              <a:latin typeface="+mj-lt"/>
            </a:endParaRPr>
          </a:p>
          <a:p>
            <a:pPr>
              <a:lnSpc>
                <a:spcPct val="90000"/>
              </a:lnSpc>
            </a:pPr>
            <a:r>
              <a:rPr lang="en-GB" altLang="en-US" sz="1200" dirty="0">
                <a:latin typeface="+mj-lt"/>
              </a:rPr>
              <a:t>Please ensure your child is reading daily at home and the reading record is filled in every day: </a:t>
            </a:r>
            <a:r>
              <a:rPr lang="en-US" altLang="en-US" sz="1200" dirty="0">
                <a:latin typeface="+mj-lt"/>
              </a:rPr>
              <a:t>date, title, pages read and any comments</a:t>
            </a:r>
            <a:endParaRPr lang="en-GB" altLang="en-US" sz="1200" dirty="0">
              <a:latin typeface="+mj-lt"/>
            </a:endParaRPr>
          </a:p>
          <a:p>
            <a:pPr>
              <a:lnSpc>
                <a:spcPct val="90000"/>
              </a:lnSpc>
            </a:pPr>
            <a:endParaRPr lang="en-GB" altLang="en-US" sz="1200" dirty="0">
              <a:latin typeface="+mj-lt"/>
            </a:endParaRPr>
          </a:p>
          <a:p>
            <a:pPr>
              <a:lnSpc>
                <a:spcPct val="90000"/>
              </a:lnSpc>
            </a:pPr>
            <a:r>
              <a:rPr lang="en-GB" altLang="en-US" sz="1200" dirty="0">
                <a:latin typeface="+mj-lt"/>
              </a:rPr>
              <a:t>It is expected that homework is always completed and handed in on time (except in special circumstances)</a:t>
            </a:r>
            <a:endParaRPr lang="en-US" altLang="en-US" sz="1200" dirty="0">
              <a:latin typeface="+mj-lt"/>
            </a:endParaRPr>
          </a:p>
          <a:p>
            <a:pPr marL="0" indent="0">
              <a:lnSpc>
                <a:spcPct val="90000"/>
              </a:lnSpc>
              <a:buNone/>
            </a:pPr>
            <a:endParaRPr lang="en-US" altLang="en-US" sz="1200" dirty="0">
              <a:latin typeface="+mj-lt"/>
            </a:endParaRPr>
          </a:p>
          <a:p>
            <a:pPr>
              <a:lnSpc>
                <a:spcPct val="90000"/>
              </a:lnSpc>
            </a:pPr>
            <a:r>
              <a:rPr lang="en-US" altLang="en-US" sz="1200" dirty="0">
                <a:latin typeface="+mj-lt"/>
              </a:rPr>
              <a:t>If children are having some difficulties with homework, we will be more than happy to go over it again with them</a:t>
            </a:r>
          </a:p>
          <a:p>
            <a:pPr marL="0" indent="0">
              <a:lnSpc>
                <a:spcPct val="90000"/>
              </a:lnSpc>
              <a:buNone/>
            </a:pPr>
            <a:endParaRPr lang="en-US" altLang="en-US" sz="1200" dirty="0">
              <a:latin typeface="+mj-lt"/>
            </a:endParaRPr>
          </a:p>
          <a:p>
            <a:pPr>
              <a:lnSpc>
                <a:spcPct val="90000"/>
              </a:lnSpc>
            </a:pPr>
            <a:r>
              <a:rPr lang="en-US" altLang="en-US" sz="1200" dirty="0">
                <a:latin typeface="+mj-lt"/>
              </a:rPr>
              <a:t>If there is a reason homework couldn’t be completed please email the teacher and make them aware</a:t>
            </a:r>
          </a:p>
          <a:p>
            <a:pPr>
              <a:lnSpc>
                <a:spcPct val="90000"/>
              </a:lnSpc>
            </a:pPr>
            <a:endParaRPr lang="en-US" altLang="en-US" sz="1200" dirty="0">
              <a:latin typeface="+mj-lt"/>
            </a:endParaRPr>
          </a:p>
          <a:p>
            <a:pPr>
              <a:lnSpc>
                <a:spcPct val="90000"/>
              </a:lnSpc>
            </a:pPr>
            <a:r>
              <a:rPr lang="en-US" altLang="en-US" sz="1200" dirty="0">
                <a:latin typeface="+mj-lt"/>
              </a:rPr>
              <a:t>Mathletics logins will be sent home in reading pouches this week</a:t>
            </a:r>
          </a:p>
        </p:txBody>
      </p:sp>
    </p:spTree>
    <p:extLst>
      <p:ext uri="{BB962C8B-B14F-4D97-AF65-F5344CB8AC3E}">
        <p14:creationId xmlns:p14="http://schemas.microsoft.com/office/powerpoint/2010/main" val="21286973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152550" y="457200"/>
            <a:ext cx="2802951" cy="990600"/>
          </a:xfrm>
        </p:spPr>
        <p:txBody>
          <a:bodyPr>
            <a:normAutofit/>
          </a:bodyPr>
          <a:lstStyle/>
          <a:p>
            <a:r>
              <a:rPr lang="en-US" dirty="0"/>
              <a:t>Reading at home</a:t>
            </a:r>
            <a:endParaRPr lang="en-US"/>
          </a:p>
        </p:txBody>
      </p:sp>
      <p:sp>
        <p:nvSpPr>
          <p:cNvPr id="5" name="Content Placeholder 4"/>
          <p:cNvSpPr>
            <a:spLocks noGrp="1"/>
          </p:cNvSpPr>
          <p:nvPr>
            <p:ph idx="1"/>
          </p:nvPr>
        </p:nvSpPr>
        <p:spPr>
          <a:xfrm>
            <a:off x="3907172" y="1620441"/>
            <a:ext cx="3048329" cy="2910580"/>
          </a:xfrm>
        </p:spPr>
        <p:txBody>
          <a:bodyPr>
            <a:normAutofit/>
          </a:bodyPr>
          <a:lstStyle/>
          <a:p>
            <a:pPr>
              <a:lnSpc>
                <a:spcPct val="90000"/>
              </a:lnSpc>
            </a:pPr>
            <a:r>
              <a:rPr lang="en-US" altLang="en-US" sz="900" dirty="0">
                <a:latin typeface="+mj-lt"/>
              </a:rPr>
              <a:t>Daily reading at home is essential at this age</a:t>
            </a:r>
          </a:p>
          <a:p>
            <a:pPr>
              <a:lnSpc>
                <a:spcPct val="90000"/>
              </a:lnSpc>
            </a:pPr>
            <a:r>
              <a:rPr lang="en-US" altLang="en-US" sz="900" dirty="0">
                <a:latin typeface="+mj-lt"/>
              </a:rPr>
              <a:t>It is good practice to read the same book again for fluency</a:t>
            </a:r>
          </a:p>
          <a:p>
            <a:pPr>
              <a:lnSpc>
                <a:spcPct val="90000"/>
              </a:lnSpc>
            </a:pPr>
            <a:r>
              <a:rPr lang="en-US" altLang="en-US" sz="900" dirty="0">
                <a:latin typeface="+mj-lt"/>
              </a:rPr>
              <a:t>Ask lots of questions about the book – it helps with the comprehension (Blank’s questions)</a:t>
            </a:r>
          </a:p>
          <a:p>
            <a:pPr>
              <a:lnSpc>
                <a:spcPct val="90000"/>
              </a:lnSpc>
            </a:pPr>
            <a:r>
              <a:rPr lang="en-US" altLang="en-US" sz="900" dirty="0">
                <a:latin typeface="+mj-lt"/>
              </a:rPr>
              <a:t>Children read to the teacher/LSA/Reading Volunteers every day in school</a:t>
            </a:r>
          </a:p>
          <a:p>
            <a:pPr marL="0" indent="0">
              <a:lnSpc>
                <a:spcPct val="90000"/>
              </a:lnSpc>
              <a:buNone/>
            </a:pPr>
            <a:endParaRPr lang="en-US" altLang="en-US" sz="900" dirty="0">
              <a:latin typeface="+mj-lt"/>
            </a:endParaRPr>
          </a:p>
          <a:p>
            <a:pPr>
              <a:lnSpc>
                <a:spcPct val="90000"/>
              </a:lnSpc>
              <a:buAutoNum type="arabicPeriod"/>
            </a:pPr>
            <a:r>
              <a:rPr lang="en-US" altLang="en-US" sz="900" dirty="0">
                <a:latin typeface="+mj-lt"/>
              </a:rPr>
              <a:t>Word recognition and decoding	</a:t>
            </a:r>
          </a:p>
          <a:p>
            <a:pPr>
              <a:lnSpc>
                <a:spcPct val="90000"/>
              </a:lnSpc>
              <a:buAutoNum type="arabicPeriod"/>
            </a:pPr>
            <a:r>
              <a:rPr lang="en-US" altLang="en-US" sz="900" dirty="0">
                <a:latin typeface="+mj-lt"/>
              </a:rPr>
              <a:t>Comprehension</a:t>
            </a:r>
          </a:p>
          <a:p>
            <a:pPr marL="0" indent="0">
              <a:lnSpc>
                <a:spcPct val="90000"/>
              </a:lnSpc>
              <a:buNone/>
            </a:pPr>
            <a:endParaRPr lang="en-US" altLang="en-US" sz="900" dirty="0">
              <a:latin typeface="+mj-lt"/>
            </a:endParaRPr>
          </a:p>
          <a:p>
            <a:pPr marL="0" indent="0">
              <a:lnSpc>
                <a:spcPct val="90000"/>
              </a:lnSpc>
              <a:buNone/>
            </a:pPr>
            <a:r>
              <a:rPr lang="en-US" altLang="en-US" sz="900" b="1" dirty="0">
                <a:latin typeface="+mj-lt"/>
              </a:rPr>
              <a:t>Benchmarking</a:t>
            </a:r>
          </a:p>
          <a:p>
            <a:pPr marL="0" indent="0">
              <a:lnSpc>
                <a:spcPct val="90000"/>
              </a:lnSpc>
              <a:buNone/>
            </a:pPr>
            <a:r>
              <a:rPr lang="en-US" altLang="en-US" sz="900" i="1" dirty="0">
                <a:latin typeface="+mj-lt"/>
              </a:rPr>
              <a:t>Children will be Benchmarked when they are ready to move up to the next level, </a:t>
            </a:r>
            <a:r>
              <a:rPr lang="en-US" altLang="en-US" sz="900" b="1" i="1" dirty="0">
                <a:latin typeface="+mj-lt"/>
              </a:rPr>
              <a:t>both</a:t>
            </a:r>
            <a:r>
              <a:rPr lang="en-US" altLang="en-US" sz="900" i="1" dirty="0">
                <a:latin typeface="+mj-lt"/>
              </a:rPr>
              <a:t> in terms of word recognition and comprehension. </a:t>
            </a:r>
          </a:p>
          <a:p>
            <a:pPr marL="0" indent="0">
              <a:lnSpc>
                <a:spcPct val="90000"/>
              </a:lnSpc>
              <a:buNone/>
            </a:pPr>
            <a:endParaRPr lang="en-US" altLang="en-US" sz="900" dirty="0">
              <a:latin typeface="XCCW Joined 4a" panose="03050702000000000000" pitchFamily="66" charset="0"/>
            </a:endParaRPr>
          </a:p>
        </p:txBody>
      </p:sp>
      <p:pic>
        <p:nvPicPr>
          <p:cNvPr id="7" name="Picture 6" descr="Closeup of hands holding an open book">
            <a:extLst>
              <a:ext uri="{FF2B5EF4-FFF2-40B4-BE49-F238E27FC236}">
                <a16:creationId xmlns:a16="http://schemas.microsoft.com/office/drawing/2014/main" id="{CBC234FB-ADC8-1E89-22E6-C531A00B78BF}"/>
              </a:ext>
            </a:extLst>
          </p:cNvPr>
          <p:cNvPicPr>
            <a:picLocks noChangeAspect="1"/>
          </p:cNvPicPr>
          <p:nvPr/>
        </p:nvPicPr>
        <p:blipFill>
          <a:blip r:embed="rId2"/>
          <a:srcRect l="22055" r="25435"/>
          <a:stretch>
            <a:fillRect/>
          </a:stretch>
        </p:blipFill>
        <p:spPr>
          <a:xfrm>
            <a:off x="20" y="10"/>
            <a:ext cx="4046200" cy="5143490"/>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11" name="Isosceles Triangle 10">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4249615"/>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Tree>
    <p:extLst>
      <p:ext uri="{BB962C8B-B14F-4D97-AF65-F5344CB8AC3E}">
        <p14:creationId xmlns:p14="http://schemas.microsoft.com/office/powerpoint/2010/main" val="35684163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81353" y="1095375"/>
            <a:ext cx="0" cy="2952750"/>
          </a:xfrm>
          <a:prstGeom prst="line">
            <a:avLst/>
          </a:prstGeom>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p:nvPr>
        </p:nvSpPr>
        <p:spPr>
          <a:xfrm>
            <a:off x="482600" y="612478"/>
            <a:ext cx="2525519" cy="3918543"/>
          </a:xfrm>
        </p:spPr>
        <p:txBody>
          <a:bodyPr anchor="ctr">
            <a:normAutofit/>
          </a:bodyPr>
          <a:lstStyle/>
          <a:p>
            <a:r>
              <a:rPr lang="en-US" dirty="0"/>
              <a:t>Phonics Screening Check 2026</a:t>
            </a:r>
          </a:p>
        </p:txBody>
      </p:sp>
      <p:sp>
        <p:nvSpPr>
          <p:cNvPr id="5" name="Content Placeholder 4"/>
          <p:cNvSpPr>
            <a:spLocks noGrp="1"/>
          </p:cNvSpPr>
          <p:nvPr>
            <p:ph idx="1"/>
          </p:nvPr>
        </p:nvSpPr>
        <p:spPr>
          <a:xfrm>
            <a:off x="3490721" y="612478"/>
            <a:ext cx="4288083" cy="3918543"/>
          </a:xfrm>
        </p:spPr>
        <p:txBody>
          <a:bodyPr anchor="ctr">
            <a:normAutofit/>
          </a:bodyPr>
          <a:lstStyle/>
          <a:p>
            <a:r>
              <a:rPr lang="en-US" altLang="en-US" dirty="0"/>
              <a:t>The Phonics Check will take place the week beginning Monday 8</a:t>
            </a:r>
            <a:r>
              <a:rPr lang="en-US" altLang="en-US" baseline="30000" dirty="0"/>
              <a:t>th</a:t>
            </a:r>
            <a:r>
              <a:rPr lang="en-US" altLang="en-US" dirty="0"/>
              <a:t> June</a:t>
            </a:r>
          </a:p>
          <a:p>
            <a:r>
              <a:rPr lang="en-US" altLang="en-US" dirty="0"/>
              <a:t>The Screening will check the child’s knowledge of the 44 sounds taught across Reception and Year 1</a:t>
            </a:r>
          </a:p>
          <a:p>
            <a:r>
              <a:rPr lang="en-US" altLang="en-US" dirty="0"/>
              <a:t>Children will read 40 words (20 real, 20 pseudo) in a 1:1 setting with Mrs Shallish</a:t>
            </a:r>
          </a:p>
          <a:p>
            <a:r>
              <a:rPr lang="en-US" altLang="en-US" dirty="0"/>
              <a:t>The pass mark is usually 32/40, and if a child does not pass, they will get another chance to retake the check in Year 2</a:t>
            </a:r>
          </a:p>
          <a:p>
            <a:r>
              <a:rPr lang="en-US" altLang="en-US" dirty="0"/>
              <a:t>More information on the check will be provided nearer the time</a:t>
            </a:r>
          </a:p>
        </p:txBody>
      </p:sp>
    </p:spTree>
    <p:extLst>
      <p:ext uri="{BB962C8B-B14F-4D97-AF65-F5344CB8AC3E}">
        <p14:creationId xmlns:p14="http://schemas.microsoft.com/office/powerpoint/2010/main" val="8909671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8D509-D558-4E16-A7FD-C2A383B1E1D2}"/>
              </a:ext>
            </a:extLst>
          </p:cNvPr>
          <p:cNvSpPr>
            <a:spLocks noGrp="1"/>
          </p:cNvSpPr>
          <p:nvPr>
            <p:ph type="title"/>
          </p:nvPr>
        </p:nvSpPr>
        <p:spPr>
          <a:xfrm>
            <a:off x="508001" y="457200"/>
            <a:ext cx="7423509" cy="990600"/>
          </a:xfrm>
        </p:spPr>
        <p:txBody>
          <a:bodyPr>
            <a:normAutofit/>
          </a:bodyPr>
          <a:lstStyle/>
          <a:p>
            <a:r>
              <a:rPr lang="en-GB" dirty="0"/>
              <a:t>The school website – up and running Friday</a:t>
            </a:r>
          </a:p>
        </p:txBody>
      </p:sp>
      <p:sp>
        <p:nvSpPr>
          <p:cNvPr id="3" name="Content Placeholder 2">
            <a:extLst>
              <a:ext uri="{FF2B5EF4-FFF2-40B4-BE49-F238E27FC236}">
                <a16:creationId xmlns:a16="http://schemas.microsoft.com/office/drawing/2014/main" id="{50ACA98A-06F2-47D5-B844-E77AD6A6D6EC}"/>
              </a:ext>
            </a:extLst>
          </p:cNvPr>
          <p:cNvSpPr>
            <a:spLocks noGrp="1"/>
          </p:cNvSpPr>
          <p:nvPr>
            <p:ph idx="1"/>
          </p:nvPr>
        </p:nvSpPr>
        <p:spPr>
          <a:xfrm>
            <a:off x="529247" y="979517"/>
            <a:ext cx="6447501" cy="2910580"/>
          </a:xfrm>
        </p:spPr>
        <p:txBody>
          <a:bodyPr/>
          <a:lstStyle/>
          <a:p>
            <a:pPr marL="0" indent="0">
              <a:buNone/>
            </a:pPr>
            <a:r>
              <a:rPr lang="en-GB" dirty="0">
                <a:hlinkClick r:id="rId2"/>
              </a:rPr>
              <a:t>https://www.friethschool.co.uk</a:t>
            </a:r>
            <a:endParaRPr lang="en-GB" dirty="0"/>
          </a:p>
          <a:p>
            <a:pPr marL="0" indent="0">
              <a:buNone/>
            </a:pPr>
            <a:endParaRPr lang="en-GB" dirty="0"/>
          </a:p>
          <a:p>
            <a:pPr marL="0" indent="0">
              <a:buNone/>
            </a:pPr>
            <a:endParaRPr lang="en-GB" dirty="0"/>
          </a:p>
          <a:p>
            <a:pPr marL="0" indent="0">
              <a:buNone/>
            </a:pPr>
            <a:endParaRPr lang="en-GB" dirty="0"/>
          </a:p>
        </p:txBody>
      </p:sp>
      <p:pic>
        <p:nvPicPr>
          <p:cNvPr id="5" name="Picture 4">
            <a:extLst>
              <a:ext uri="{FF2B5EF4-FFF2-40B4-BE49-F238E27FC236}">
                <a16:creationId xmlns:a16="http://schemas.microsoft.com/office/drawing/2014/main" id="{DC5F5123-DB83-1D0A-D340-1B1A26A507F5}"/>
              </a:ext>
            </a:extLst>
          </p:cNvPr>
          <p:cNvPicPr>
            <a:picLocks noChangeAspect="1"/>
          </p:cNvPicPr>
          <p:nvPr/>
        </p:nvPicPr>
        <p:blipFill>
          <a:blip r:embed="rId3"/>
          <a:stretch>
            <a:fillRect/>
          </a:stretch>
        </p:blipFill>
        <p:spPr>
          <a:xfrm>
            <a:off x="1212490" y="1655520"/>
            <a:ext cx="5955495" cy="3202518"/>
          </a:xfrm>
          <a:prstGeom prst="rect">
            <a:avLst/>
          </a:prstGeom>
        </p:spPr>
      </p:pic>
    </p:spTree>
    <p:extLst>
      <p:ext uri="{BB962C8B-B14F-4D97-AF65-F5344CB8AC3E}">
        <p14:creationId xmlns:p14="http://schemas.microsoft.com/office/powerpoint/2010/main" val="34782463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0D79E-55E2-449C-80C2-FE4EC6E19198}"/>
              </a:ext>
            </a:extLst>
          </p:cNvPr>
          <p:cNvSpPr>
            <a:spLocks noGrp="1"/>
          </p:cNvSpPr>
          <p:nvPr>
            <p:ph type="title"/>
          </p:nvPr>
        </p:nvSpPr>
        <p:spPr>
          <a:xfrm>
            <a:off x="4152550" y="457200"/>
            <a:ext cx="2802951" cy="990600"/>
          </a:xfrm>
        </p:spPr>
        <p:txBody>
          <a:bodyPr>
            <a:normAutofit/>
          </a:bodyPr>
          <a:lstStyle/>
          <a:p>
            <a:r>
              <a:rPr lang="en-US" dirty="0"/>
              <a:t>Forest School</a:t>
            </a:r>
            <a:endParaRPr lang="en-GB" dirty="0"/>
          </a:p>
        </p:txBody>
      </p:sp>
      <p:sp>
        <p:nvSpPr>
          <p:cNvPr id="3" name="Content Placeholder 2">
            <a:extLst>
              <a:ext uri="{FF2B5EF4-FFF2-40B4-BE49-F238E27FC236}">
                <a16:creationId xmlns:a16="http://schemas.microsoft.com/office/drawing/2014/main" id="{4D6DFDCC-9CAC-4858-8F1A-A1E22A903728}"/>
              </a:ext>
            </a:extLst>
          </p:cNvPr>
          <p:cNvSpPr>
            <a:spLocks noGrp="1"/>
          </p:cNvSpPr>
          <p:nvPr>
            <p:ph idx="1"/>
          </p:nvPr>
        </p:nvSpPr>
        <p:spPr>
          <a:xfrm>
            <a:off x="3907172" y="1620441"/>
            <a:ext cx="3048329" cy="2910580"/>
          </a:xfrm>
        </p:spPr>
        <p:txBody>
          <a:bodyPr>
            <a:normAutofit/>
          </a:bodyPr>
          <a:lstStyle/>
          <a:p>
            <a:pPr marL="0" indent="0">
              <a:lnSpc>
                <a:spcPct val="90000"/>
              </a:lnSpc>
              <a:buNone/>
            </a:pPr>
            <a:r>
              <a:rPr lang="en-GB" altLang="en-US" sz="1000"/>
              <a:t>Each </a:t>
            </a:r>
            <a:r>
              <a:rPr lang="en-GB" altLang="en-US" sz="1000" b="1"/>
              <a:t>Thursday afternoon</a:t>
            </a:r>
            <a:r>
              <a:rPr lang="en-GB" altLang="en-US" sz="1000"/>
              <a:t>, the class will take part in outdoor Forest School activities with Miss Catherine.</a:t>
            </a:r>
          </a:p>
          <a:p>
            <a:pPr marL="0" indent="0">
              <a:lnSpc>
                <a:spcPct val="90000"/>
              </a:lnSpc>
              <a:buNone/>
            </a:pPr>
            <a:endParaRPr lang="en-GB" altLang="en-US" sz="1000"/>
          </a:p>
          <a:p>
            <a:pPr>
              <a:lnSpc>
                <a:spcPct val="90000"/>
              </a:lnSpc>
            </a:pPr>
            <a:r>
              <a:rPr lang="en-GB" altLang="en-US" sz="1000"/>
              <a:t>The children need to come to school on Thursday mornings wearing long-sleeved tops, full-length trousers and regular school shoes</a:t>
            </a:r>
          </a:p>
          <a:p>
            <a:pPr>
              <a:lnSpc>
                <a:spcPct val="90000"/>
              </a:lnSpc>
            </a:pPr>
            <a:r>
              <a:rPr lang="en-GB" altLang="en-US" sz="1000"/>
              <a:t>The rest of their Forest School kit must be sent to school in a separate bag. Parents are asked to provide suitable clothing e.g. waterproof jackets, trousers and wellington boots</a:t>
            </a:r>
          </a:p>
          <a:p>
            <a:pPr>
              <a:lnSpc>
                <a:spcPct val="90000"/>
              </a:lnSpc>
            </a:pPr>
            <a:r>
              <a:rPr lang="en-GB" altLang="en-US" sz="1000"/>
              <a:t>At the end of the day the children will be going home wearing their Forest School kits</a:t>
            </a:r>
          </a:p>
        </p:txBody>
      </p:sp>
      <p:pic>
        <p:nvPicPr>
          <p:cNvPr id="5" name="Picture 4" descr="Green leaves">
            <a:extLst>
              <a:ext uri="{FF2B5EF4-FFF2-40B4-BE49-F238E27FC236}">
                <a16:creationId xmlns:a16="http://schemas.microsoft.com/office/drawing/2014/main" id="{FD5C9783-DE9F-6BFC-4C1C-375FB8B9995F}"/>
              </a:ext>
            </a:extLst>
          </p:cNvPr>
          <p:cNvPicPr>
            <a:picLocks noChangeAspect="1"/>
          </p:cNvPicPr>
          <p:nvPr/>
        </p:nvPicPr>
        <p:blipFill>
          <a:blip r:embed="rId2"/>
          <a:srcRect l="26669" r="20821"/>
          <a:stretch>
            <a:fillRect/>
          </a:stretch>
        </p:blipFill>
        <p:spPr>
          <a:xfrm>
            <a:off x="20" y="10"/>
            <a:ext cx="4046200" cy="5143490"/>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9" name="Isosceles Triangle 8">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4249615"/>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Tree>
    <p:extLst>
      <p:ext uri="{BB962C8B-B14F-4D97-AF65-F5344CB8AC3E}">
        <p14:creationId xmlns:p14="http://schemas.microsoft.com/office/powerpoint/2010/main" val="21476918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48964" y="281175"/>
            <a:ext cx="6566316" cy="763525"/>
          </a:xfrm>
        </p:spPr>
        <p:txBody>
          <a:bodyPr>
            <a:normAutofit/>
          </a:bodyPr>
          <a:lstStyle/>
          <a:p>
            <a:pPr algn="l"/>
            <a:r>
              <a:rPr lang="en-US" dirty="0"/>
              <a:t>Food and Drink</a:t>
            </a:r>
          </a:p>
        </p:txBody>
      </p:sp>
      <p:sp>
        <p:nvSpPr>
          <p:cNvPr id="5" name="Content Placeholder 4"/>
          <p:cNvSpPr>
            <a:spLocks noGrp="1"/>
          </p:cNvSpPr>
          <p:nvPr>
            <p:ph idx="1"/>
          </p:nvPr>
        </p:nvSpPr>
        <p:spPr>
          <a:xfrm>
            <a:off x="296260" y="1502815"/>
            <a:ext cx="7177135" cy="2901395"/>
          </a:xfrm>
        </p:spPr>
        <p:txBody>
          <a:bodyPr>
            <a:normAutofit lnSpcReduction="10000"/>
          </a:bodyPr>
          <a:lstStyle/>
          <a:p>
            <a:pPr>
              <a:lnSpc>
                <a:spcPct val="90000"/>
              </a:lnSpc>
            </a:pPr>
            <a:r>
              <a:rPr lang="en-US" altLang="en-US" sz="1800" dirty="0"/>
              <a:t>All Key Stage 1 children are entitled to a free school meal each day</a:t>
            </a:r>
          </a:p>
          <a:p>
            <a:pPr>
              <a:lnSpc>
                <a:spcPct val="90000"/>
              </a:lnSpc>
            </a:pPr>
            <a:r>
              <a:rPr lang="en-US" altLang="en-US" sz="1800" dirty="0"/>
              <a:t>Packed lunches should support our school’s healthy eating policy </a:t>
            </a:r>
          </a:p>
          <a:p>
            <a:pPr>
              <a:lnSpc>
                <a:spcPct val="90000"/>
              </a:lnSpc>
            </a:pPr>
            <a:r>
              <a:rPr lang="en-US" altLang="en-US" sz="1800" dirty="0"/>
              <a:t>Please note that our school is a </a:t>
            </a:r>
            <a:r>
              <a:rPr lang="en-US" altLang="en-US" sz="1800" b="1" dirty="0">
                <a:solidFill>
                  <a:srgbClr val="FF0000"/>
                </a:solidFill>
              </a:rPr>
              <a:t>‘nut free’ zone </a:t>
            </a:r>
            <a:r>
              <a:rPr lang="en-US" altLang="en-US" sz="1800" dirty="0"/>
              <a:t>which means that all types of nuts are banned</a:t>
            </a:r>
          </a:p>
          <a:p>
            <a:pPr>
              <a:lnSpc>
                <a:spcPct val="90000"/>
              </a:lnSpc>
            </a:pPr>
            <a:r>
              <a:rPr lang="en-US" altLang="en-US" sz="1800" dirty="0"/>
              <a:t>FIZZY DRINKS are not allowed in school lunches or water bottles</a:t>
            </a:r>
          </a:p>
          <a:p>
            <a:pPr>
              <a:lnSpc>
                <a:spcPct val="90000"/>
              </a:lnSpc>
            </a:pPr>
            <a:r>
              <a:rPr lang="en-US" altLang="en-US" sz="1800" dirty="0"/>
              <a:t>Children will receive a free fruit or vegetable snack during the morning</a:t>
            </a:r>
          </a:p>
          <a:p>
            <a:pPr>
              <a:lnSpc>
                <a:spcPct val="90000"/>
              </a:lnSpc>
            </a:pPr>
            <a:r>
              <a:rPr lang="en-US" altLang="en-US" sz="1800" dirty="0"/>
              <a:t>Paid for milk scheme – please liaise with the school office if you wish to order milk for your child</a:t>
            </a:r>
          </a:p>
          <a:p>
            <a:pPr>
              <a:lnSpc>
                <a:spcPct val="90000"/>
              </a:lnSpc>
            </a:pPr>
            <a:endParaRPr lang="en-US" altLang="en-US" sz="1500" dirty="0">
              <a:latin typeface="XCCW Joined 4a" panose="03050602040000000000" pitchFamily="66" charset="0"/>
            </a:endParaRPr>
          </a:p>
          <a:p>
            <a:pPr>
              <a:lnSpc>
                <a:spcPct val="90000"/>
              </a:lnSpc>
            </a:pPr>
            <a:endParaRPr lang="en-US" altLang="en-US" sz="1500" dirty="0">
              <a:latin typeface="XCCW Joined 4a" panose="03050602040000000000" pitchFamily="66" charset="0"/>
            </a:endParaRPr>
          </a:p>
        </p:txBody>
      </p:sp>
    </p:spTree>
    <p:extLst>
      <p:ext uri="{BB962C8B-B14F-4D97-AF65-F5344CB8AC3E}">
        <p14:creationId xmlns:p14="http://schemas.microsoft.com/office/powerpoint/2010/main" val="11821182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508000" y="457200"/>
            <a:ext cx="6447501" cy="990600"/>
          </a:xfrm>
        </p:spPr>
        <p:txBody>
          <a:bodyPr anchor="t">
            <a:normAutofit/>
          </a:bodyPr>
          <a:lstStyle/>
          <a:p>
            <a:r>
              <a:rPr lang="en-US" dirty="0"/>
              <a:t>Health</a:t>
            </a:r>
            <a:endParaRPr lang="en-US"/>
          </a:p>
        </p:txBody>
      </p:sp>
      <p:pic>
        <p:nvPicPr>
          <p:cNvPr id="9" name="Graphic 8" descr="Doctor">
            <a:extLst>
              <a:ext uri="{FF2B5EF4-FFF2-40B4-BE49-F238E27FC236}">
                <a16:creationId xmlns:a16="http://schemas.microsoft.com/office/drawing/2014/main" id="{74336BDD-B193-52C7-8608-181F4C2A0C2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13105" y="1619498"/>
            <a:ext cx="2186980" cy="2186980"/>
          </a:xfrm>
          <a:prstGeom prst="rect">
            <a:avLst/>
          </a:prstGeom>
        </p:spPr>
      </p:pic>
      <p:sp>
        <p:nvSpPr>
          <p:cNvPr id="5" name="Content Placeholder 4"/>
          <p:cNvSpPr>
            <a:spLocks noGrp="1"/>
          </p:cNvSpPr>
          <p:nvPr>
            <p:ph idx="1"/>
          </p:nvPr>
        </p:nvSpPr>
        <p:spPr>
          <a:xfrm>
            <a:off x="3047370" y="1620441"/>
            <a:ext cx="3905879" cy="2910580"/>
          </a:xfrm>
        </p:spPr>
        <p:txBody>
          <a:bodyPr>
            <a:normAutofit/>
          </a:bodyPr>
          <a:lstStyle/>
          <a:p>
            <a:pPr>
              <a:lnSpc>
                <a:spcPct val="90000"/>
              </a:lnSpc>
            </a:pPr>
            <a:r>
              <a:rPr lang="en-US" altLang="en-US" sz="1000"/>
              <a:t>Staff need to be aware of your child’s medical background. In particular, any allergies, any dietary restrictions and any medical conditions that are important for us to know (e.g. asthma or eczema). Please let the school office know</a:t>
            </a:r>
          </a:p>
          <a:p>
            <a:pPr marL="0" indent="0">
              <a:lnSpc>
                <a:spcPct val="90000"/>
              </a:lnSpc>
              <a:buNone/>
            </a:pPr>
            <a:endParaRPr lang="en-US" altLang="en-US" sz="1000"/>
          </a:p>
          <a:p>
            <a:pPr>
              <a:lnSpc>
                <a:spcPct val="90000"/>
              </a:lnSpc>
            </a:pPr>
            <a:r>
              <a:rPr lang="en-US" altLang="en-US" sz="1000"/>
              <a:t>Children can suddenly become ill and therefore it is important that we know we can contact you or another adult relative/friend at all times. Please ensure that the school is kept up to date with your contact details </a:t>
            </a:r>
          </a:p>
          <a:p>
            <a:pPr marL="0" indent="0">
              <a:lnSpc>
                <a:spcPct val="90000"/>
              </a:lnSpc>
              <a:buNone/>
            </a:pPr>
            <a:endParaRPr lang="en-US" altLang="en-US" sz="1000"/>
          </a:p>
          <a:p>
            <a:pPr>
              <a:lnSpc>
                <a:spcPct val="90000"/>
              </a:lnSpc>
            </a:pPr>
            <a:r>
              <a:rPr lang="en-US" altLang="en-US" sz="1000"/>
              <a:t>If your child is unable to attend school due to illness, please telephone the school office to let us know</a:t>
            </a:r>
          </a:p>
          <a:p>
            <a:pPr>
              <a:lnSpc>
                <a:spcPct val="90000"/>
              </a:lnSpc>
            </a:pPr>
            <a:endParaRPr lang="en-US" altLang="en-US" sz="1000"/>
          </a:p>
          <a:p>
            <a:pPr>
              <a:lnSpc>
                <a:spcPct val="90000"/>
              </a:lnSpc>
            </a:pPr>
            <a:r>
              <a:rPr lang="en-US" altLang="en-US" sz="1000"/>
              <a:t>48-hour rule for sickness and diarrhea</a:t>
            </a:r>
          </a:p>
          <a:p>
            <a:pPr>
              <a:lnSpc>
                <a:spcPct val="90000"/>
              </a:lnSpc>
            </a:pPr>
            <a:endParaRPr lang="en-US" altLang="en-US" sz="1000">
              <a:latin typeface="XCCW Joined 4a" panose="03050602040000000000" pitchFamily="66" charset="0"/>
            </a:endParaRPr>
          </a:p>
          <a:p>
            <a:pPr>
              <a:lnSpc>
                <a:spcPct val="90000"/>
              </a:lnSpc>
            </a:pPr>
            <a:endParaRPr lang="en-US" altLang="en-US" sz="1000">
              <a:latin typeface="XCCW Joined 4a" panose="03050602040000000000" pitchFamily="66" charset="0"/>
            </a:endParaRPr>
          </a:p>
          <a:p>
            <a:pPr>
              <a:lnSpc>
                <a:spcPct val="90000"/>
              </a:lnSpc>
            </a:pPr>
            <a:endParaRPr lang="en-US" altLang="en-US" sz="1000">
              <a:latin typeface="XCCW Joined 4a" panose="03050602040000000000" pitchFamily="66" charset="0"/>
            </a:endParaRPr>
          </a:p>
          <a:p>
            <a:pPr>
              <a:lnSpc>
                <a:spcPct val="90000"/>
              </a:lnSpc>
            </a:pPr>
            <a:endParaRPr lang="en-US" altLang="en-US" sz="1000">
              <a:latin typeface="XCCW Joined 4a" panose="03050602040000000000" pitchFamily="66" charset="0"/>
            </a:endParaRPr>
          </a:p>
        </p:txBody>
      </p:sp>
    </p:spTree>
    <p:extLst>
      <p:ext uri="{BB962C8B-B14F-4D97-AF65-F5344CB8AC3E}">
        <p14:creationId xmlns:p14="http://schemas.microsoft.com/office/powerpoint/2010/main" val="8929658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48964" y="281175"/>
            <a:ext cx="6566316" cy="763525"/>
          </a:xfrm>
        </p:spPr>
        <p:txBody>
          <a:bodyPr>
            <a:normAutofit/>
          </a:bodyPr>
          <a:lstStyle/>
          <a:p>
            <a:pPr algn="l"/>
            <a:r>
              <a:rPr lang="en-US" dirty="0"/>
              <a:t>Links to the Church</a:t>
            </a:r>
          </a:p>
        </p:txBody>
      </p:sp>
      <p:sp>
        <p:nvSpPr>
          <p:cNvPr id="5" name="Content Placeholder 4"/>
          <p:cNvSpPr>
            <a:spLocks noGrp="1"/>
          </p:cNvSpPr>
          <p:nvPr>
            <p:ph idx="1"/>
          </p:nvPr>
        </p:nvSpPr>
        <p:spPr>
          <a:xfrm>
            <a:off x="448965" y="1044699"/>
            <a:ext cx="7177135" cy="3970331"/>
          </a:xfrm>
        </p:spPr>
        <p:txBody>
          <a:bodyPr>
            <a:normAutofit/>
          </a:bodyPr>
          <a:lstStyle/>
          <a:p>
            <a:pPr marL="0" indent="0">
              <a:lnSpc>
                <a:spcPct val="90000"/>
              </a:lnSpc>
              <a:buNone/>
            </a:pPr>
            <a:r>
              <a:rPr lang="en-US" altLang="en-US" sz="1800" dirty="0"/>
              <a:t>At Frieth, we have Collective worship most days. This takes place during assemblies in the school hall. We are also very fortunate to welcome in members of the clergy each week.</a:t>
            </a:r>
          </a:p>
          <a:p>
            <a:pPr marL="0" indent="0">
              <a:lnSpc>
                <a:spcPct val="90000"/>
              </a:lnSpc>
              <a:buNone/>
            </a:pPr>
            <a:endParaRPr lang="en-US" altLang="en-US" sz="2400" dirty="0">
              <a:latin typeface="XCCW Joined 4a" panose="03050702000000000000" pitchFamily="66" charset="0"/>
            </a:endParaRPr>
          </a:p>
          <a:p>
            <a:pPr marL="0" indent="0" algn="ctr">
              <a:lnSpc>
                <a:spcPct val="90000"/>
              </a:lnSpc>
              <a:buNone/>
            </a:pPr>
            <a:r>
              <a:rPr lang="en-US" altLang="en-US" sz="3800" b="1" dirty="0">
                <a:solidFill>
                  <a:srgbClr val="00B0F0"/>
                </a:solidFill>
                <a:latin typeface="XCCW Joined 4a" panose="03050702000000000000" pitchFamily="66" charset="0"/>
              </a:rPr>
              <a:t>Our Vision is </a:t>
            </a:r>
          </a:p>
          <a:p>
            <a:pPr marL="0" indent="0" algn="ctr">
              <a:lnSpc>
                <a:spcPct val="90000"/>
              </a:lnSpc>
              <a:buNone/>
            </a:pPr>
            <a:r>
              <a:rPr lang="en-US" altLang="en-US" sz="3800" b="1" dirty="0">
                <a:solidFill>
                  <a:srgbClr val="00B0F0"/>
                </a:solidFill>
                <a:latin typeface="XCCW Joined 4a" panose="03050702000000000000" pitchFamily="66" charset="0"/>
              </a:rPr>
              <a:t>‘Let your Light Shine!’</a:t>
            </a:r>
          </a:p>
          <a:p>
            <a:pPr marL="0" indent="0">
              <a:lnSpc>
                <a:spcPct val="90000"/>
              </a:lnSpc>
              <a:buNone/>
            </a:pPr>
            <a:endParaRPr lang="en-US" altLang="en-US" sz="2400" dirty="0">
              <a:latin typeface="XCCW Joined 4a" panose="03050702000000000000" pitchFamily="66" charset="0"/>
            </a:endParaRPr>
          </a:p>
          <a:p>
            <a:pPr marL="0" indent="0" algn="ctr">
              <a:buNone/>
            </a:pPr>
            <a:r>
              <a:rPr lang="en-GB" sz="1800" dirty="0"/>
              <a:t>Our vision encourages our children to show the world how wonderful they are, in both the good character and values they display and in their unique qualities and talents.</a:t>
            </a:r>
            <a:endParaRPr lang="en-US" altLang="en-US" sz="1800" dirty="0"/>
          </a:p>
          <a:p>
            <a:pPr marL="0" indent="0">
              <a:lnSpc>
                <a:spcPct val="90000"/>
              </a:lnSpc>
              <a:buNone/>
            </a:pPr>
            <a:endParaRPr lang="en-US" altLang="en-US" dirty="0">
              <a:latin typeface="XCCW Joined 4a" panose="03050702000000000000" pitchFamily="66" charset="0"/>
            </a:endParaRPr>
          </a:p>
        </p:txBody>
      </p:sp>
    </p:spTree>
    <p:extLst>
      <p:ext uri="{BB962C8B-B14F-4D97-AF65-F5344CB8AC3E}">
        <p14:creationId xmlns:p14="http://schemas.microsoft.com/office/powerpoint/2010/main" val="15798285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5B71F80-1F92-4074-84D9-16A062B21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965199" y="457200"/>
            <a:ext cx="7648121" cy="824592"/>
          </a:xfrm>
        </p:spPr>
        <p:txBody>
          <a:bodyPr>
            <a:normAutofit/>
          </a:bodyPr>
          <a:lstStyle/>
          <a:p>
            <a:r>
              <a:rPr lang="en-US" dirty="0"/>
              <a:t>Communication</a:t>
            </a:r>
            <a:endParaRPr lang="en-US"/>
          </a:p>
        </p:txBody>
      </p:sp>
      <p:sp>
        <p:nvSpPr>
          <p:cNvPr id="13" name="Isosceles Triangle 12">
            <a:extLst>
              <a:ext uri="{FF2B5EF4-FFF2-40B4-BE49-F238E27FC236}">
                <a16:creationId xmlns:a16="http://schemas.microsoft.com/office/drawing/2014/main" id="{7209C9DA-6E0D-46D9-8275-C52222D8CC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4249615"/>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5" name="Isosceles Triangle 14">
            <a:extLst>
              <a:ext uri="{FF2B5EF4-FFF2-40B4-BE49-F238E27FC236}">
                <a16:creationId xmlns:a16="http://schemas.microsoft.com/office/drawing/2014/main" id="{3EB57A4D-E0D0-46DA-B339-F24CA46FA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807450" y="3009900"/>
            <a:ext cx="336550" cy="21336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aphicFrame>
        <p:nvGraphicFramePr>
          <p:cNvPr id="7" name="Content Placeholder 4">
            <a:extLst>
              <a:ext uri="{FF2B5EF4-FFF2-40B4-BE49-F238E27FC236}">
                <a16:creationId xmlns:a16="http://schemas.microsoft.com/office/drawing/2014/main" id="{7DE0A378-AF81-2D3D-06ED-C8EDC5E10B67}"/>
              </a:ext>
            </a:extLst>
          </p:cNvPr>
          <p:cNvGraphicFramePr>
            <a:graphicFrameLocks noGrp="1"/>
          </p:cNvGraphicFramePr>
          <p:nvPr>
            <p:ph idx="1"/>
            <p:extLst>
              <p:ext uri="{D42A27DB-BD31-4B8C-83A1-F6EECF244321}">
                <p14:modId xmlns:p14="http://schemas.microsoft.com/office/powerpoint/2010/main" val="618121605"/>
              </p:ext>
            </p:extLst>
          </p:nvPr>
        </p:nvGraphicFramePr>
        <p:xfrm>
          <a:off x="965199" y="1461407"/>
          <a:ext cx="7648120" cy="30701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187890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01670" y="281174"/>
            <a:ext cx="6108200" cy="1068935"/>
          </a:xfrm>
        </p:spPr>
        <p:txBody>
          <a:bodyPr>
            <a:normAutofit/>
          </a:bodyPr>
          <a:lstStyle/>
          <a:p>
            <a:pPr eaLnBrk="1" hangingPunct="1"/>
            <a:r>
              <a:rPr lang="en-GB" altLang="en-US" sz="3200" dirty="0"/>
              <a:t>Owls Class Staff</a:t>
            </a:r>
          </a:p>
        </p:txBody>
      </p:sp>
      <p:sp>
        <p:nvSpPr>
          <p:cNvPr id="12291" name="Rectangle 3"/>
          <p:cNvSpPr>
            <a:spLocks noGrp="1" noChangeArrowheads="1"/>
          </p:cNvSpPr>
          <p:nvPr>
            <p:ph idx="1"/>
          </p:nvPr>
        </p:nvSpPr>
        <p:spPr>
          <a:xfrm>
            <a:off x="601670" y="1197405"/>
            <a:ext cx="6108200" cy="3664921"/>
          </a:xfrm>
        </p:spPr>
        <p:txBody>
          <a:bodyPr>
            <a:normAutofit fontScale="92500" lnSpcReduction="10000"/>
          </a:bodyPr>
          <a:lstStyle/>
          <a:p>
            <a:pPr marL="0" indent="0">
              <a:buNone/>
            </a:pPr>
            <a:r>
              <a:rPr lang="en-GB" altLang="en-US" sz="2900" dirty="0"/>
              <a:t>Mrs Shallish – Class Teacher</a:t>
            </a:r>
          </a:p>
          <a:p>
            <a:pPr marL="0" indent="0">
              <a:buNone/>
            </a:pPr>
            <a:r>
              <a:rPr lang="en-GB" altLang="en-US" sz="2900" dirty="0"/>
              <a:t>(Monday to Friday)</a:t>
            </a:r>
          </a:p>
          <a:p>
            <a:pPr marL="0" indent="0">
              <a:buNone/>
            </a:pPr>
            <a:endParaRPr lang="en-GB" altLang="en-US" sz="2100" dirty="0"/>
          </a:p>
          <a:p>
            <a:pPr marL="0" indent="0">
              <a:buNone/>
            </a:pPr>
            <a:r>
              <a:rPr lang="en-GB" altLang="en-US" sz="1800" dirty="0"/>
              <a:t>Miss Birmingham - Higher Level Teaching Assistant</a:t>
            </a:r>
          </a:p>
          <a:p>
            <a:pPr marL="0" indent="0">
              <a:buNone/>
            </a:pPr>
            <a:r>
              <a:rPr lang="en-GB" altLang="en-US" sz="1800" dirty="0"/>
              <a:t>(Monday - Friday)</a:t>
            </a:r>
          </a:p>
          <a:p>
            <a:pPr marL="0" indent="0">
              <a:buNone/>
            </a:pPr>
            <a:endParaRPr lang="en-GB" altLang="en-US" sz="1800" dirty="0"/>
          </a:p>
          <a:p>
            <a:pPr marL="0" indent="0">
              <a:buNone/>
            </a:pPr>
            <a:r>
              <a:rPr lang="en-GB" altLang="en-US" sz="1800" dirty="0"/>
              <a:t>Miss Catherine – Forest School Leader</a:t>
            </a:r>
          </a:p>
          <a:p>
            <a:pPr marL="0" indent="0">
              <a:buNone/>
            </a:pPr>
            <a:r>
              <a:rPr lang="en-GB" altLang="en-US" sz="1800" dirty="0"/>
              <a:t>(Thursday afternoons)</a:t>
            </a:r>
          </a:p>
          <a:p>
            <a:pPr marL="0" indent="0">
              <a:buNone/>
            </a:pPr>
            <a:r>
              <a:rPr lang="en-GB" altLang="en-US" sz="1800" dirty="0"/>
              <a:t> </a:t>
            </a:r>
          </a:p>
          <a:p>
            <a:pPr marL="0" indent="0">
              <a:buNone/>
            </a:pPr>
            <a:r>
              <a:rPr lang="en-GB" altLang="en-US" sz="1800" dirty="0"/>
              <a:t> </a:t>
            </a:r>
          </a:p>
          <a:p>
            <a:pPr marL="0" indent="0">
              <a:buNone/>
            </a:pPr>
            <a:endParaRPr lang="en-GB" altLang="en-US" sz="2100" dirty="0"/>
          </a:p>
        </p:txBody>
      </p:sp>
      <p:sp>
        <p:nvSpPr>
          <p:cNvPr id="12295" name="AutoShape 8" descr="Image result for rAMAN hERR LOWBROOK ACADEMY"/>
          <p:cNvSpPr>
            <a:spLocks noChangeAspect="1" noChangeArrowheads="1"/>
          </p:cNvSpPr>
          <p:nvPr/>
        </p:nvSpPr>
        <p:spPr bwMode="auto">
          <a:xfrm>
            <a:off x="1117997" y="-102394"/>
            <a:ext cx="228601"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endParaRPr lang="en-US" altLang="en-US" sz="1350" dirty="0"/>
          </a:p>
        </p:txBody>
      </p:sp>
    </p:spTree>
    <p:extLst>
      <p:ext uri="{BB962C8B-B14F-4D97-AF65-F5344CB8AC3E}">
        <p14:creationId xmlns:p14="http://schemas.microsoft.com/office/powerpoint/2010/main" val="19665375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747981" y="457200"/>
            <a:ext cx="3207519" cy="990600"/>
          </a:xfrm>
        </p:spPr>
        <p:txBody>
          <a:bodyPr anchor="ctr">
            <a:normAutofit/>
          </a:bodyPr>
          <a:lstStyle/>
          <a:p>
            <a:r>
              <a:rPr lang="en-US" dirty="0"/>
              <a:t>Help!</a:t>
            </a:r>
            <a:endParaRPr lang="en-US"/>
          </a:p>
        </p:txBody>
      </p:sp>
      <p:pic>
        <p:nvPicPr>
          <p:cNvPr id="9" name="Graphic 8" descr="Backpack">
            <a:extLst>
              <a:ext uri="{FF2B5EF4-FFF2-40B4-BE49-F238E27FC236}">
                <a16:creationId xmlns:a16="http://schemas.microsoft.com/office/drawing/2014/main" id="{244DCD7C-A749-A3B9-B542-91BBBEC82B5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2908" y="1062392"/>
            <a:ext cx="2896429" cy="2896429"/>
          </a:xfrm>
          <a:prstGeom prst="rect">
            <a:avLst/>
          </a:prstGeom>
        </p:spPr>
      </p:pic>
      <p:sp>
        <p:nvSpPr>
          <p:cNvPr id="5" name="Content Placeholder 4"/>
          <p:cNvSpPr>
            <a:spLocks noGrp="1"/>
          </p:cNvSpPr>
          <p:nvPr>
            <p:ph idx="1"/>
          </p:nvPr>
        </p:nvSpPr>
        <p:spPr>
          <a:xfrm>
            <a:off x="3739367" y="1620441"/>
            <a:ext cx="3213882" cy="2826430"/>
          </a:xfrm>
        </p:spPr>
        <p:txBody>
          <a:bodyPr>
            <a:normAutofit/>
          </a:bodyPr>
          <a:lstStyle/>
          <a:p>
            <a:pPr marL="0" indent="0">
              <a:buNone/>
            </a:pPr>
            <a:r>
              <a:rPr lang="en-US" altLang="en-US"/>
              <a:t>We are always looking for parent volunteers to help with:</a:t>
            </a:r>
          </a:p>
          <a:p>
            <a:r>
              <a:rPr lang="en-US" altLang="en-US"/>
              <a:t>Reading Volunteers</a:t>
            </a:r>
          </a:p>
          <a:p>
            <a:r>
              <a:rPr lang="en-US" altLang="en-US"/>
              <a:t>Cooking with the class</a:t>
            </a:r>
          </a:p>
          <a:p>
            <a:r>
              <a:rPr lang="en-US" altLang="en-US"/>
              <a:t>Trips</a:t>
            </a:r>
          </a:p>
          <a:p>
            <a:r>
              <a:rPr lang="en-US" altLang="en-US"/>
              <a:t>Jobs around the Year 1 area</a:t>
            </a:r>
          </a:p>
          <a:p>
            <a:endParaRPr lang="en-US" altLang="en-US">
              <a:latin typeface="+mj-lt"/>
            </a:endParaRPr>
          </a:p>
          <a:p>
            <a:pPr marL="0" indent="0">
              <a:buNone/>
            </a:pPr>
            <a:r>
              <a:rPr lang="en-US" altLang="en-US">
                <a:latin typeface="+mj-lt"/>
              </a:rPr>
              <a:t>If you are available to help, please let the class teacher know.</a:t>
            </a:r>
          </a:p>
          <a:p>
            <a:pPr marL="0" indent="0">
              <a:buNone/>
            </a:pPr>
            <a:endParaRPr lang="en-US" altLang="en-US" dirty="0">
              <a:latin typeface="XCCW Joined 4a" panose="03050702000000000000" pitchFamily="66" charset="0"/>
            </a:endParaRPr>
          </a:p>
        </p:txBody>
      </p:sp>
    </p:spTree>
    <p:extLst>
      <p:ext uri="{BB962C8B-B14F-4D97-AF65-F5344CB8AC3E}">
        <p14:creationId xmlns:p14="http://schemas.microsoft.com/office/powerpoint/2010/main" val="16383301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815A7B4-532E-48C9-AC24-D78ACF3339D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6350"/>
            <a:ext cx="9144000" cy="5149850"/>
            <a:chOff x="0" y="-8467"/>
            <a:chExt cx="12192000" cy="6866467"/>
          </a:xfrm>
        </p:grpSpPr>
        <p:sp>
          <p:nvSpPr>
            <p:cNvPr id="12" name="Freeform 14">
              <a:extLst>
                <a:ext uri="{FF2B5EF4-FFF2-40B4-BE49-F238E27FC236}">
                  <a16:creationId xmlns:a16="http://schemas.microsoft.com/office/drawing/2014/main" id="{D40109F4-CE5C-45F4-856E-F3F69C9FD4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cxnSp>
          <p:nvCxnSpPr>
            <p:cNvPr id="13" name="Straight Connector 12">
              <a:extLst>
                <a:ext uri="{FF2B5EF4-FFF2-40B4-BE49-F238E27FC236}">
                  <a16:creationId xmlns:a16="http://schemas.microsoft.com/office/drawing/2014/main" id="{3CBAA4DE-3D7B-460B-AE98-D9F9990C0B6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7BF1ED3E-4F80-4AF6-A41B-44F53DDE610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5" name="Rectangle 23">
              <a:extLst>
                <a:ext uri="{FF2B5EF4-FFF2-40B4-BE49-F238E27FC236}">
                  <a16:creationId xmlns:a16="http://schemas.microsoft.com/office/drawing/2014/main" id="{C0B2D747-3E31-45C5-9A98-A9710A585F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6" name="Rectangle 25">
              <a:extLst>
                <a:ext uri="{FF2B5EF4-FFF2-40B4-BE49-F238E27FC236}">
                  <a16:creationId xmlns:a16="http://schemas.microsoft.com/office/drawing/2014/main" id="{A15FD4BA-3020-462D-8BE8-B3A65B8E49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7" name="Isosceles Triangle 16">
              <a:extLst>
                <a:ext uri="{FF2B5EF4-FFF2-40B4-BE49-F238E27FC236}">
                  <a16:creationId xmlns:a16="http://schemas.microsoft.com/office/drawing/2014/main" id="{A304284A-7318-4DD5-898C-2F6B23C778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8" name="Rectangle 27">
              <a:extLst>
                <a:ext uri="{FF2B5EF4-FFF2-40B4-BE49-F238E27FC236}">
                  <a16:creationId xmlns:a16="http://schemas.microsoft.com/office/drawing/2014/main" id="{9DF48E66-B635-4509-B115-E0987C014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9" name="Rectangle 28">
              <a:extLst>
                <a:ext uri="{FF2B5EF4-FFF2-40B4-BE49-F238E27FC236}">
                  <a16:creationId xmlns:a16="http://schemas.microsoft.com/office/drawing/2014/main" id="{E3B96D94-5F5A-4F4C-810C-917BF4D266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0" name="Rectangle 29">
              <a:extLst>
                <a:ext uri="{FF2B5EF4-FFF2-40B4-BE49-F238E27FC236}">
                  <a16:creationId xmlns:a16="http://schemas.microsoft.com/office/drawing/2014/main" id="{7F3782D6-BFF8-4389-9D39-A023ADAA92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1" name="Isosceles Triangle 20">
              <a:extLst>
                <a:ext uri="{FF2B5EF4-FFF2-40B4-BE49-F238E27FC236}">
                  <a16:creationId xmlns:a16="http://schemas.microsoft.com/office/drawing/2014/main" id="{ECE162D4-FCAE-441B-B5E9-C91DE62124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pSp>
      <p:sp>
        <p:nvSpPr>
          <p:cNvPr id="4" name="Title 3"/>
          <p:cNvSpPr>
            <a:spLocks noGrp="1"/>
          </p:cNvSpPr>
          <p:nvPr>
            <p:ph type="title"/>
          </p:nvPr>
        </p:nvSpPr>
        <p:spPr>
          <a:xfrm>
            <a:off x="3730752" y="948985"/>
            <a:ext cx="3224750" cy="2436848"/>
          </a:xfrm>
        </p:spPr>
        <p:txBody>
          <a:bodyPr vert="horz" lIns="91440" tIns="45720" rIns="91440" bIns="45720" rtlCol="0" anchor="b">
            <a:normAutofit/>
          </a:bodyPr>
          <a:lstStyle/>
          <a:p>
            <a:pPr defTabSz="457200">
              <a:lnSpc>
                <a:spcPct val="90000"/>
              </a:lnSpc>
            </a:pPr>
            <a:r>
              <a:rPr lang="en-US" sz="5000"/>
              <a:t>Any Questions?</a:t>
            </a:r>
          </a:p>
        </p:txBody>
      </p:sp>
      <p:sp>
        <p:nvSpPr>
          <p:cNvPr id="23" name="Isosceles Triangle 22">
            <a:extLst>
              <a:ext uri="{FF2B5EF4-FFF2-40B4-BE49-F238E27FC236}">
                <a16:creationId xmlns:a16="http://schemas.microsoft.com/office/drawing/2014/main" id="{DC99427B-A97E-40A3-B1FD-4557346C6A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380" y="9525"/>
            <a:ext cx="631947" cy="4249615"/>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pic>
        <p:nvPicPr>
          <p:cNvPr id="8" name="Graphic 7" descr="Help">
            <a:extLst>
              <a:ext uri="{FF2B5EF4-FFF2-40B4-BE49-F238E27FC236}">
                <a16:creationId xmlns:a16="http://schemas.microsoft.com/office/drawing/2014/main" id="{982D9AC5-10C1-ED7D-F2EC-E58FA2B9B98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6453" y="1162604"/>
            <a:ext cx="2824269" cy="2824269"/>
          </a:xfrm>
          <a:prstGeom prst="rect">
            <a:avLst/>
          </a:prstGeom>
        </p:spPr>
      </p:pic>
    </p:spTree>
    <p:extLst>
      <p:ext uri="{BB962C8B-B14F-4D97-AF65-F5344CB8AC3E}">
        <p14:creationId xmlns:p14="http://schemas.microsoft.com/office/powerpoint/2010/main" val="1321238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81353" y="1095375"/>
            <a:ext cx="0" cy="2952750"/>
          </a:xfrm>
          <a:prstGeom prst="line">
            <a:avLst/>
          </a:prstGeom>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p:nvPr>
        </p:nvSpPr>
        <p:spPr>
          <a:xfrm>
            <a:off x="482600" y="612478"/>
            <a:ext cx="2525519" cy="3918543"/>
          </a:xfrm>
        </p:spPr>
        <p:txBody>
          <a:bodyPr anchor="ctr">
            <a:normAutofit/>
          </a:bodyPr>
          <a:lstStyle/>
          <a:p>
            <a:r>
              <a:rPr lang="en-US" dirty="0"/>
              <a:t>The Year 1 Curriculum</a:t>
            </a:r>
          </a:p>
        </p:txBody>
      </p:sp>
      <p:sp>
        <p:nvSpPr>
          <p:cNvPr id="18" name="Content Placeholder 4"/>
          <p:cNvSpPr>
            <a:spLocks noGrp="1"/>
          </p:cNvSpPr>
          <p:nvPr>
            <p:ph idx="1"/>
          </p:nvPr>
        </p:nvSpPr>
        <p:spPr>
          <a:xfrm>
            <a:off x="3490721" y="612478"/>
            <a:ext cx="3464779" cy="3918543"/>
          </a:xfrm>
        </p:spPr>
        <p:txBody>
          <a:bodyPr anchor="ctr">
            <a:normAutofit/>
          </a:bodyPr>
          <a:lstStyle/>
          <a:p>
            <a:pPr>
              <a:lnSpc>
                <a:spcPct val="90000"/>
              </a:lnSpc>
              <a:buFontTx/>
              <a:buChar char="-"/>
            </a:pPr>
            <a:r>
              <a:rPr lang="en-US" altLang="en-US" sz="1100"/>
              <a:t>Year 1 is the start of the National Curriculum</a:t>
            </a:r>
          </a:p>
          <a:p>
            <a:pPr>
              <a:lnSpc>
                <a:spcPct val="90000"/>
              </a:lnSpc>
              <a:buFontTx/>
              <a:buChar char="-"/>
            </a:pPr>
            <a:r>
              <a:rPr lang="en-US" altLang="en-US" sz="1100"/>
              <a:t>We teach Core and Foundation subjects across the week, with some alternating over the half terms</a:t>
            </a:r>
          </a:p>
          <a:p>
            <a:pPr>
              <a:lnSpc>
                <a:spcPct val="90000"/>
              </a:lnSpc>
              <a:buFontTx/>
              <a:buChar char="-"/>
            </a:pPr>
            <a:r>
              <a:rPr lang="en-US" altLang="en-US" sz="1100"/>
              <a:t>Any gaps from the EYFS areas of learning will be covered through our ‘Play to Learn’ time</a:t>
            </a:r>
          </a:p>
          <a:p>
            <a:pPr>
              <a:lnSpc>
                <a:spcPct val="90000"/>
              </a:lnSpc>
              <a:buFontTx/>
              <a:buChar char="-"/>
            </a:pPr>
            <a:r>
              <a:rPr lang="en-US" altLang="en-US" sz="1100"/>
              <a:t>Learning tasks are completed in a range of ways; independently in the provision, through guided groups, or with a partner</a:t>
            </a:r>
          </a:p>
          <a:p>
            <a:pPr>
              <a:lnSpc>
                <a:spcPct val="90000"/>
              </a:lnSpc>
              <a:buFontTx/>
              <a:buChar char="-"/>
            </a:pPr>
            <a:r>
              <a:rPr lang="en-US" altLang="en-US" sz="1100"/>
              <a:t>Whole class carpet inputs</a:t>
            </a:r>
          </a:p>
          <a:p>
            <a:pPr>
              <a:lnSpc>
                <a:spcPct val="90000"/>
              </a:lnSpc>
              <a:buFontTx/>
              <a:buChar char="-"/>
            </a:pPr>
            <a:r>
              <a:rPr lang="en-US" altLang="en-US" sz="1100"/>
              <a:t>Any children who need additional support to keep up with the curriculum may have group or individual interventions throughout the school week</a:t>
            </a:r>
          </a:p>
          <a:p>
            <a:pPr marL="0" indent="0">
              <a:lnSpc>
                <a:spcPct val="90000"/>
              </a:lnSpc>
              <a:buNone/>
            </a:pPr>
            <a:endParaRPr lang="en-GB" altLang="en-US" sz="1100"/>
          </a:p>
          <a:p>
            <a:pPr marL="0" indent="0">
              <a:lnSpc>
                <a:spcPct val="90000"/>
              </a:lnSpc>
              <a:buNone/>
            </a:pPr>
            <a:r>
              <a:rPr lang="en-GB" altLang="en-US" sz="1100"/>
              <a:t>Please see the curriculum letter for more details about what the children will be covering in each subject.</a:t>
            </a:r>
          </a:p>
        </p:txBody>
      </p:sp>
    </p:spTree>
    <p:extLst>
      <p:ext uri="{BB962C8B-B14F-4D97-AF65-F5344CB8AC3E}">
        <p14:creationId xmlns:p14="http://schemas.microsoft.com/office/powerpoint/2010/main" val="11016338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399097-52B7-55E6-52A4-FE38B362238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F97B9CA-DCA6-28DD-7F2F-D3174CB08842}"/>
              </a:ext>
            </a:extLst>
          </p:cNvPr>
          <p:cNvSpPr>
            <a:spLocks noGrp="1"/>
          </p:cNvSpPr>
          <p:nvPr>
            <p:ph type="title"/>
          </p:nvPr>
        </p:nvSpPr>
        <p:spPr>
          <a:xfrm>
            <a:off x="457462" y="281175"/>
            <a:ext cx="6719020" cy="1068935"/>
          </a:xfrm>
        </p:spPr>
        <p:txBody>
          <a:bodyPr>
            <a:normAutofit/>
          </a:bodyPr>
          <a:lstStyle/>
          <a:p>
            <a:r>
              <a:rPr lang="en-US" dirty="0"/>
              <a:t>The Year 1 Curriculum</a:t>
            </a:r>
          </a:p>
        </p:txBody>
      </p:sp>
      <p:sp>
        <p:nvSpPr>
          <p:cNvPr id="5" name="Content Placeholder 4">
            <a:extLst>
              <a:ext uri="{FF2B5EF4-FFF2-40B4-BE49-F238E27FC236}">
                <a16:creationId xmlns:a16="http://schemas.microsoft.com/office/drawing/2014/main" id="{DA813EA4-8DFB-0EC0-873B-C29179434BB7}"/>
              </a:ext>
            </a:extLst>
          </p:cNvPr>
          <p:cNvSpPr>
            <a:spLocks noGrp="1"/>
          </p:cNvSpPr>
          <p:nvPr>
            <p:ph idx="1"/>
          </p:nvPr>
        </p:nvSpPr>
        <p:spPr>
          <a:xfrm>
            <a:off x="459292" y="739290"/>
            <a:ext cx="6719020" cy="3970331"/>
          </a:xfrm>
        </p:spPr>
        <p:txBody>
          <a:bodyPr>
            <a:noAutofit/>
          </a:bodyPr>
          <a:lstStyle/>
          <a:p>
            <a:pPr>
              <a:lnSpc>
                <a:spcPct val="150000"/>
              </a:lnSpc>
              <a:buFontTx/>
              <a:buChar char="-"/>
            </a:pPr>
            <a:r>
              <a:rPr lang="en-GB" altLang="en-US" sz="1800" dirty="0"/>
              <a:t>Daily English							- Science</a:t>
            </a:r>
          </a:p>
          <a:p>
            <a:pPr>
              <a:lnSpc>
                <a:spcPct val="150000"/>
              </a:lnSpc>
              <a:buFontTx/>
              <a:buChar char="-"/>
            </a:pPr>
            <a:r>
              <a:rPr lang="en-GB" altLang="en-US" sz="1800" dirty="0"/>
              <a:t>Daily Maths							- Geography/History</a:t>
            </a:r>
          </a:p>
          <a:p>
            <a:pPr>
              <a:lnSpc>
                <a:spcPct val="150000"/>
              </a:lnSpc>
              <a:buFontTx/>
              <a:buChar char="-"/>
            </a:pPr>
            <a:r>
              <a:rPr lang="en-GB" altLang="en-US" sz="1800" dirty="0"/>
              <a:t>Daily Phonics							- Art &amp; DT</a:t>
            </a:r>
          </a:p>
          <a:p>
            <a:pPr>
              <a:lnSpc>
                <a:spcPct val="150000"/>
              </a:lnSpc>
              <a:buFontTx/>
              <a:buChar char="-"/>
            </a:pPr>
            <a:r>
              <a:rPr lang="en-GB" altLang="en-US" sz="1800" dirty="0"/>
              <a:t>Daily Guided Reading				- RE</a:t>
            </a:r>
          </a:p>
          <a:p>
            <a:pPr marL="0" indent="0">
              <a:lnSpc>
                <a:spcPct val="150000"/>
              </a:lnSpc>
              <a:buNone/>
            </a:pPr>
            <a:r>
              <a:rPr lang="en-GB" altLang="en-US" sz="1800" dirty="0"/>
              <a:t>											- Music </a:t>
            </a:r>
          </a:p>
          <a:p>
            <a:pPr marL="1371600" lvl="4" indent="0">
              <a:lnSpc>
                <a:spcPct val="150000"/>
              </a:lnSpc>
              <a:buNone/>
            </a:pPr>
            <a:r>
              <a:rPr lang="en-GB" altLang="en-US" sz="1800" dirty="0"/>
              <a:t>							- Computing</a:t>
            </a:r>
          </a:p>
          <a:p>
            <a:pPr marL="1371600" lvl="4" indent="0">
              <a:lnSpc>
                <a:spcPct val="150000"/>
              </a:lnSpc>
              <a:buNone/>
            </a:pPr>
            <a:r>
              <a:rPr lang="en-GB" altLang="en-US" sz="1800" dirty="0"/>
              <a:t>							- PSHE</a:t>
            </a:r>
          </a:p>
          <a:p>
            <a:pPr marL="1371600" lvl="4" indent="0">
              <a:lnSpc>
                <a:spcPct val="150000"/>
              </a:lnSpc>
              <a:buNone/>
            </a:pPr>
            <a:r>
              <a:rPr lang="en-GB" altLang="en-US" sz="1800" dirty="0"/>
              <a:t>							- PE &amp; Outdoor Games</a:t>
            </a:r>
            <a:endParaRPr lang="en-GB" altLang="en-US" sz="1200" dirty="0"/>
          </a:p>
        </p:txBody>
      </p:sp>
    </p:spTree>
    <p:extLst>
      <p:ext uri="{BB962C8B-B14F-4D97-AF65-F5344CB8AC3E}">
        <p14:creationId xmlns:p14="http://schemas.microsoft.com/office/powerpoint/2010/main" val="36583808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48965" y="274967"/>
            <a:ext cx="6566316" cy="763525"/>
          </a:xfrm>
        </p:spPr>
        <p:txBody>
          <a:bodyPr>
            <a:normAutofit/>
          </a:bodyPr>
          <a:lstStyle/>
          <a:p>
            <a:pPr algn="l"/>
            <a:r>
              <a:rPr lang="en-US" dirty="0"/>
              <a:t>Timetable</a:t>
            </a:r>
          </a:p>
        </p:txBody>
      </p:sp>
      <p:sp>
        <p:nvSpPr>
          <p:cNvPr id="3" name="Content Placeholder 2">
            <a:extLst>
              <a:ext uri="{FF2B5EF4-FFF2-40B4-BE49-F238E27FC236}">
                <a16:creationId xmlns:a16="http://schemas.microsoft.com/office/drawing/2014/main" id="{89687649-BBC3-F8CB-3E27-93A0EED08B0A}"/>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9F039169-B3F9-FE75-BE27-2DEC96C5F46D}"/>
              </a:ext>
            </a:extLst>
          </p:cNvPr>
          <p:cNvPicPr>
            <a:picLocks noChangeAspect="1"/>
          </p:cNvPicPr>
          <p:nvPr/>
        </p:nvPicPr>
        <p:blipFill>
          <a:blip r:embed="rId2"/>
          <a:stretch>
            <a:fillRect/>
          </a:stretch>
        </p:blipFill>
        <p:spPr>
          <a:xfrm>
            <a:off x="448964" y="739289"/>
            <a:ext cx="7177135" cy="4080319"/>
          </a:xfrm>
          <a:prstGeom prst="rect">
            <a:avLst/>
          </a:prstGeom>
        </p:spPr>
      </p:pic>
    </p:spTree>
    <p:extLst>
      <p:ext uri="{BB962C8B-B14F-4D97-AF65-F5344CB8AC3E}">
        <p14:creationId xmlns:p14="http://schemas.microsoft.com/office/powerpoint/2010/main" val="21738169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43487" y="433879"/>
            <a:ext cx="8093365" cy="763525"/>
          </a:xfrm>
        </p:spPr>
        <p:txBody>
          <a:bodyPr>
            <a:normAutofit/>
          </a:bodyPr>
          <a:lstStyle/>
          <a:p>
            <a:r>
              <a:rPr lang="en-US" dirty="0"/>
              <a:t>Rewards and Sanctions</a:t>
            </a:r>
          </a:p>
        </p:txBody>
      </p:sp>
      <p:sp>
        <p:nvSpPr>
          <p:cNvPr id="5" name="Text Placeholder 4"/>
          <p:cNvSpPr>
            <a:spLocks noGrp="1"/>
          </p:cNvSpPr>
          <p:nvPr>
            <p:ph type="body" idx="1"/>
          </p:nvPr>
        </p:nvSpPr>
        <p:spPr>
          <a:xfrm>
            <a:off x="393156" y="887941"/>
            <a:ext cx="4040188" cy="479822"/>
          </a:xfrm>
        </p:spPr>
        <p:txBody>
          <a:bodyPr>
            <a:normAutofit/>
          </a:bodyPr>
          <a:lstStyle/>
          <a:p>
            <a:pPr algn="l">
              <a:defRPr/>
            </a:pPr>
            <a:r>
              <a:rPr lang="en-US" sz="2200" dirty="0">
                <a:cs typeface="Arial" panose="020B0604020202020204" pitchFamily="34" charset="0"/>
              </a:rPr>
              <a:t>              Rewards:</a:t>
            </a:r>
          </a:p>
        </p:txBody>
      </p:sp>
      <p:sp>
        <p:nvSpPr>
          <p:cNvPr id="6" name="Content Placeholder 5"/>
          <p:cNvSpPr>
            <a:spLocks noGrp="1"/>
          </p:cNvSpPr>
          <p:nvPr>
            <p:ph sz="half" idx="2"/>
          </p:nvPr>
        </p:nvSpPr>
        <p:spPr>
          <a:xfrm>
            <a:off x="543487" y="1433603"/>
            <a:ext cx="4028513" cy="2276294"/>
          </a:xfrm>
        </p:spPr>
        <p:txBody>
          <a:bodyPr>
            <a:noAutofit/>
          </a:bodyPr>
          <a:lstStyle/>
          <a:p>
            <a:pPr algn="l">
              <a:defRPr/>
            </a:pPr>
            <a:r>
              <a:rPr lang="en-US" sz="1500" dirty="0">
                <a:cs typeface="Arial" panose="020B0604020202020204" pitchFamily="34" charset="0"/>
              </a:rPr>
              <a:t>House Points</a:t>
            </a:r>
          </a:p>
          <a:p>
            <a:pPr lvl="2" algn="l">
              <a:defRPr/>
            </a:pPr>
            <a:r>
              <a:rPr lang="en-US" sz="1500" dirty="0">
                <a:highlight>
                  <a:srgbClr val="0000FF"/>
                </a:highlight>
                <a:cs typeface="Arial" panose="020B0604020202020204" pitchFamily="34" charset="0"/>
              </a:rPr>
              <a:t>Attenborough</a:t>
            </a:r>
          </a:p>
          <a:p>
            <a:pPr lvl="2" algn="l">
              <a:defRPr/>
            </a:pPr>
            <a:r>
              <a:rPr lang="en-US" sz="1500" dirty="0">
                <a:highlight>
                  <a:srgbClr val="FFFF00"/>
                </a:highlight>
                <a:cs typeface="Arial" panose="020B0604020202020204" pitchFamily="34" charset="0"/>
              </a:rPr>
              <a:t>Rashford</a:t>
            </a:r>
          </a:p>
          <a:p>
            <a:pPr lvl="2" algn="l">
              <a:defRPr/>
            </a:pPr>
            <a:r>
              <a:rPr lang="en-US" sz="1500" dirty="0">
                <a:highlight>
                  <a:srgbClr val="FF0000"/>
                </a:highlight>
                <a:cs typeface="Arial" panose="020B0604020202020204" pitchFamily="34" charset="0"/>
              </a:rPr>
              <a:t>Rowling</a:t>
            </a:r>
          </a:p>
          <a:p>
            <a:pPr lvl="2" algn="l">
              <a:defRPr/>
            </a:pPr>
            <a:r>
              <a:rPr lang="en-US" sz="1500" dirty="0">
                <a:highlight>
                  <a:srgbClr val="00FF00"/>
                </a:highlight>
                <a:cs typeface="Arial" panose="020B0604020202020204" pitchFamily="34" charset="0"/>
              </a:rPr>
              <a:t>Nightingale</a:t>
            </a:r>
          </a:p>
          <a:p>
            <a:pPr algn="l">
              <a:defRPr/>
            </a:pPr>
            <a:r>
              <a:rPr lang="en-US" sz="1500" dirty="0">
                <a:cs typeface="Arial" panose="020B0604020202020204" pitchFamily="34" charset="0"/>
              </a:rPr>
              <a:t>Rainbow</a:t>
            </a:r>
          </a:p>
          <a:p>
            <a:pPr algn="l">
              <a:defRPr/>
            </a:pPr>
            <a:r>
              <a:rPr lang="en-US" sz="1500" dirty="0">
                <a:cs typeface="Arial" panose="020B0604020202020204" pitchFamily="34" charset="0"/>
              </a:rPr>
              <a:t>Special Mention</a:t>
            </a:r>
          </a:p>
          <a:p>
            <a:pPr algn="l">
              <a:defRPr/>
            </a:pPr>
            <a:r>
              <a:rPr lang="en-US" sz="1500" dirty="0">
                <a:cs typeface="Arial" panose="020B0604020202020204" pitchFamily="34" charset="0"/>
              </a:rPr>
              <a:t>Stickers</a:t>
            </a:r>
          </a:p>
          <a:p>
            <a:pPr algn="l">
              <a:defRPr/>
            </a:pPr>
            <a:r>
              <a:rPr lang="en-US" sz="1500" dirty="0">
                <a:cs typeface="Arial" panose="020B0604020202020204" pitchFamily="34" charset="0"/>
              </a:rPr>
              <a:t>Class mascot</a:t>
            </a:r>
          </a:p>
          <a:p>
            <a:pPr algn="l">
              <a:defRPr/>
            </a:pPr>
            <a:r>
              <a:rPr lang="en-US" sz="1500" dirty="0">
                <a:cs typeface="Arial" panose="020B0604020202020204" pitchFamily="34" charset="0"/>
              </a:rPr>
              <a:t>‘Let Your Light Shine’ certificates</a:t>
            </a:r>
          </a:p>
        </p:txBody>
      </p:sp>
      <p:sp>
        <p:nvSpPr>
          <p:cNvPr id="7" name="Text Placeholder 6"/>
          <p:cNvSpPr>
            <a:spLocks noGrp="1"/>
          </p:cNvSpPr>
          <p:nvPr>
            <p:ph type="body" sz="quarter" idx="3"/>
          </p:nvPr>
        </p:nvSpPr>
        <p:spPr>
          <a:xfrm>
            <a:off x="4433344" y="887941"/>
            <a:ext cx="4041775" cy="479822"/>
          </a:xfrm>
        </p:spPr>
        <p:txBody>
          <a:bodyPr>
            <a:normAutofit/>
          </a:bodyPr>
          <a:lstStyle/>
          <a:p>
            <a:pPr algn="l">
              <a:defRPr/>
            </a:pPr>
            <a:r>
              <a:rPr lang="en-US" sz="2200" dirty="0">
                <a:cs typeface="Arial" panose="020B0604020202020204" pitchFamily="34" charset="0"/>
              </a:rPr>
              <a:t>     Sanctions:</a:t>
            </a:r>
          </a:p>
        </p:txBody>
      </p:sp>
      <p:sp>
        <p:nvSpPr>
          <p:cNvPr id="8" name="Content Placeholder 7"/>
          <p:cNvSpPr>
            <a:spLocks noGrp="1"/>
          </p:cNvSpPr>
          <p:nvPr>
            <p:ph sz="quarter" idx="4"/>
          </p:nvPr>
        </p:nvSpPr>
        <p:spPr>
          <a:xfrm>
            <a:off x="4572000" y="1499443"/>
            <a:ext cx="4041775" cy="2276294"/>
          </a:xfrm>
        </p:spPr>
        <p:txBody>
          <a:bodyPr>
            <a:noAutofit/>
          </a:bodyPr>
          <a:lstStyle/>
          <a:p>
            <a:pPr algn="l"/>
            <a:r>
              <a:rPr lang="en-US" sz="1500" dirty="0">
                <a:cs typeface="Arial" panose="020B0604020202020204" pitchFamily="34" charset="0"/>
              </a:rPr>
              <a:t>Verbal Warning</a:t>
            </a:r>
          </a:p>
          <a:p>
            <a:pPr algn="l"/>
            <a:r>
              <a:rPr lang="en-US" sz="1500" dirty="0">
                <a:cs typeface="Arial" panose="020B0604020202020204" pitchFamily="34" charset="0"/>
              </a:rPr>
              <a:t>Behaviour Chart</a:t>
            </a:r>
          </a:p>
          <a:p>
            <a:pPr algn="l"/>
            <a:r>
              <a:rPr lang="en-US" sz="1500" dirty="0">
                <a:cs typeface="Arial" panose="020B0604020202020204" pitchFamily="34" charset="0"/>
              </a:rPr>
              <a:t>Minutes off playtime</a:t>
            </a:r>
          </a:p>
          <a:p>
            <a:pPr algn="l"/>
            <a:r>
              <a:rPr lang="en-US" sz="1500" dirty="0">
                <a:cs typeface="Arial" panose="020B0604020202020204" pitchFamily="34" charset="0"/>
              </a:rPr>
              <a:t>Sent to SLT </a:t>
            </a:r>
          </a:p>
          <a:p>
            <a:pPr algn="l"/>
            <a:r>
              <a:rPr lang="en-US" sz="1500" dirty="0">
                <a:cs typeface="Arial" panose="020B0604020202020204" pitchFamily="34" charset="0"/>
              </a:rPr>
              <a:t>Note/call home</a:t>
            </a:r>
          </a:p>
        </p:txBody>
      </p:sp>
    </p:spTree>
    <p:extLst>
      <p:ext uri="{BB962C8B-B14F-4D97-AF65-F5344CB8AC3E}">
        <p14:creationId xmlns:p14="http://schemas.microsoft.com/office/powerpoint/2010/main" val="41707837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48964" y="281175"/>
            <a:ext cx="6566316" cy="763525"/>
          </a:xfrm>
        </p:spPr>
        <p:txBody>
          <a:bodyPr>
            <a:normAutofit/>
          </a:bodyPr>
          <a:lstStyle/>
          <a:p>
            <a:pPr algn="l"/>
            <a:r>
              <a:rPr lang="en-US" dirty="0"/>
              <a:t>Uniform</a:t>
            </a:r>
          </a:p>
        </p:txBody>
      </p:sp>
      <p:sp>
        <p:nvSpPr>
          <p:cNvPr id="5" name="Content Placeholder 4"/>
          <p:cNvSpPr>
            <a:spLocks noGrp="1"/>
          </p:cNvSpPr>
          <p:nvPr>
            <p:ph idx="1"/>
          </p:nvPr>
        </p:nvSpPr>
        <p:spPr>
          <a:xfrm>
            <a:off x="296260" y="890914"/>
            <a:ext cx="7177135" cy="3970331"/>
          </a:xfrm>
        </p:spPr>
        <p:txBody>
          <a:bodyPr>
            <a:normAutofit fontScale="70000" lnSpcReduction="20000"/>
          </a:bodyPr>
          <a:lstStyle/>
          <a:p>
            <a:pPr marL="0" indent="0">
              <a:lnSpc>
                <a:spcPct val="90000"/>
              </a:lnSpc>
              <a:buNone/>
            </a:pPr>
            <a:r>
              <a:rPr lang="en-GB" sz="3300" dirty="0"/>
              <a:t>At Frieth, we believe that the school uniform contributes to our school ethos and instils a sense of belonging to the school. We ask the children to take pride in their appearance and to look smart in school.</a:t>
            </a:r>
          </a:p>
          <a:p>
            <a:pPr marL="0" indent="0">
              <a:lnSpc>
                <a:spcPct val="90000"/>
              </a:lnSpc>
              <a:buNone/>
            </a:pPr>
            <a:endParaRPr lang="en-GB" dirty="0"/>
          </a:p>
          <a:p>
            <a:r>
              <a:rPr lang="en-GB" sz="1700" dirty="0"/>
              <a:t>School sweatshirt / plain royal blue cardigan / jumper</a:t>
            </a:r>
          </a:p>
          <a:p>
            <a:r>
              <a:rPr lang="en-GB" sz="1700" dirty="0"/>
              <a:t>White or pale blue polo shirt</a:t>
            </a:r>
          </a:p>
          <a:p>
            <a:r>
              <a:rPr lang="en-GB" sz="1700" dirty="0"/>
              <a:t>Black or grey skirt or trousers</a:t>
            </a:r>
          </a:p>
          <a:p>
            <a:r>
              <a:rPr lang="en-GB" sz="1700" dirty="0"/>
              <a:t>White, grey or black socks / black tights</a:t>
            </a:r>
          </a:p>
          <a:p>
            <a:r>
              <a:rPr lang="en-GB" sz="1700" dirty="0"/>
              <a:t>Fleece for outdoor wear (optional)</a:t>
            </a:r>
          </a:p>
          <a:p>
            <a:r>
              <a:rPr lang="en-GB" sz="1700"/>
              <a:t>Black low-heeled </a:t>
            </a:r>
            <a:r>
              <a:rPr lang="en-GB" sz="1700" dirty="0"/>
              <a:t>shoes / sandals without open toes.  Sling backs are not allowed.</a:t>
            </a:r>
          </a:p>
          <a:p>
            <a:r>
              <a:rPr lang="en-GB" sz="1700" dirty="0"/>
              <a:t>In the summer, some pupils choose to wear a royal blue and white checked dress or shorts</a:t>
            </a:r>
          </a:p>
          <a:p>
            <a:pPr marL="0" indent="0">
              <a:lnSpc>
                <a:spcPct val="90000"/>
              </a:lnSpc>
              <a:buNone/>
            </a:pPr>
            <a:endParaRPr lang="en-GB" dirty="0"/>
          </a:p>
          <a:p>
            <a:pPr marL="0" lvl="0" indent="0">
              <a:lnSpc>
                <a:spcPct val="90000"/>
              </a:lnSpc>
              <a:buNone/>
            </a:pPr>
            <a:r>
              <a:rPr lang="en-US" altLang="en-US" sz="2600" b="1" dirty="0">
                <a:solidFill>
                  <a:srgbClr val="FF0000"/>
                </a:solidFill>
              </a:rPr>
              <a:t>Please ensure that </a:t>
            </a:r>
            <a:r>
              <a:rPr lang="en-US" altLang="en-US" sz="2600" b="1" u="sng" dirty="0">
                <a:solidFill>
                  <a:srgbClr val="FF0000"/>
                </a:solidFill>
              </a:rPr>
              <a:t>all clothing </a:t>
            </a:r>
            <a:r>
              <a:rPr lang="en-US" altLang="en-US" sz="2600" b="1" dirty="0">
                <a:solidFill>
                  <a:srgbClr val="FF0000"/>
                </a:solidFill>
              </a:rPr>
              <a:t>that your child wears or brings into school is clearly named.</a:t>
            </a:r>
          </a:p>
          <a:p>
            <a:pPr marL="0" indent="0">
              <a:lnSpc>
                <a:spcPct val="90000"/>
              </a:lnSpc>
              <a:buNone/>
            </a:pPr>
            <a:endParaRPr lang="en-US" altLang="en-US" dirty="0">
              <a:latin typeface="XCCW Joined 4a" panose="03050702000000000000" pitchFamily="66" charset="0"/>
            </a:endParaRPr>
          </a:p>
        </p:txBody>
      </p:sp>
    </p:spTree>
    <p:extLst>
      <p:ext uri="{BB962C8B-B14F-4D97-AF65-F5344CB8AC3E}">
        <p14:creationId xmlns:p14="http://schemas.microsoft.com/office/powerpoint/2010/main" val="11579735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48965" y="128470"/>
            <a:ext cx="6566316" cy="763525"/>
          </a:xfrm>
        </p:spPr>
        <p:txBody>
          <a:bodyPr>
            <a:normAutofit/>
          </a:bodyPr>
          <a:lstStyle/>
          <a:p>
            <a:pPr algn="l"/>
            <a:r>
              <a:rPr lang="en-US" dirty="0"/>
              <a:t>Equipment in school</a:t>
            </a:r>
          </a:p>
        </p:txBody>
      </p:sp>
      <p:sp>
        <p:nvSpPr>
          <p:cNvPr id="5" name="Content Placeholder 4"/>
          <p:cNvSpPr>
            <a:spLocks noGrp="1"/>
          </p:cNvSpPr>
          <p:nvPr>
            <p:ph idx="1"/>
          </p:nvPr>
        </p:nvSpPr>
        <p:spPr>
          <a:xfrm>
            <a:off x="448964" y="739290"/>
            <a:ext cx="8093365" cy="3970331"/>
          </a:xfrm>
        </p:spPr>
        <p:txBody>
          <a:bodyPr>
            <a:noAutofit/>
          </a:bodyPr>
          <a:lstStyle/>
          <a:p>
            <a:pPr marL="0" indent="0">
              <a:lnSpc>
                <a:spcPct val="80000"/>
              </a:lnSpc>
              <a:buNone/>
            </a:pPr>
            <a:r>
              <a:rPr lang="en-GB" altLang="en-US" sz="1800" b="1" dirty="0">
                <a:latin typeface="+mj-lt"/>
              </a:rPr>
              <a:t>EVERY DAY</a:t>
            </a:r>
          </a:p>
          <a:p>
            <a:pPr lvl="1">
              <a:lnSpc>
                <a:spcPct val="80000"/>
              </a:lnSpc>
              <a:buFont typeface="Arial" panose="020B0604020202020204" pitchFamily="34" charset="0"/>
              <a:buChar char="•"/>
            </a:pPr>
            <a:r>
              <a:rPr lang="en-GB" altLang="en-US" sz="1800" dirty="0">
                <a:latin typeface="+mj-lt"/>
              </a:rPr>
              <a:t>Bookbag</a:t>
            </a:r>
          </a:p>
          <a:p>
            <a:pPr lvl="1">
              <a:lnSpc>
                <a:spcPct val="80000"/>
              </a:lnSpc>
              <a:buFont typeface="Arial" panose="020B0604020202020204" pitchFamily="34" charset="0"/>
              <a:buChar char="•"/>
            </a:pPr>
            <a:r>
              <a:rPr lang="en-GB" altLang="en-US" sz="1800" dirty="0">
                <a:latin typeface="+mj-lt"/>
              </a:rPr>
              <a:t>Reading Pouch (reading book and reading record)</a:t>
            </a:r>
          </a:p>
          <a:p>
            <a:pPr lvl="1">
              <a:lnSpc>
                <a:spcPct val="80000"/>
              </a:lnSpc>
              <a:buFont typeface="Arial" panose="020B0604020202020204" pitchFamily="34" charset="0"/>
              <a:buChar char="•"/>
            </a:pPr>
            <a:r>
              <a:rPr lang="en-US" altLang="en-US" sz="1800" dirty="0">
                <a:latin typeface="+mj-lt"/>
              </a:rPr>
              <a:t>Any relevant letters/notes/permission slips in Reading Wallet</a:t>
            </a:r>
          </a:p>
          <a:p>
            <a:pPr lvl="1">
              <a:lnSpc>
                <a:spcPct val="80000"/>
              </a:lnSpc>
              <a:buFont typeface="Arial" panose="020B0604020202020204" pitchFamily="34" charset="0"/>
              <a:buChar char="•"/>
            </a:pPr>
            <a:r>
              <a:rPr lang="en-US" altLang="en-US" sz="1800" dirty="0">
                <a:latin typeface="+mj-lt"/>
              </a:rPr>
              <a:t>Water bottle</a:t>
            </a:r>
          </a:p>
          <a:p>
            <a:pPr lvl="1">
              <a:lnSpc>
                <a:spcPct val="80000"/>
              </a:lnSpc>
              <a:buFont typeface="Arial" panose="020B0604020202020204" pitchFamily="34" charset="0"/>
              <a:buChar char="•"/>
            </a:pPr>
            <a:r>
              <a:rPr lang="en-US" altLang="en-US" sz="1800" dirty="0">
                <a:latin typeface="+mj-lt"/>
              </a:rPr>
              <a:t>Jumper/Cardigan (named)</a:t>
            </a:r>
          </a:p>
          <a:p>
            <a:pPr lvl="1">
              <a:lnSpc>
                <a:spcPct val="80000"/>
              </a:lnSpc>
              <a:buFont typeface="Arial" panose="020B0604020202020204" pitchFamily="34" charset="0"/>
              <a:buChar char="•"/>
            </a:pPr>
            <a:r>
              <a:rPr lang="en-US" altLang="en-US" sz="1800" dirty="0">
                <a:latin typeface="+mj-lt"/>
              </a:rPr>
              <a:t>Waterproof coat (named)</a:t>
            </a:r>
          </a:p>
          <a:p>
            <a:pPr lvl="1">
              <a:lnSpc>
                <a:spcPct val="80000"/>
              </a:lnSpc>
              <a:buFont typeface="Arial" panose="020B0604020202020204" pitchFamily="34" charset="0"/>
              <a:buChar char="•"/>
            </a:pPr>
            <a:r>
              <a:rPr lang="en-US" altLang="en-US" sz="1800" dirty="0">
                <a:latin typeface="+mj-lt"/>
              </a:rPr>
              <a:t>PE kits (staying at school for the half term)</a:t>
            </a:r>
          </a:p>
          <a:p>
            <a:pPr marL="457200" lvl="1" indent="0">
              <a:lnSpc>
                <a:spcPct val="80000"/>
              </a:lnSpc>
              <a:buNone/>
            </a:pPr>
            <a:r>
              <a:rPr lang="en-US" altLang="en-US" sz="1800" dirty="0">
                <a:latin typeface="+mj-lt"/>
              </a:rPr>
              <a:t> </a:t>
            </a:r>
          </a:p>
          <a:p>
            <a:pPr marL="0" indent="0">
              <a:lnSpc>
                <a:spcPct val="80000"/>
              </a:lnSpc>
              <a:buNone/>
            </a:pPr>
            <a:r>
              <a:rPr lang="en-US" altLang="en-US" sz="1800" b="1" dirty="0">
                <a:latin typeface="+mj-lt"/>
              </a:rPr>
              <a:t>Thursday</a:t>
            </a:r>
            <a:r>
              <a:rPr lang="en-US" altLang="en-US" sz="1800" dirty="0">
                <a:latin typeface="+mj-lt"/>
              </a:rPr>
              <a:t> – Forest School kit (long sleeves/legs, coat/waterproofs)</a:t>
            </a:r>
          </a:p>
          <a:p>
            <a:pPr marL="0" indent="0">
              <a:lnSpc>
                <a:spcPct val="80000"/>
              </a:lnSpc>
              <a:buNone/>
            </a:pPr>
            <a:endParaRPr lang="en-US" altLang="en-US" sz="1800" dirty="0">
              <a:latin typeface="+mj-lt"/>
            </a:endParaRPr>
          </a:p>
          <a:p>
            <a:pPr marL="0" indent="0">
              <a:lnSpc>
                <a:spcPct val="80000"/>
              </a:lnSpc>
              <a:buNone/>
            </a:pPr>
            <a:r>
              <a:rPr lang="en-US" altLang="en-US" sz="1800" b="1" dirty="0">
                <a:latin typeface="+mj-lt"/>
              </a:rPr>
              <a:t>SAFEGUARDING </a:t>
            </a:r>
          </a:p>
          <a:p>
            <a:pPr marL="0" indent="0">
              <a:lnSpc>
                <a:spcPct val="80000"/>
              </a:lnSpc>
              <a:buNone/>
            </a:pPr>
            <a:r>
              <a:rPr lang="en-US" altLang="en-US" sz="1600" i="1" dirty="0">
                <a:latin typeface="+mj-lt"/>
              </a:rPr>
              <a:t>Please </a:t>
            </a:r>
            <a:r>
              <a:rPr lang="en-US" altLang="en-US" sz="1600" b="1" i="1" dirty="0">
                <a:solidFill>
                  <a:srgbClr val="FF0000"/>
                </a:solidFill>
                <a:latin typeface="+mj-lt"/>
              </a:rPr>
              <a:t>write a note in Reading Record </a:t>
            </a:r>
            <a:r>
              <a:rPr lang="en-US" altLang="en-US" sz="1600" i="1" dirty="0">
                <a:latin typeface="+mj-lt"/>
              </a:rPr>
              <a:t>if there is a change in pick up arrangements.</a:t>
            </a:r>
          </a:p>
        </p:txBody>
      </p:sp>
    </p:spTree>
    <p:extLst>
      <p:ext uri="{BB962C8B-B14F-4D97-AF65-F5344CB8AC3E}">
        <p14:creationId xmlns:p14="http://schemas.microsoft.com/office/powerpoint/2010/main" val="3093624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48964" y="281175"/>
            <a:ext cx="6566316" cy="763525"/>
          </a:xfrm>
        </p:spPr>
        <p:txBody>
          <a:bodyPr>
            <a:normAutofit/>
          </a:bodyPr>
          <a:lstStyle/>
          <a:p>
            <a:pPr algn="l"/>
            <a:r>
              <a:rPr lang="en-US" dirty="0"/>
              <a:t>P.E.</a:t>
            </a:r>
          </a:p>
        </p:txBody>
      </p:sp>
      <p:sp>
        <p:nvSpPr>
          <p:cNvPr id="5" name="Content Placeholder 4"/>
          <p:cNvSpPr>
            <a:spLocks noGrp="1"/>
          </p:cNvSpPr>
          <p:nvPr>
            <p:ph idx="1"/>
          </p:nvPr>
        </p:nvSpPr>
        <p:spPr>
          <a:xfrm>
            <a:off x="296261" y="1044699"/>
            <a:ext cx="7329840" cy="3970331"/>
          </a:xfrm>
        </p:spPr>
        <p:txBody>
          <a:bodyPr>
            <a:normAutofit/>
          </a:bodyPr>
          <a:lstStyle/>
          <a:p>
            <a:pPr marL="90488" indent="0">
              <a:lnSpc>
                <a:spcPct val="90000"/>
              </a:lnSpc>
              <a:buNone/>
            </a:pPr>
            <a:r>
              <a:rPr lang="en-GB" altLang="en-US" sz="2400" dirty="0"/>
              <a:t>The class will have two P.E. lessons per week.</a:t>
            </a:r>
          </a:p>
          <a:p>
            <a:pPr marL="90488" indent="0">
              <a:lnSpc>
                <a:spcPct val="90000"/>
              </a:lnSpc>
              <a:buNone/>
            </a:pPr>
            <a:r>
              <a:rPr lang="en-US" altLang="en-US" sz="2400" dirty="0"/>
              <a:t>This term, P.E. will take place on Tuesdays and Wednesdays. </a:t>
            </a:r>
          </a:p>
          <a:p>
            <a:pPr marL="90488" indent="0">
              <a:lnSpc>
                <a:spcPct val="90000"/>
              </a:lnSpc>
              <a:buNone/>
            </a:pPr>
            <a:endParaRPr lang="en-US" dirty="0"/>
          </a:p>
          <a:p>
            <a:pPr marL="90488" indent="0">
              <a:lnSpc>
                <a:spcPct val="90000"/>
              </a:lnSpc>
              <a:buNone/>
            </a:pPr>
            <a:r>
              <a:rPr lang="en-US" sz="2000" dirty="0">
                <a:solidFill>
                  <a:schemeClr val="accent1"/>
                </a:solidFill>
                <a:effectLst>
                  <a:outerShdw blurRad="38100" dist="38100" dir="2700000" algn="tl">
                    <a:srgbClr val="000000">
                      <a:alpha val="43137"/>
                    </a:srgbClr>
                  </a:outerShdw>
                </a:effectLst>
              </a:rPr>
              <a:t>P.E. Kit</a:t>
            </a:r>
          </a:p>
          <a:p>
            <a:r>
              <a:rPr lang="en-GB" sz="2200" dirty="0"/>
              <a:t>T-shirt with school logo or plain white T-shirt</a:t>
            </a:r>
          </a:p>
          <a:p>
            <a:r>
              <a:rPr lang="en-GB" sz="2200" dirty="0"/>
              <a:t>Royal blue or black shorts</a:t>
            </a:r>
          </a:p>
          <a:p>
            <a:r>
              <a:rPr lang="en-GB" sz="2200" dirty="0"/>
              <a:t>Trainers </a:t>
            </a:r>
          </a:p>
          <a:p>
            <a:r>
              <a:rPr lang="en-GB" sz="2200" dirty="0"/>
              <a:t>Royal blue or navy sweatshirt and jogging bottoms</a:t>
            </a:r>
          </a:p>
          <a:p>
            <a:pPr marL="90488" indent="0">
              <a:lnSpc>
                <a:spcPct val="90000"/>
              </a:lnSpc>
              <a:buNone/>
            </a:pPr>
            <a:endParaRPr lang="en-US" altLang="en-US" dirty="0">
              <a:solidFill>
                <a:srgbClr val="7CC800"/>
              </a:solidFill>
              <a:effectLst>
                <a:outerShdw blurRad="38100" dist="38100" dir="2700000" algn="tl">
                  <a:srgbClr val="000000">
                    <a:alpha val="43137"/>
                  </a:srgbClr>
                </a:outerShdw>
              </a:effectLst>
              <a:latin typeface="XCCW Joined 4a" panose="03050702000000000000" pitchFamily="66" charset="0"/>
            </a:endParaRPr>
          </a:p>
        </p:txBody>
      </p:sp>
    </p:spTree>
    <p:extLst>
      <p:ext uri="{BB962C8B-B14F-4D97-AF65-F5344CB8AC3E}">
        <p14:creationId xmlns:p14="http://schemas.microsoft.com/office/powerpoint/2010/main" val="2358177094"/>
      </p:ext>
    </p:extLst>
  </p:cSld>
  <p:clrMapOvr>
    <a:masterClrMapping/>
  </p:clrMapOvr>
</p:sld>
</file>

<file path=ppt/theme/theme1.xml><?xml version="1.0" encoding="utf-8"?>
<a:theme xmlns:a="http://schemas.openxmlformats.org/drawingml/2006/main" name="Face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8C2E092B4A33C489A85F4A3A516BA98" ma:contentTypeVersion="16" ma:contentTypeDescription="Create a new document." ma:contentTypeScope="" ma:versionID="3c2a28a9d1a47f0e91153c48c575acbc">
  <xsd:schema xmlns:xsd="http://www.w3.org/2001/XMLSchema" xmlns:xs="http://www.w3.org/2001/XMLSchema" xmlns:p="http://schemas.microsoft.com/office/2006/metadata/properties" xmlns:ns2="0c093f3a-69ed-415e-bb17-0f4952f7cbb5" xmlns:ns3="9a226ea9-2d24-4178-863a-1b4fa6d41888" targetNamespace="http://schemas.microsoft.com/office/2006/metadata/properties" ma:root="true" ma:fieldsID="2ed4ef6788d708a9274f200fb7a8d93a" ns2:_="" ns3:_="">
    <xsd:import namespace="0c093f3a-69ed-415e-bb17-0f4952f7cbb5"/>
    <xsd:import namespace="9a226ea9-2d24-4178-863a-1b4fa6d4188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element ref="ns2:lcf76f155ced4ddcb4097134ff3c332f" minOccurs="0"/>
                <xsd:element ref="ns3:TaxCatchAll" minOccurs="0"/>
                <xsd:element ref="ns2:MediaServiceOCR" minOccurs="0"/>
                <xsd:element ref="ns2:MediaServiceLocation"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c093f3a-69ed-415e-bb17-0f4952f7cb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4e76e8c8-5ecf-4b06-b55d-466b644f09bc"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a226ea9-2d24-4178-863a-1b4fa6d4188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ac2cdfc1-1625-4eeb-980e-be617139a0c9}" ma:internalName="TaxCatchAll" ma:showField="CatchAllData" ma:web="9a226ea9-2d24-4178-863a-1b4fa6d4188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9a226ea9-2d24-4178-863a-1b4fa6d41888" xsi:nil="true"/>
    <lcf76f155ced4ddcb4097134ff3c332f xmlns="0c093f3a-69ed-415e-bb17-0f4952f7cbb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0A060A2-ED08-4367-85FC-27B40EE90C59}">
  <ds:schemaRefs>
    <ds:schemaRef ds:uri="http://schemas.microsoft.com/sharepoint/v3/contenttype/forms"/>
  </ds:schemaRefs>
</ds:datastoreItem>
</file>

<file path=customXml/itemProps2.xml><?xml version="1.0" encoding="utf-8"?>
<ds:datastoreItem xmlns:ds="http://schemas.openxmlformats.org/officeDocument/2006/customXml" ds:itemID="{D9182486-C23A-4122-B270-C427DDA13E1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c093f3a-69ed-415e-bb17-0f4952f7cbb5"/>
    <ds:schemaRef ds:uri="9a226ea9-2d24-4178-863a-1b4fa6d4188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30890AB-306B-48C5-AC57-3DD1C80F9B6A}">
  <ds:schemaRefs>
    <ds:schemaRef ds:uri="http://schemas.microsoft.com/office/infopath/2007/PartnerControls"/>
    <ds:schemaRef ds:uri="http://purl.org/dc/elements/1.1/"/>
    <ds:schemaRef ds:uri="http://purl.org/dc/dcmitype/"/>
    <ds:schemaRef ds:uri="0c093f3a-69ed-415e-bb17-0f4952f7cbb5"/>
    <ds:schemaRef ds:uri="http://schemas.microsoft.com/office/2006/documentManagement/types"/>
    <ds:schemaRef ds:uri="http://purl.org/dc/terms/"/>
    <ds:schemaRef ds:uri="9a226ea9-2d24-4178-863a-1b4fa6d41888"/>
    <ds:schemaRef ds:uri="http://schemas.microsoft.com/office/2006/metadata/propertie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Facet</Template>
  <TotalTime>0</TotalTime>
  <Words>1414</Words>
  <Application>Microsoft Office PowerPoint</Application>
  <PresentationFormat>On-screen Show (16:9)</PresentationFormat>
  <Paragraphs>168</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Trebuchet MS</vt:lpstr>
      <vt:lpstr>Wingdings 3</vt:lpstr>
      <vt:lpstr>XCCW Joined 4a</vt:lpstr>
      <vt:lpstr>Facet</vt:lpstr>
      <vt:lpstr>Welcome to Buzzards!</vt:lpstr>
      <vt:lpstr>Owls Class Staff</vt:lpstr>
      <vt:lpstr>The Year 1 Curriculum</vt:lpstr>
      <vt:lpstr>The Year 1 Curriculum</vt:lpstr>
      <vt:lpstr>Timetable</vt:lpstr>
      <vt:lpstr>Rewards and Sanctions</vt:lpstr>
      <vt:lpstr>Uniform</vt:lpstr>
      <vt:lpstr>Equipment in school</vt:lpstr>
      <vt:lpstr>P.E.</vt:lpstr>
      <vt:lpstr>Homework for Year 1</vt:lpstr>
      <vt:lpstr>Homework expectations</vt:lpstr>
      <vt:lpstr>Reading at home</vt:lpstr>
      <vt:lpstr>Phonics Screening Check 2026</vt:lpstr>
      <vt:lpstr>The school website – up and running Friday</vt:lpstr>
      <vt:lpstr>Forest School</vt:lpstr>
      <vt:lpstr>Food and Drink</vt:lpstr>
      <vt:lpstr>Health</vt:lpstr>
      <vt:lpstr>Links to the Church</vt:lpstr>
      <vt:lpstr>Communication</vt:lpstr>
      <vt:lpstr>Help!</vt:lpstr>
      <vt:lpstr>Any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2017-07-14T17:38:22Z</dcterms:created>
  <dcterms:modified xsi:type="dcterms:W3CDTF">2025-09-15T11:40:41Z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0x01010048C2E092B4A33C489A85F4A3A516BA98</vt:lpwstr>
  </property>
  <property fmtid="{D5CDD505-2E9C-101B-9397-08002B2CF9AE}" pid="3" name="MediaServiceImageTags">
    <vt:lpwstr/>
  </property>
</Properties>
</file>