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841C30-269C-4F74-AA1A-A11C9AE97DED}"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320434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841C30-269C-4F74-AA1A-A11C9AE97DED}"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379152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841C30-269C-4F74-AA1A-A11C9AE97DED}"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388530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841C30-269C-4F74-AA1A-A11C9AE97DED}"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247248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41C30-269C-4F74-AA1A-A11C9AE97DED}"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43274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841C30-269C-4F74-AA1A-A11C9AE97DED}"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374039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841C30-269C-4F74-AA1A-A11C9AE97DED}" type="datetimeFigureOut">
              <a:rPr lang="en-GB" smtClean="0"/>
              <a:t>06/06/2020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296825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841C30-269C-4F74-AA1A-A11C9AE97DED}" type="datetimeFigureOut">
              <a:rPr lang="en-GB" smtClean="0"/>
              <a:t>06/06/2020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384590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41C30-269C-4F74-AA1A-A11C9AE97DED}" type="datetimeFigureOut">
              <a:rPr lang="en-GB" smtClean="0"/>
              <a:t>06/06/2020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46030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41C30-269C-4F74-AA1A-A11C9AE97DED}"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1854002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41C30-269C-4F74-AA1A-A11C9AE97DED}"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E3F4D7-5188-4A62-88BE-49A8249723FF}" type="slidenum">
              <a:rPr lang="en-GB" smtClean="0"/>
              <a:t>‹#›</a:t>
            </a:fld>
            <a:endParaRPr lang="en-GB"/>
          </a:p>
        </p:txBody>
      </p:sp>
    </p:spTree>
    <p:extLst>
      <p:ext uri="{BB962C8B-B14F-4D97-AF65-F5344CB8AC3E}">
        <p14:creationId xmlns:p14="http://schemas.microsoft.com/office/powerpoint/2010/main" val="229458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41C30-269C-4F74-AA1A-A11C9AE97DED}" type="datetimeFigureOut">
              <a:rPr lang="en-GB" smtClean="0"/>
              <a:t>06/06/2020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3F4D7-5188-4A62-88BE-49A8249723FF}" type="slidenum">
              <a:rPr lang="en-GB" smtClean="0"/>
              <a:t>‹#›</a:t>
            </a:fld>
            <a:endParaRPr lang="en-GB"/>
          </a:p>
        </p:txBody>
      </p:sp>
    </p:spTree>
    <p:extLst>
      <p:ext uri="{BB962C8B-B14F-4D97-AF65-F5344CB8AC3E}">
        <p14:creationId xmlns:p14="http://schemas.microsoft.com/office/powerpoint/2010/main" val="3679129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Olympic Oath</a:t>
            </a:r>
            <a:br>
              <a:rPr lang="en-GB" dirty="0" smtClean="0"/>
            </a:br>
            <a:r>
              <a:rPr lang="en-GB" dirty="0" smtClean="0"/>
              <a:t>and Creed</a:t>
            </a:r>
            <a:endParaRPr lang="en-GB" dirty="0"/>
          </a:p>
        </p:txBody>
      </p:sp>
    </p:spTree>
    <p:extLst>
      <p:ext uri="{BB962C8B-B14F-4D97-AF65-F5344CB8AC3E}">
        <p14:creationId xmlns:p14="http://schemas.microsoft.com/office/powerpoint/2010/main" val="94571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862445" y="353291"/>
            <a:ext cx="10484428" cy="623454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319645" y="488373"/>
            <a:ext cx="8915400" cy="523220"/>
          </a:xfrm>
          <a:prstGeom prst="rect">
            <a:avLst/>
          </a:prstGeom>
          <a:noFill/>
        </p:spPr>
        <p:txBody>
          <a:bodyPr wrap="square" rtlCol="0">
            <a:spAutoFit/>
          </a:bodyPr>
          <a:lstStyle/>
          <a:p>
            <a:r>
              <a:rPr lang="en-GB" sz="2800" dirty="0" smtClean="0">
                <a:latin typeface="Lucida Handwriting" panose="03010101010101010101" pitchFamily="66" charset="0"/>
              </a:rPr>
              <a:t>My Olympic Oath for Future Generations</a:t>
            </a:r>
            <a:endParaRPr lang="en-GB" sz="2800" dirty="0">
              <a:latin typeface="Lucida Handwriting" panose="03010101010101010101" pitchFamily="66" charset="0"/>
            </a:endParaRPr>
          </a:p>
        </p:txBody>
      </p:sp>
      <p:sp>
        <p:nvSpPr>
          <p:cNvPr id="6" name="TextBox 5"/>
          <p:cNvSpPr txBox="1"/>
          <p:nvPr/>
        </p:nvSpPr>
        <p:spPr>
          <a:xfrm>
            <a:off x="1797627" y="1226127"/>
            <a:ext cx="6255328" cy="646331"/>
          </a:xfrm>
          <a:prstGeom prst="rect">
            <a:avLst/>
          </a:prstGeom>
          <a:noFill/>
        </p:spPr>
        <p:txBody>
          <a:bodyPr wrap="square" rtlCol="0">
            <a:spAutoFit/>
          </a:bodyPr>
          <a:lstStyle/>
          <a:p>
            <a:r>
              <a:rPr lang="en-GB" i="1" dirty="0" smtClean="0">
                <a:latin typeface="Comic Sans MS" panose="030F0702030302020204" pitchFamily="66" charset="0"/>
              </a:rPr>
              <a:t>In the name of all competitors, I promise…</a:t>
            </a:r>
          </a:p>
          <a:p>
            <a:endParaRPr lang="en-GB" dirty="0"/>
          </a:p>
        </p:txBody>
      </p:sp>
      <p:pic>
        <p:nvPicPr>
          <p:cNvPr id="7" name="Picture 6"/>
          <p:cNvPicPr>
            <a:picLocks noChangeAspect="1"/>
          </p:cNvPicPr>
          <p:nvPr/>
        </p:nvPicPr>
        <p:blipFill>
          <a:blip r:embed="rId2"/>
          <a:stretch>
            <a:fillRect/>
          </a:stretch>
        </p:blipFill>
        <p:spPr>
          <a:xfrm>
            <a:off x="4925291" y="5327771"/>
            <a:ext cx="2731245" cy="1530229"/>
          </a:xfrm>
          <a:prstGeom prst="rect">
            <a:avLst/>
          </a:prstGeom>
        </p:spPr>
      </p:pic>
    </p:spTree>
    <p:extLst>
      <p:ext uri="{BB962C8B-B14F-4D97-AF65-F5344CB8AC3E}">
        <p14:creationId xmlns:p14="http://schemas.microsoft.com/office/powerpoint/2010/main" val="400964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the Olympic Oath</a:t>
            </a:r>
            <a:endParaRPr lang="en-GB" dirty="0"/>
          </a:p>
        </p:txBody>
      </p:sp>
      <p:sp>
        <p:nvSpPr>
          <p:cNvPr id="3" name="Content Placeholder 2"/>
          <p:cNvSpPr>
            <a:spLocks noGrp="1"/>
          </p:cNvSpPr>
          <p:nvPr>
            <p:ph idx="1"/>
          </p:nvPr>
        </p:nvSpPr>
        <p:spPr>
          <a:xfrm>
            <a:off x="838200" y="1825625"/>
            <a:ext cx="10515600" cy="4699866"/>
          </a:xfrm>
        </p:spPr>
        <p:txBody>
          <a:bodyPr/>
          <a:lstStyle/>
          <a:p>
            <a:r>
              <a:rPr lang="en-GB" dirty="0"/>
              <a:t>The Olympic Oath is taken on behalf of all competitors, judges and trainers at the opening ceremony of the Olympic games. The nominated person from the hosting country holds the corner of </a:t>
            </a:r>
            <a:r>
              <a:rPr lang="en-GB" dirty="0" smtClean="0"/>
              <a:t>the Olympic </a:t>
            </a:r>
            <a:r>
              <a:rPr lang="en-GB" dirty="0"/>
              <a:t>flag </a:t>
            </a:r>
            <a:r>
              <a:rPr lang="en-GB" dirty="0" smtClean="0"/>
              <a:t>and reads aloud the oath whilst all other competitors form a semicircle around the rostrum.</a:t>
            </a:r>
            <a:endParaRPr lang="en-GB" dirty="0"/>
          </a:p>
          <a:p>
            <a:endParaRPr lang="en-GB" dirty="0"/>
          </a:p>
        </p:txBody>
      </p:sp>
      <p:pic>
        <p:nvPicPr>
          <p:cNvPr id="4" name="Picture 3"/>
          <p:cNvPicPr>
            <a:picLocks noChangeAspect="1"/>
          </p:cNvPicPr>
          <p:nvPr/>
        </p:nvPicPr>
        <p:blipFill>
          <a:blip r:embed="rId2"/>
          <a:stretch>
            <a:fillRect/>
          </a:stretch>
        </p:blipFill>
        <p:spPr>
          <a:xfrm>
            <a:off x="3695266" y="3980583"/>
            <a:ext cx="4502530" cy="2544908"/>
          </a:xfrm>
          <a:prstGeom prst="rect">
            <a:avLst/>
          </a:prstGeom>
        </p:spPr>
      </p:pic>
    </p:spTree>
    <p:extLst>
      <p:ext uri="{BB962C8B-B14F-4D97-AF65-F5344CB8AC3E}">
        <p14:creationId xmlns:p14="http://schemas.microsoft.com/office/powerpoint/2010/main" val="303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has it changed?</a:t>
            </a:r>
            <a:endParaRPr lang="en-GB" dirty="0"/>
          </a:p>
        </p:txBody>
      </p:sp>
      <p:sp>
        <p:nvSpPr>
          <p:cNvPr id="3" name="Content Placeholder 2"/>
          <p:cNvSpPr>
            <a:spLocks noGrp="1"/>
          </p:cNvSpPr>
          <p:nvPr>
            <p:ph idx="1"/>
          </p:nvPr>
        </p:nvSpPr>
        <p:spPr/>
        <p:txBody>
          <a:bodyPr/>
          <a:lstStyle/>
          <a:p>
            <a:r>
              <a:rPr lang="en-GB" dirty="0" smtClean="0"/>
              <a:t>For many years the Oath was:</a:t>
            </a:r>
          </a:p>
          <a:p>
            <a:endParaRPr lang="en-GB" dirty="0" smtClean="0"/>
          </a:p>
          <a:p>
            <a:pPr marL="0" indent="0" algn="ctr">
              <a:buNone/>
            </a:pPr>
            <a:r>
              <a:rPr lang="en-GB" dirty="0" smtClean="0">
                <a:solidFill>
                  <a:srgbClr val="00B050"/>
                </a:solidFill>
              </a:rPr>
              <a:t>“In the name of all competitors, I promise that we will take part in these Olympic Games, respecting and abiding the rules which govern them, in the true spirit of sportsmanship, for the glory of sport and the honour of our teams”</a:t>
            </a:r>
          </a:p>
          <a:p>
            <a:pPr marL="0" indent="0">
              <a:buNone/>
            </a:pPr>
            <a:endParaRPr lang="en-GB" dirty="0">
              <a:solidFill>
                <a:srgbClr val="00B050"/>
              </a:solidFill>
            </a:endParaRPr>
          </a:p>
          <a:p>
            <a:pPr marL="0" indent="0">
              <a:buNone/>
            </a:pPr>
            <a:r>
              <a:rPr lang="en-GB" dirty="0" smtClean="0"/>
              <a:t>What do you think they are trying to say with this oath?</a:t>
            </a:r>
            <a:endParaRPr lang="en-GB" dirty="0"/>
          </a:p>
        </p:txBody>
      </p:sp>
    </p:spTree>
    <p:extLst>
      <p:ext uri="{BB962C8B-B14F-4D97-AF65-F5344CB8AC3E}">
        <p14:creationId xmlns:p14="http://schemas.microsoft.com/office/powerpoint/2010/main" val="344110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the Olympic Oath</a:t>
            </a:r>
            <a:endParaRPr lang="en-GB" dirty="0"/>
          </a:p>
        </p:txBody>
      </p:sp>
      <p:sp>
        <p:nvSpPr>
          <p:cNvPr id="3" name="Content Placeholder 2"/>
          <p:cNvSpPr>
            <a:spLocks noGrp="1"/>
          </p:cNvSpPr>
          <p:nvPr>
            <p:ph idx="1"/>
          </p:nvPr>
        </p:nvSpPr>
        <p:spPr/>
        <p:txBody>
          <a:bodyPr/>
          <a:lstStyle/>
          <a:p>
            <a:r>
              <a:rPr lang="en-GB" dirty="0" smtClean="0"/>
              <a:t>At the Sydney 2000 Summer Games the oath included the first reference to not taking drugs. </a:t>
            </a:r>
          </a:p>
          <a:p>
            <a:endParaRPr lang="en-GB" dirty="0" smtClean="0"/>
          </a:p>
          <a:p>
            <a:pPr marL="0" indent="0" algn="ctr">
              <a:buNone/>
            </a:pPr>
            <a:r>
              <a:rPr lang="en-GB" dirty="0" smtClean="0">
                <a:solidFill>
                  <a:srgbClr val="00B050"/>
                </a:solidFill>
              </a:rPr>
              <a:t>“In the name of all competitors, I promise that we will take part in these Olympic Games, respecting and abiding the rules which govern them, committing ourselves to a sport without doping and without drugs, in the true spirit of sportsmanship, for the glory of sport and the honour of our teams”</a:t>
            </a:r>
          </a:p>
          <a:p>
            <a:r>
              <a:rPr lang="en-GB" dirty="0" smtClean="0"/>
              <a:t>Why do you think it was important to add this reference to the oath? </a:t>
            </a:r>
            <a:endParaRPr lang="en-GB" dirty="0"/>
          </a:p>
        </p:txBody>
      </p:sp>
    </p:spTree>
    <p:extLst>
      <p:ext uri="{BB962C8B-B14F-4D97-AF65-F5344CB8AC3E}">
        <p14:creationId xmlns:p14="http://schemas.microsoft.com/office/powerpoint/2010/main" val="425834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the Olympic Oath been taken at all games? </a:t>
            </a:r>
            <a:endParaRPr lang="en-GB" dirty="0"/>
          </a:p>
        </p:txBody>
      </p:sp>
      <p:sp>
        <p:nvSpPr>
          <p:cNvPr id="3" name="Content Placeholder 2"/>
          <p:cNvSpPr>
            <a:spLocks noGrp="1"/>
          </p:cNvSpPr>
          <p:nvPr>
            <p:ph idx="1"/>
          </p:nvPr>
        </p:nvSpPr>
        <p:spPr/>
        <p:txBody>
          <a:bodyPr>
            <a:normAutofit fontScale="92500"/>
          </a:bodyPr>
          <a:lstStyle/>
          <a:p>
            <a:r>
              <a:rPr lang="en-GB" dirty="0" smtClean="0"/>
              <a:t>The first oath was taken in 1920 at the summer games in Antwerp but they are a legacy of the Ancient Greek Olympics where an oath was taken in front of the statue of Zeus. A sacrifice was offered and the athletes swore that they had trained properly (for 10 months) and that they would obey the rules of the games.</a:t>
            </a:r>
          </a:p>
          <a:p>
            <a:r>
              <a:rPr lang="en-GB" dirty="0" smtClean="0"/>
              <a:t>Judges have taken the oath since 1972 winter Olympics in Sapporo but again refers back to Ancient Games where judges swore to judge fairly and without bias. It says:</a:t>
            </a:r>
          </a:p>
          <a:p>
            <a:pPr marL="0" indent="0" algn="ctr">
              <a:buNone/>
            </a:pPr>
            <a:r>
              <a:rPr lang="en-GB" dirty="0" smtClean="0">
                <a:solidFill>
                  <a:srgbClr val="00B0F0"/>
                </a:solidFill>
              </a:rPr>
              <a:t>“In the name of judges and officials, I promise that we shall officiate in these Olympic Games with complete impartiality, respecting and abiding by the rules which govern them in the true spirit of sportsmanship”</a:t>
            </a:r>
            <a:endParaRPr lang="en-GB" dirty="0">
              <a:solidFill>
                <a:srgbClr val="00B0F0"/>
              </a:solidFill>
            </a:endParaRPr>
          </a:p>
        </p:txBody>
      </p:sp>
    </p:spTree>
    <p:extLst>
      <p:ext uri="{BB962C8B-B14F-4D97-AF65-F5344CB8AC3E}">
        <p14:creationId xmlns:p14="http://schemas.microsoft.com/office/powerpoint/2010/main" val="368035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Sportsmanship</a:t>
            </a:r>
            <a:endParaRPr lang="en-GB" dirty="0"/>
          </a:p>
        </p:txBody>
      </p:sp>
      <p:pic>
        <p:nvPicPr>
          <p:cNvPr id="4" name="Picture 3"/>
          <p:cNvPicPr>
            <a:picLocks noChangeAspect="1"/>
          </p:cNvPicPr>
          <p:nvPr/>
        </p:nvPicPr>
        <p:blipFill>
          <a:blip r:embed="rId2"/>
          <a:stretch>
            <a:fillRect/>
          </a:stretch>
        </p:blipFill>
        <p:spPr>
          <a:xfrm>
            <a:off x="4183063" y="2183810"/>
            <a:ext cx="3375602" cy="3375602"/>
          </a:xfrm>
          <a:prstGeom prst="rect">
            <a:avLst/>
          </a:prstGeom>
        </p:spPr>
      </p:pic>
      <p:sp>
        <p:nvSpPr>
          <p:cNvPr id="5" name="TextBox 4"/>
          <p:cNvSpPr txBox="1"/>
          <p:nvPr/>
        </p:nvSpPr>
        <p:spPr>
          <a:xfrm>
            <a:off x="838200" y="1891145"/>
            <a:ext cx="2642755" cy="461665"/>
          </a:xfrm>
          <a:prstGeom prst="rect">
            <a:avLst/>
          </a:prstGeom>
          <a:noFill/>
          <a:ln>
            <a:solidFill>
              <a:schemeClr val="tx1"/>
            </a:solidFill>
          </a:ln>
        </p:spPr>
        <p:txBody>
          <a:bodyPr wrap="square" rtlCol="0">
            <a:spAutoFit/>
          </a:bodyPr>
          <a:lstStyle/>
          <a:p>
            <a:r>
              <a:rPr lang="en-GB" sz="2400" dirty="0" smtClean="0"/>
              <a:t>respect</a:t>
            </a:r>
            <a:endParaRPr lang="en-GB" sz="2400" dirty="0"/>
          </a:p>
        </p:txBody>
      </p:sp>
      <p:sp>
        <p:nvSpPr>
          <p:cNvPr id="6" name="TextBox 5"/>
          <p:cNvSpPr txBox="1"/>
          <p:nvPr/>
        </p:nvSpPr>
        <p:spPr>
          <a:xfrm>
            <a:off x="1506682" y="3429000"/>
            <a:ext cx="2078182" cy="461665"/>
          </a:xfrm>
          <a:prstGeom prst="rect">
            <a:avLst/>
          </a:prstGeom>
          <a:noFill/>
          <a:ln>
            <a:solidFill>
              <a:schemeClr val="tx1"/>
            </a:solidFill>
          </a:ln>
        </p:spPr>
        <p:txBody>
          <a:bodyPr wrap="square" rtlCol="0">
            <a:spAutoFit/>
          </a:bodyPr>
          <a:lstStyle/>
          <a:p>
            <a:r>
              <a:rPr lang="en-GB" sz="2400" dirty="0" smtClean="0"/>
              <a:t>friendship</a:t>
            </a:r>
            <a:endParaRPr lang="en-GB" sz="2400" dirty="0"/>
          </a:p>
        </p:txBody>
      </p:sp>
      <p:sp>
        <p:nvSpPr>
          <p:cNvPr id="7" name="TextBox 6"/>
          <p:cNvSpPr txBox="1"/>
          <p:nvPr/>
        </p:nvSpPr>
        <p:spPr>
          <a:xfrm>
            <a:off x="9847119" y="2121977"/>
            <a:ext cx="1506681" cy="461665"/>
          </a:xfrm>
          <a:prstGeom prst="rect">
            <a:avLst/>
          </a:prstGeom>
          <a:noFill/>
          <a:ln>
            <a:solidFill>
              <a:schemeClr val="tx1"/>
            </a:solidFill>
          </a:ln>
        </p:spPr>
        <p:txBody>
          <a:bodyPr wrap="square" rtlCol="0">
            <a:spAutoFit/>
          </a:bodyPr>
          <a:lstStyle/>
          <a:p>
            <a:r>
              <a:rPr lang="en-GB" sz="2400" dirty="0" smtClean="0"/>
              <a:t>equality</a:t>
            </a:r>
            <a:endParaRPr lang="en-GB" sz="2400" dirty="0"/>
          </a:p>
        </p:txBody>
      </p:sp>
      <p:sp>
        <p:nvSpPr>
          <p:cNvPr id="8" name="TextBox 7"/>
          <p:cNvSpPr txBox="1"/>
          <p:nvPr/>
        </p:nvSpPr>
        <p:spPr>
          <a:xfrm>
            <a:off x="6191767" y="5893094"/>
            <a:ext cx="1179938" cy="461665"/>
          </a:xfrm>
          <a:prstGeom prst="rect">
            <a:avLst/>
          </a:prstGeom>
          <a:noFill/>
          <a:ln>
            <a:solidFill>
              <a:schemeClr val="tx1"/>
            </a:solidFill>
          </a:ln>
        </p:spPr>
        <p:txBody>
          <a:bodyPr wrap="none" rtlCol="0">
            <a:spAutoFit/>
          </a:bodyPr>
          <a:lstStyle/>
          <a:p>
            <a:r>
              <a:rPr lang="en-GB" sz="2400" dirty="0" smtClean="0"/>
              <a:t>courage</a:t>
            </a:r>
            <a:endParaRPr lang="en-GB" sz="2400" dirty="0"/>
          </a:p>
        </p:txBody>
      </p:sp>
      <p:sp>
        <p:nvSpPr>
          <p:cNvPr id="9" name="TextBox 8"/>
          <p:cNvSpPr txBox="1"/>
          <p:nvPr/>
        </p:nvSpPr>
        <p:spPr>
          <a:xfrm>
            <a:off x="976745" y="4727864"/>
            <a:ext cx="2067791" cy="461665"/>
          </a:xfrm>
          <a:prstGeom prst="rect">
            <a:avLst/>
          </a:prstGeom>
          <a:noFill/>
          <a:ln>
            <a:solidFill>
              <a:schemeClr val="tx1"/>
            </a:solidFill>
          </a:ln>
        </p:spPr>
        <p:txBody>
          <a:bodyPr wrap="square" rtlCol="0">
            <a:spAutoFit/>
          </a:bodyPr>
          <a:lstStyle/>
          <a:p>
            <a:r>
              <a:rPr lang="en-GB" sz="2400" dirty="0" smtClean="0"/>
              <a:t>inspiration</a:t>
            </a:r>
            <a:endParaRPr lang="en-GB" sz="2400" dirty="0"/>
          </a:p>
        </p:txBody>
      </p:sp>
      <p:sp>
        <p:nvSpPr>
          <p:cNvPr id="10" name="TextBox 9"/>
          <p:cNvSpPr txBox="1"/>
          <p:nvPr/>
        </p:nvSpPr>
        <p:spPr>
          <a:xfrm>
            <a:off x="2722418" y="5860473"/>
            <a:ext cx="2150918" cy="461665"/>
          </a:xfrm>
          <a:prstGeom prst="rect">
            <a:avLst/>
          </a:prstGeom>
          <a:noFill/>
          <a:ln>
            <a:solidFill>
              <a:schemeClr val="tx1"/>
            </a:solidFill>
          </a:ln>
        </p:spPr>
        <p:txBody>
          <a:bodyPr wrap="square" rtlCol="0">
            <a:spAutoFit/>
          </a:bodyPr>
          <a:lstStyle/>
          <a:p>
            <a:r>
              <a:rPr lang="en-GB" sz="2400" dirty="0" smtClean="0"/>
              <a:t>excellence</a:t>
            </a:r>
            <a:endParaRPr lang="en-GB" sz="2400" dirty="0"/>
          </a:p>
        </p:txBody>
      </p:sp>
      <p:sp>
        <p:nvSpPr>
          <p:cNvPr id="11" name="TextBox 10"/>
          <p:cNvSpPr txBox="1"/>
          <p:nvPr/>
        </p:nvSpPr>
        <p:spPr>
          <a:xfrm>
            <a:off x="8364682" y="2934311"/>
            <a:ext cx="2483427" cy="461665"/>
          </a:xfrm>
          <a:prstGeom prst="rect">
            <a:avLst/>
          </a:prstGeom>
          <a:noFill/>
          <a:ln>
            <a:solidFill>
              <a:schemeClr val="tx1"/>
            </a:solidFill>
          </a:ln>
        </p:spPr>
        <p:txBody>
          <a:bodyPr wrap="square" rtlCol="0">
            <a:spAutoFit/>
          </a:bodyPr>
          <a:lstStyle/>
          <a:p>
            <a:r>
              <a:rPr lang="en-GB" sz="2400" dirty="0" smtClean="0"/>
              <a:t>determination</a:t>
            </a:r>
            <a:endParaRPr lang="en-GB" sz="2400" dirty="0"/>
          </a:p>
        </p:txBody>
      </p:sp>
      <p:sp>
        <p:nvSpPr>
          <p:cNvPr id="12" name="TextBox 11"/>
          <p:cNvSpPr txBox="1"/>
          <p:nvPr/>
        </p:nvSpPr>
        <p:spPr>
          <a:xfrm>
            <a:off x="8364682" y="3746645"/>
            <a:ext cx="3158836" cy="2554545"/>
          </a:xfrm>
          <a:prstGeom prst="rect">
            <a:avLst/>
          </a:prstGeom>
          <a:noFill/>
          <a:ln>
            <a:solidFill>
              <a:srgbClr val="FF0000"/>
            </a:solidFill>
          </a:ln>
        </p:spPr>
        <p:txBody>
          <a:bodyPr wrap="square" rtlCol="0">
            <a:spAutoFit/>
          </a:bodyPr>
          <a:lstStyle/>
          <a:p>
            <a:pPr algn="ctr"/>
            <a:r>
              <a:rPr lang="en-GB" sz="3200" dirty="0" smtClean="0">
                <a:solidFill>
                  <a:srgbClr val="FF0000"/>
                </a:solidFill>
              </a:rPr>
              <a:t>What does sportsmanship mean to you?</a:t>
            </a:r>
          </a:p>
          <a:p>
            <a:pPr algn="ctr"/>
            <a:r>
              <a:rPr lang="en-GB" sz="3200" dirty="0" smtClean="0">
                <a:solidFill>
                  <a:srgbClr val="FF0000"/>
                </a:solidFill>
              </a:rPr>
              <a:t>Can you add any words to explain?</a:t>
            </a:r>
            <a:endParaRPr lang="en-GB" sz="3200" dirty="0">
              <a:solidFill>
                <a:srgbClr val="FF0000"/>
              </a:solidFill>
            </a:endParaRPr>
          </a:p>
        </p:txBody>
      </p:sp>
      <p:sp>
        <p:nvSpPr>
          <p:cNvPr id="13" name="TextBox 12"/>
          <p:cNvSpPr txBox="1"/>
          <p:nvPr/>
        </p:nvSpPr>
        <p:spPr>
          <a:xfrm>
            <a:off x="4391891" y="508884"/>
            <a:ext cx="6961909" cy="1477328"/>
          </a:xfrm>
          <a:prstGeom prst="rect">
            <a:avLst/>
          </a:prstGeom>
          <a:noFill/>
        </p:spPr>
        <p:txBody>
          <a:bodyPr wrap="square" rtlCol="0">
            <a:spAutoFit/>
          </a:bodyPr>
          <a:lstStyle/>
          <a:p>
            <a:r>
              <a:rPr lang="en-GB" dirty="0" smtClean="0"/>
              <a:t>Sportsmanship is another way to say ‘being a good sport’. But what does that mean? You can’t guarantee that you will win when you play sport. But, how you participate is under your control. Sportsmanship and the notion of taking part ere two ideals promoted by Baron de Coubertin in his quest to revive the Olympic Games. </a:t>
            </a:r>
            <a:endParaRPr lang="en-GB" dirty="0"/>
          </a:p>
        </p:txBody>
      </p:sp>
    </p:spTree>
    <p:extLst>
      <p:ext uri="{BB962C8B-B14F-4D97-AF65-F5344CB8AC3E}">
        <p14:creationId xmlns:p14="http://schemas.microsoft.com/office/powerpoint/2010/main" val="247592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82" y="436418"/>
            <a:ext cx="10761518" cy="2182091"/>
          </a:xfrm>
        </p:spPr>
        <p:txBody>
          <a:bodyPr/>
          <a:lstStyle/>
          <a:p>
            <a:pPr marL="0" indent="0" algn="ctr">
              <a:buNone/>
            </a:pPr>
            <a:r>
              <a:rPr lang="en-GB" u="sng" dirty="0" smtClean="0"/>
              <a:t>Sportsmanship Questionnaire</a:t>
            </a:r>
          </a:p>
          <a:p>
            <a:pPr marL="0" indent="0">
              <a:buNone/>
            </a:pPr>
            <a:r>
              <a:rPr lang="en-GB" dirty="0" smtClean="0"/>
              <a:t>Identify the behaviours which demonstrate examples of ‘sportsmanship’. </a:t>
            </a:r>
            <a:r>
              <a:rPr lang="en-GB" dirty="0" smtClean="0">
                <a:solidFill>
                  <a:srgbClr val="FF0000"/>
                </a:solidFill>
              </a:rPr>
              <a:t>Highlight those ideals to which Baron de Coubertin hoped Olympic athletes would aspire to. Can you add further examples of Olympic ideals for today in the blank boxes?</a:t>
            </a:r>
            <a:endParaRPr lang="en-GB" dirty="0">
              <a:solidFill>
                <a:srgbClr val="FF0000"/>
              </a:solidFill>
            </a:endParaRPr>
          </a:p>
        </p:txBody>
      </p:sp>
      <p:sp>
        <p:nvSpPr>
          <p:cNvPr id="5" name="TextBox 4"/>
          <p:cNvSpPr txBox="1"/>
          <p:nvPr/>
        </p:nvSpPr>
        <p:spPr>
          <a:xfrm>
            <a:off x="768927" y="2857500"/>
            <a:ext cx="1995055" cy="646331"/>
          </a:xfrm>
          <a:prstGeom prst="rect">
            <a:avLst/>
          </a:prstGeom>
          <a:noFill/>
          <a:ln>
            <a:solidFill>
              <a:schemeClr val="tx1"/>
            </a:solidFill>
          </a:ln>
        </p:spPr>
        <p:txBody>
          <a:bodyPr wrap="square" rtlCol="0">
            <a:spAutoFit/>
          </a:bodyPr>
          <a:lstStyle/>
          <a:p>
            <a:r>
              <a:rPr lang="en-GB" dirty="0" smtClean="0"/>
              <a:t>Congratulate the winner</a:t>
            </a:r>
            <a:endParaRPr lang="en-GB" dirty="0"/>
          </a:p>
        </p:txBody>
      </p:sp>
      <p:sp>
        <p:nvSpPr>
          <p:cNvPr id="6" name="TextBox 5"/>
          <p:cNvSpPr txBox="1"/>
          <p:nvPr/>
        </p:nvSpPr>
        <p:spPr>
          <a:xfrm>
            <a:off x="848591" y="4152900"/>
            <a:ext cx="1995055" cy="923330"/>
          </a:xfrm>
          <a:prstGeom prst="rect">
            <a:avLst/>
          </a:prstGeom>
          <a:noFill/>
          <a:ln>
            <a:solidFill>
              <a:schemeClr val="tx1"/>
            </a:solidFill>
          </a:ln>
        </p:spPr>
        <p:txBody>
          <a:bodyPr wrap="square" rtlCol="0">
            <a:spAutoFit/>
          </a:bodyPr>
          <a:lstStyle/>
          <a:p>
            <a:r>
              <a:rPr lang="en-GB" dirty="0" smtClean="0"/>
              <a:t>Blame others in your team when you don’t win</a:t>
            </a:r>
            <a:endParaRPr lang="en-GB" dirty="0"/>
          </a:p>
        </p:txBody>
      </p:sp>
      <p:sp>
        <p:nvSpPr>
          <p:cNvPr id="7" name="TextBox 6"/>
          <p:cNvSpPr txBox="1"/>
          <p:nvPr/>
        </p:nvSpPr>
        <p:spPr>
          <a:xfrm>
            <a:off x="3977986" y="5592040"/>
            <a:ext cx="1995055" cy="646331"/>
          </a:xfrm>
          <a:prstGeom prst="rect">
            <a:avLst/>
          </a:prstGeom>
          <a:noFill/>
          <a:ln>
            <a:solidFill>
              <a:schemeClr val="tx1"/>
            </a:solidFill>
          </a:ln>
        </p:spPr>
        <p:txBody>
          <a:bodyPr wrap="square" rtlCol="0">
            <a:spAutoFit/>
          </a:bodyPr>
          <a:lstStyle/>
          <a:p>
            <a:r>
              <a:rPr lang="en-GB" dirty="0" smtClean="0"/>
              <a:t>Treat all players with respect</a:t>
            </a:r>
            <a:endParaRPr lang="en-GB" dirty="0"/>
          </a:p>
        </p:txBody>
      </p:sp>
      <p:sp>
        <p:nvSpPr>
          <p:cNvPr id="8" name="TextBox 7"/>
          <p:cNvSpPr txBox="1"/>
          <p:nvPr/>
        </p:nvSpPr>
        <p:spPr>
          <a:xfrm>
            <a:off x="6785263" y="5706884"/>
            <a:ext cx="1995055" cy="646331"/>
          </a:xfrm>
          <a:prstGeom prst="rect">
            <a:avLst/>
          </a:prstGeom>
          <a:noFill/>
          <a:ln>
            <a:solidFill>
              <a:schemeClr val="tx1"/>
            </a:solidFill>
          </a:ln>
        </p:spPr>
        <p:txBody>
          <a:bodyPr wrap="square" rtlCol="0">
            <a:spAutoFit/>
          </a:bodyPr>
          <a:lstStyle/>
          <a:p>
            <a:r>
              <a:rPr lang="en-GB" dirty="0" smtClean="0"/>
              <a:t>Take all the credit for winning</a:t>
            </a:r>
            <a:endParaRPr lang="en-GB" dirty="0"/>
          </a:p>
        </p:txBody>
      </p:sp>
      <p:sp>
        <p:nvSpPr>
          <p:cNvPr id="9" name="TextBox 8"/>
          <p:cNvSpPr txBox="1"/>
          <p:nvPr/>
        </p:nvSpPr>
        <p:spPr>
          <a:xfrm>
            <a:off x="6542808" y="3300845"/>
            <a:ext cx="1995055" cy="923330"/>
          </a:xfrm>
          <a:prstGeom prst="rect">
            <a:avLst/>
          </a:prstGeom>
          <a:noFill/>
          <a:ln>
            <a:solidFill>
              <a:schemeClr val="tx1"/>
            </a:solidFill>
          </a:ln>
        </p:spPr>
        <p:txBody>
          <a:bodyPr wrap="square" rtlCol="0">
            <a:spAutoFit/>
          </a:bodyPr>
          <a:lstStyle/>
          <a:p>
            <a:r>
              <a:rPr lang="en-GB" dirty="0" smtClean="0"/>
              <a:t>Yell at team-mates who make mistakes</a:t>
            </a:r>
            <a:endParaRPr lang="en-GB" dirty="0"/>
          </a:p>
        </p:txBody>
      </p:sp>
      <p:sp>
        <p:nvSpPr>
          <p:cNvPr id="10" name="TextBox 9"/>
          <p:cNvSpPr txBox="1"/>
          <p:nvPr/>
        </p:nvSpPr>
        <p:spPr>
          <a:xfrm>
            <a:off x="3695700" y="3631623"/>
            <a:ext cx="1995055" cy="923330"/>
          </a:xfrm>
          <a:prstGeom prst="rect">
            <a:avLst/>
          </a:prstGeom>
          <a:noFill/>
          <a:ln>
            <a:solidFill>
              <a:schemeClr val="tx1"/>
            </a:solidFill>
          </a:ln>
        </p:spPr>
        <p:txBody>
          <a:bodyPr wrap="square" rtlCol="0">
            <a:spAutoFit/>
          </a:bodyPr>
          <a:lstStyle/>
          <a:p>
            <a:r>
              <a:rPr lang="en-GB" dirty="0" smtClean="0"/>
              <a:t>Practise so you are prepared for competition</a:t>
            </a:r>
            <a:endParaRPr lang="en-GB" dirty="0"/>
          </a:p>
        </p:txBody>
      </p:sp>
      <p:sp>
        <p:nvSpPr>
          <p:cNvPr id="11" name="TextBox 10"/>
          <p:cNvSpPr txBox="1"/>
          <p:nvPr/>
        </p:nvSpPr>
        <p:spPr>
          <a:xfrm>
            <a:off x="9358745" y="2618509"/>
            <a:ext cx="1995055" cy="923330"/>
          </a:xfrm>
          <a:prstGeom prst="rect">
            <a:avLst/>
          </a:prstGeom>
          <a:noFill/>
          <a:ln>
            <a:solidFill>
              <a:schemeClr val="tx1"/>
            </a:solidFill>
          </a:ln>
        </p:spPr>
        <p:txBody>
          <a:bodyPr wrap="square" rtlCol="0">
            <a:spAutoFit/>
          </a:bodyPr>
          <a:lstStyle/>
          <a:p>
            <a:r>
              <a:rPr lang="en-GB" dirty="0" smtClean="0"/>
              <a:t>Shout at the coach or referee if you don’t win</a:t>
            </a:r>
            <a:endParaRPr lang="en-GB" dirty="0"/>
          </a:p>
        </p:txBody>
      </p:sp>
      <p:sp>
        <p:nvSpPr>
          <p:cNvPr id="12" name="TextBox 11"/>
          <p:cNvSpPr txBox="1"/>
          <p:nvPr/>
        </p:nvSpPr>
        <p:spPr>
          <a:xfrm>
            <a:off x="9358745" y="4126652"/>
            <a:ext cx="1995055" cy="923330"/>
          </a:xfrm>
          <a:prstGeom prst="rect">
            <a:avLst/>
          </a:prstGeom>
          <a:noFill/>
          <a:ln>
            <a:solidFill>
              <a:schemeClr val="tx1"/>
            </a:solidFill>
          </a:ln>
        </p:spPr>
        <p:txBody>
          <a:bodyPr wrap="square" rtlCol="0">
            <a:spAutoFit/>
          </a:bodyPr>
          <a:lstStyle/>
          <a:p>
            <a:r>
              <a:rPr lang="en-GB" dirty="0" smtClean="0"/>
              <a:t>Give up if you feel you will be defeated</a:t>
            </a:r>
            <a:endParaRPr lang="en-GB" dirty="0"/>
          </a:p>
        </p:txBody>
      </p:sp>
      <p:sp>
        <p:nvSpPr>
          <p:cNvPr id="13" name="TextBox 12"/>
          <p:cNvSpPr txBox="1"/>
          <p:nvPr/>
        </p:nvSpPr>
        <p:spPr>
          <a:xfrm>
            <a:off x="3834247" y="2517198"/>
            <a:ext cx="2608118" cy="646331"/>
          </a:xfrm>
          <a:prstGeom prst="rect">
            <a:avLst/>
          </a:prstGeom>
          <a:noFill/>
          <a:ln>
            <a:solidFill>
              <a:schemeClr val="tx1"/>
            </a:solidFill>
          </a:ln>
        </p:spPr>
        <p:txBody>
          <a:bodyPr wrap="square" rtlCol="0">
            <a:spAutoFit/>
          </a:bodyPr>
          <a:lstStyle/>
          <a:p>
            <a:r>
              <a:rPr lang="en-GB" dirty="0" smtClean="0"/>
              <a:t>Remember that winning isn’t everything</a:t>
            </a:r>
            <a:endParaRPr lang="en-GB" dirty="0"/>
          </a:p>
        </p:txBody>
      </p:sp>
      <p:sp>
        <p:nvSpPr>
          <p:cNvPr id="14" name="TextBox 13"/>
          <p:cNvSpPr txBox="1"/>
          <p:nvPr/>
        </p:nvSpPr>
        <p:spPr>
          <a:xfrm>
            <a:off x="519545" y="5827428"/>
            <a:ext cx="2784764" cy="405245"/>
          </a:xfrm>
          <a:prstGeom prst="rect">
            <a:avLst/>
          </a:prstGeom>
          <a:noFill/>
          <a:ln>
            <a:solidFill>
              <a:schemeClr val="tx1"/>
            </a:solidFill>
          </a:ln>
        </p:spPr>
        <p:txBody>
          <a:bodyPr wrap="square" rtlCol="0">
            <a:spAutoFit/>
          </a:bodyPr>
          <a:lstStyle/>
          <a:p>
            <a:endParaRPr lang="en-GB" dirty="0"/>
          </a:p>
        </p:txBody>
      </p:sp>
      <p:sp>
        <p:nvSpPr>
          <p:cNvPr id="15" name="TextBox 14"/>
          <p:cNvSpPr txBox="1"/>
          <p:nvPr/>
        </p:nvSpPr>
        <p:spPr>
          <a:xfrm>
            <a:off x="6785263" y="2452255"/>
            <a:ext cx="2348346" cy="405245"/>
          </a:xfrm>
          <a:prstGeom prst="rect">
            <a:avLst/>
          </a:prstGeom>
          <a:noFill/>
          <a:ln>
            <a:solidFill>
              <a:schemeClr val="tx1"/>
            </a:solidFill>
          </a:ln>
        </p:spPr>
        <p:txBody>
          <a:bodyPr wrap="square" rtlCol="0">
            <a:spAutoFit/>
          </a:bodyPr>
          <a:lstStyle/>
          <a:p>
            <a:endParaRPr lang="en-GB" dirty="0"/>
          </a:p>
        </p:txBody>
      </p:sp>
      <p:sp>
        <p:nvSpPr>
          <p:cNvPr id="16" name="TextBox 15"/>
          <p:cNvSpPr txBox="1"/>
          <p:nvPr/>
        </p:nvSpPr>
        <p:spPr>
          <a:xfrm>
            <a:off x="3834247" y="4820424"/>
            <a:ext cx="4904508" cy="405245"/>
          </a:xfrm>
          <a:prstGeom prst="rect">
            <a:avLst/>
          </a:prstGeom>
          <a:noFill/>
          <a:ln>
            <a:solidFill>
              <a:schemeClr val="tx1"/>
            </a:solidFill>
          </a:ln>
        </p:spPr>
        <p:txBody>
          <a:bodyPr wrap="square" rtlCol="0">
            <a:spAutoFit/>
          </a:bodyPr>
          <a:lstStyle/>
          <a:p>
            <a:endParaRPr lang="en-GB" dirty="0"/>
          </a:p>
        </p:txBody>
      </p:sp>
      <p:sp>
        <p:nvSpPr>
          <p:cNvPr id="17" name="TextBox 16"/>
          <p:cNvSpPr txBox="1"/>
          <p:nvPr/>
        </p:nvSpPr>
        <p:spPr>
          <a:xfrm>
            <a:off x="9453995" y="5637573"/>
            <a:ext cx="1995055" cy="646331"/>
          </a:xfrm>
          <a:prstGeom prst="rect">
            <a:avLst/>
          </a:prstGeom>
          <a:noFill/>
          <a:ln>
            <a:solidFill>
              <a:schemeClr val="tx1"/>
            </a:solidFill>
          </a:ln>
        </p:spPr>
        <p:txBody>
          <a:bodyPr wrap="square" rtlCol="0">
            <a:spAutoFit/>
          </a:bodyPr>
          <a:lstStyle/>
          <a:p>
            <a:endParaRPr lang="en-GB" dirty="0" smtClean="0"/>
          </a:p>
          <a:p>
            <a:endParaRPr lang="en-GB" dirty="0"/>
          </a:p>
        </p:txBody>
      </p:sp>
    </p:spTree>
    <p:extLst>
      <p:ext uri="{BB962C8B-B14F-4D97-AF65-F5344CB8AC3E}">
        <p14:creationId xmlns:p14="http://schemas.microsoft.com/office/powerpoint/2010/main" val="253312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9314" y="930717"/>
            <a:ext cx="10598727" cy="5324535"/>
          </a:xfrm>
          <a:prstGeom prst="rect">
            <a:avLst/>
          </a:prstGeom>
          <a:noFill/>
        </p:spPr>
        <p:txBody>
          <a:bodyPr wrap="square" rtlCol="0">
            <a:spAutoFit/>
          </a:bodyPr>
          <a:lstStyle/>
          <a:p>
            <a:r>
              <a:rPr lang="en-GB" sz="2000" dirty="0" smtClean="0">
                <a:latin typeface="Lucida Handwriting" panose="03010101010101010101" pitchFamily="66" charset="0"/>
              </a:rPr>
              <a:t>Dear Students,</a:t>
            </a:r>
          </a:p>
          <a:p>
            <a:endParaRPr lang="en-GB" sz="2000" dirty="0" smtClean="0">
              <a:latin typeface="Lucida Handwriting" panose="03010101010101010101" pitchFamily="66" charset="0"/>
            </a:endParaRPr>
          </a:p>
          <a:p>
            <a:r>
              <a:rPr lang="en-GB" sz="2000" dirty="0" smtClean="0">
                <a:latin typeface="Lucida Handwriting" panose="03010101010101010101" pitchFamily="66" charset="0"/>
              </a:rPr>
              <a:t>The International Olympic Committee, the organising body </a:t>
            </a:r>
            <a:r>
              <a:rPr lang="en-GB" sz="2000" dirty="0" err="1" smtClean="0">
                <a:latin typeface="Lucida Handwriting" panose="03010101010101010101" pitchFamily="66" charset="0"/>
              </a:rPr>
              <a:t>reponsible</a:t>
            </a:r>
            <a:r>
              <a:rPr lang="en-GB" sz="2000" dirty="0" smtClean="0">
                <a:latin typeface="Lucida Handwriting" panose="03010101010101010101" pitchFamily="66" charset="0"/>
              </a:rPr>
              <a:t> for the Olympic Games, is currently reviewing the ‘Olympic Oath’ taken by competitors during the Opening Ceremony of each Olympic Games.</a:t>
            </a:r>
          </a:p>
          <a:p>
            <a:r>
              <a:rPr lang="en-GB" sz="2000" dirty="0" smtClean="0">
                <a:latin typeface="Lucida Handwriting" panose="03010101010101010101" pitchFamily="66" charset="0"/>
              </a:rPr>
              <a:t>The Olympics are held every four years and are a celebration of human spirit. We need to ensure that the oath taken by athletes truly reflects the values we hold so high.</a:t>
            </a:r>
          </a:p>
          <a:p>
            <a:r>
              <a:rPr lang="en-GB" sz="2000" dirty="0" smtClean="0">
                <a:latin typeface="Lucida Handwriting" panose="03010101010101010101" pitchFamily="66" charset="0"/>
              </a:rPr>
              <a:t>The new ‘Oath’ should include the ideals held by our founder, Baron de Coubertin and also promote the spirit of sportsmanship and fair play.</a:t>
            </a:r>
          </a:p>
          <a:p>
            <a:r>
              <a:rPr lang="en-GB" sz="2000" dirty="0" smtClean="0">
                <a:latin typeface="Lucida Handwriting" panose="03010101010101010101" pitchFamily="66" charset="0"/>
              </a:rPr>
              <a:t>We would be delighted if you would give the matter some considerable thought and write a new ‘Olympic Oath’ to be taken by the competitors from all nations who will gather to participate in the next Olympic Games.</a:t>
            </a:r>
          </a:p>
          <a:p>
            <a:endParaRPr lang="en-GB" sz="2000" dirty="0" smtClean="0">
              <a:latin typeface="Lucida Handwriting" panose="03010101010101010101" pitchFamily="66" charset="0"/>
            </a:endParaRPr>
          </a:p>
          <a:p>
            <a:r>
              <a:rPr lang="en-GB" sz="2000" dirty="0" smtClean="0">
                <a:latin typeface="Lucida Handwriting" panose="03010101010101010101" pitchFamily="66" charset="0"/>
              </a:rPr>
              <a:t>Yours sincerely,</a:t>
            </a:r>
          </a:p>
          <a:p>
            <a:r>
              <a:rPr lang="en-GB" sz="2000" dirty="0" smtClean="0">
                <a:latin typeface="Lucida Handwriting" panose="03010101010101010101" pitchFamily="66" charset="0"/>
              </a:rPr>
              <a:t>Members of the International Olympic Committee. </a:t>
            </a:r>
            <a:endParaRPr lang="en-GB" sz="2000" dirty="0">
              <a:latin typeface="Lucida Handwriting" panose="03010101010101010101" pitchFamily="66" charset="0"/>
            </a:endParaRPr>
          </a:p>
        </p:txBody>
      </p:sp>
      <p:pic>
        <p:nvPicPr>
          <p:cNvPr id="5" name="Picture 4"/>
          <p:cNvPicPr>
            <a:picLocks noChangeAspect="1"/>
          </p:cNvPicPr>
          <p:nvPr/>
        </p:nvPicPr>
        <p:blipFill>
          <a:blip r:embed="rId2"/>
          <a:stretch>
            <a:fillRect/>
          </a:stretch>
        </p:blipFill>
        <p:spPr>
          <a:xfrm>
            <a:off x="4711841" y="-164658"/>
            <a:ext cx="2733675" cy="1531793"/>
          </a:xfrm>
          <a:prstGeom prst="rect">
            <a:avLst/>
          </a:prstGeom>
        </p:spPr>
      </p:pic>
    </p:spTree>
    <p:extLst>
      <p:ext uri="{BB962C8B-B14F-4D97-AF65-F5344CB8AC3E}">
        <p14:creationId xmlns:p14="http://schemas.microsoft.com/office/powerpoint/2010/main" val="394921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3618" y="529936"/>
            <a:ext cx="4894118" cy="5909310"/>
          </a:xfrm>
          <a:prstGeom prst="rect">
            <a:avLst/>
          </a:prstGeom>
          <a:noFill/>
          <a:ln>
            <a:solidFill>
              <a:schemeClr val="tx1"/>
            </a:solidFill>
          </a:ln>
        </p:spPr>
        <p:txBody>
          <a:bodyPr wrap="square" rtlCol="0">
            <a:spAutoFit/>
          </a:bodyPr>
          <a:lstStyle/>
          <a:p>
            <a:r>
              <a:rPr lang="en-GB" dirty="0" smtClean="0"/>
              <a:t>Values to be included in a new Olympic Oath</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5" name="TextBox 4"/>
          <p:cNvSpPr txBox="1"/>
          <p:nvPr/>
        </p:nvSpPr>
        <p:spPr>
          <a:xfrm>
            <a:off x="6324600" y="529936"/>
            <a:ext cx="4894118" cy="5909310"/>
          </a:xfrm>
          <a:prstGeom prst="rect">
            <a:avLst/>
          </a:prstGeom>
          <a:noFill/>
          <a:ln>
            <a:solidFill>
              <a:schemeClr val="tx1"/>
            </a:solidFill>
          </a:ln>
        </p:spPr>
        <p:txBody>
          <a:bodyPr wrap="square" rtlCol="0">
            <a:spAutoFit/>
          </a:bodyPr>
          <a:lstStyle/>
          <a:p>
            <a:r>
              <a:rPr lang="en-GB" dirty="0" smtClean="0"/>
              <a:t>My Olympic Oath for today (draft)</a:t>
            </a:r>
          </a:p>
          <a:p>
            <a:r>
              <a:rPr lang="en-GB" sz="1400" i="1" dirty="0" smtClean="0">
                <a:latin typeface="Comic Sans MS" panose="030F0702030302020204" pitchFamily="66" charset="0"/>
              </a:rPr>
              <a:t>In the name of all competitors, I promise…</a:t>
            </a:r>
            <a:endParaRPr lang="en-GB" sz="1400" i="1" dirty="0">
              <a:latin typeface="Comic Sans MS" panose="030F0702030302020204" pitchFamily="66" charset="0"/>
            </a:endParaRP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603720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757</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Lucida Handwriting</vt:lpstr>
      <vt:lpstr>Office Theme</vt:lpstr>
      <vt:lpstr>The Olympic Oath and Creed</vt:lpstr>
      <vt:lpstr>History of the Olympic Oath</vt:lpstr>
      <vt:lpstr>How has it changed?</vt:lpstr>
      <vt:lpstr>Changes to the Olympic Oath</vt:lpstr>
      <vt:lpstr>Is the Olympic Oath been taken at all games? </vt:lpstr>
      <vt:lpstr>Sportsmanship</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Olympic Oath and Creed</dc:title>
  <dc:creator>Karen Green</dc:creator>
  <cp:lastModifiedBy>Karen Green</cp:lastModifiedBy>
  <cp:revision>8</cp:revision>
  <dcterms:created xsi:type="dcterms:W3CDTF">2020-06-06T15:26:37Z</dcterms:created>
  <dcterms:modified xsi:type="dcterms:W3CDTF">2020-06-06T16:24:17Z</dcterms:modified>
</cp:coreProperties>
</file>