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22"/>
  </p:notesMasterIdLst>
  <p:handoutMasterIdLst>
    <p:handoutMasterId r:id="rId23"/>
  </p:handoutMasterIdLst>
  <p:sldIdLst>
    <p:sldId id="256" r:id="rId5"/>
    <p:sldId id="276" r:id="rId6"/>
    <p:sldId id="259" r:id="rId7"/>
    <p:sldId id="258" r:id="rId8"/>
    <p:sldId id="261" r:id="rId9"/>
    <p:sldId id="269" r:id="rId10"/>
    <p:sldId id="263" r:id="rId11"/>
    <p:sldId id="277" r:id="rId12"/>
    <p:sldId id="278" r:id="rId13"/>
    <p:sldId id="270" r:id="rId14"/>
    <p:sldId id="281" r:id="rId15"/>
    <p:sldId id="284" r:id="rId16"/>
    <p:sldId id="267" r:id="rId17"/>
    <p:sldId id="282" r:id="rId18"/>
    <p:sldId id="266" r:id="rId19"/>
    <p:sldId id="279" r:id="rId20"/>
    <p:sldId id="306" r:id="rId21"/>
  </p:sldIdLst>
  <p:sldSz cx="9144000" cy="5143500" type="screen16x9"/>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C800"/>
    <a:srgbClr val="5EEC3C"/>
    <a:srgbClr val="1D3A00"/>
    <a:srgbClr val="6C1A00"/>
    <a:srgbClr val="003296"/>
    <a:srgbClr val="E39A39"/>
    <a:srgbClr val="FFC901"/>
    <a:srgbClr val="FE9202"/>
    <a:srgbClr val="FEA402"/>
    <a:srgbClr val="D68B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p:cViewPr varScale="1">
        <p:scale>
          <a:sx n="109" d="100"/>
          <a:sy n="109" d="100"/>
        </p:scale>
        <p:origin x="643" y="82"/>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2CD0119-9759-48EE-8C1D-D5F4CE60F403}" type="datetimeFigureOut">
              <a:rPr lang="en-GB" smtClean="0"/>
              <a:t>14/11/2024</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6FFE3CE-3A63-4709-A425-1CAC38D31ABA}" type="slidenum">
              <a:rPr lang="en-GB" smtClean="0"/>
              <a:t>‹#›</a:t>
            </a:fld>
            <a:endParaRPr lang="en-GB"/>
          </a:p>
        </p:txBody>
      </p:sp>
    </p:spTree>
    <p:extLst>
      <p:ext uri="{BB962C8B-B14F-4D97-AF65-F5344CB8AC3E}">
        <p14:creationId xmlns:p14="http://schemas.microsoft.com/office/powerpoint/2010/main" val="418961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59492AF-9EFD-41CD-8A16-D895FB4BB63B}" type="datetimeFigureOut">
              <a:rPr lang="en-US" smtClean="0"/>
              <a:t>11/14/2024</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0D65B9D-9BF6-4ACC-A70C-5B7F57520C7D}" type="slidenum">
              <a:rPr lang="en-US" smtClean="0"/>
              <a:t>‹#›</a:t>
            </a:fld>
            <a:endParaRPr lang="en-US"/>
          </a:p>
        </p:txBody>
      </p:sp>
    </p:spTree>
    <p:extLst>
      <p:ext uri="{BB962C8B-B14F-4D97-AF65-F5344CB8AC3E}">
        <p14:creationId xmlns:p14="http://schemas.microsoft.com/office/powerpoint/2010/main" val="1360418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3409529F-D5DB-4C77-8CFB-4015E233F3E7}"/>
              </a:ext>
            </a:extLst>
          </p:cNvPr>
          <p:cNvSpPr>
            <a:spLocks noGrp="1" noChangeArrowheads="1"/>
          </p:cNvSpPr>
          <p:nvPr>
            <p:ph type="sldNum" sz="quarter" idx="5"/>
          </p:nvPr>
        </p:nvSpPr>
        <p:spPr>
          <a:noFill/>
        </p:spPr>
        <p:txBody>
          <a:bodyPr/>
          <a:lstStyle>
            <a:lvl1pPr>
              <a:defRPr sz="2000">
                <a:solidFill>
                  <a:schemeClr val="tx1"/>
                </a:solidFill>
                <a:latin typeface="Comic Sans MS" panose="030F0702030302020204" pitchFamily="66" charset="0"/>
                <a:cs typeface="Arial" panose="020B0604020202020204" pitchFamily="34" charset="0"/>
              </a:defRPr>
            </a:lvl1pPr>
            <a:lvl2pPr marL="742950" indent="-285750">
              <a:defRPr sz="2000">
                <a:solidFill>
                  <a:schemeClr val="tx1"/>
                </a:solidFill>
                <a:latin typeface="Comic Sans MS" panose="030F0702030302020204" pitchFamily="66" charset="0"/>
                <a:cs typeface="Arial" panose="020B0604020202020204" pitchFamily="34" charset="0"/>
              </a:defRPr>
            </a:lvl2pPr>
            <a:lvl3pPr marL="1143000" indent="-228600">
              <a:defRPr sz="2000">
                <a:solidFill>
                  <a:schemeClr val="tx1"/>
                </a:solidFill>
                <a:latin typeface="Comic Sans MS" panose="030F0702030302020204" pitchFamily="66" charset="0"/>
                <a:cs typeface="Arial" panose="020B0604020202020204" pitchFamily="34" charset="0"/>
              </a:defRPr>
            </a:lvl3pPr>
            <a:lvl4pPr marL="1600200" indent="-228600">
              <a:defRPr sz="2000">
                <a:solidFill>
                  <a:schemeClr val="tx1"/>
                </a:solidFill>
                <a:latin typeface="Comic Sans MS" panose="030F0702030302020204" pitchFamily="66" charset="0"/>
                <a:cs typeface="Arial" panose="020B0604020202020204" pitchFamily="34" charset="0"/>
              </a:defRPr>
            </a:lvl4pPr>
            <a:lvl5pPr marL="2057400" indent="-228600">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Comic Sans MS" panose="030F0702030302020204" pitchFamily="66" charset="0"/>
                <a:cs typeface="Arial" panose="020B0604020202020204" pitchFamily="34" charset="0"/>
              </a:defRPr>
            </a:lvl9pPr>
          </a:lstStyle>
          <a:p>
            <a:fld id="{D7EA95EA-5C9C-4260-9770-2DDF7D2265CB}" type="slidenum">
              <a:rPr lang="en-GB" altLang="en-US" sz="1200" smtClean="0">
                <a:latin typeface="Arial" panose="020B0604020202020204" pitchFamily="34" charset="0"/>
              </a:rPr>
              <a:pPr/>
              <a:t>14</a:t>
            </a:fld>
            <a:endParaRPr lang="en-GB" altLang="en-US" sz="1200">
              <a:latin typeface="Arial" panose="020B0604020202020204" pitchFamily="34" charset="0"/>
            </a:endParaRPr>
          </a:p>
        </p:txBody>
      </p:sp>
      <p:sp>
        <p:nvSpPr>
          <p:cNvPr id="25603" name="Rectangle 2">
            <a:extLst>
              <a:ext uri="{FF2B5EF4-FFF2-40B4-BE49-F238E27FC236}">
                <a16:creationId xmlns:a16="http://schemas.microsoft.com/office/drawing/2014/main" id="{DB5A21AD-C432-4695-9F4B-5C73FE790EAA}"/>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59CCB558-CF8F-4538-BE8F-F20EEB400B8B}"/>
              </a:ext>
            </a:extLst>
          </p:cNvPr>
          <p:cNvSpPr>
            <a:spLocks noGrp="1" noChangeArrowheads="1"/>
          </p:cNvSpPr>
          <p:nvPr>
            <p:ph type="body" idx="1"/>
          </p:nvPr>
        </p:nvSpPr>
        <p:spPr>
          <a:noFill/>
        </p:spPr>
        <p:txBody>
          <a:bodyPr/>
          <a:lstStyle/>
          <a:p>
            <a:pPr eaLnBrk="1" hangingPunct="1">
              <a:lnSpc>
                <a:spcPct val="80000"/>
              </a:lnSpc>
            </a:pPr>
            <a:endParaRPr lang="en-GB" altLang="en-US" sz="8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96260" y="2419045"/>
            <a:ext cx="5650085" cy="763525"/>
          </a:xfrm>
          <a:noFill/>
          <a:effectLst>
            <a:outerShdw blurRad="50800" dist="38100" dir="2700000" algn="tl" rotWithShape="0">
              <a:prstClr val="black">
                <a:alpha val="40000"/>
              </a:prstClr>
            </a:outerShdw>
          </a:effectLst>
        </p:spPr>
        <p:txBody>
          <a:bodyPr>
            <a:norm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296260" y="3182570"/>
            <a:ext cx="5650085" cy="610820"/>
          </a:xfrm>
        </p:spPr>
        <p:txBody>
          <a:bodyPr>
            <a:normAutofit/>
          </a:bodyPr>
          <a:lstStyle>
            <a:lvl1pPr marL="0" indent="0" algn="l">
              <a:buNone/>
              <a:defRPr sz="2800" b="0" i="0">
                <a:solidFill>
                  <a:srgbClr val="FFFF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11/14/2024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id="{87F581DD-0858-4A9E-9DA3-538B9FD40F4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918306"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
            <a:ext cx="6870700" cy="120015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85800" y="1371600"/>
            <a:ext cx="3771900" cy="2743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10100" y="1371600"/>
            <a:ext cx="3771900" cy="2743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EB4B988-77F2-4D00-9B9C-9633222738FA}" type="slidenum">
              <a:rPr lang="en-GB" altLang="en-US"/>
              <a:pPr>
                <a:defRPr/>
              </a:pPr>
              <a:t>‹#›</a:t>
            </a:fld>
            <a:endParaRPr lang="en-GB" altLang="en-US"/>
          </a:p>
        </p:txBody>
      </p:sp>
    </p:spTree>
    <p:extLst>
      <p:ext uri="{BB962C8B-B14F-4D97-AF65-F5344CB8AC3E}">
        <p14:creationId xmlns:p14="http://schemas.microsoft.com/office/powerpoint/2010/main" val="2033047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1044700"/>
            <a:ext cx="8246070" cy="610820"/>
          </a:xfrm>
        </p:spPr>
        <p:txBody>
          <a:bodyPr>
            <a:normAutofit/>
          </a:bodyPr>
          <a:lstStyle>
            <a:lvl1pPr algn="l">
              <a:defRPr sz="3600" baseline="0">
                <a:solidFill>
                  <a:srgbClr val="7CC8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655520"/>
            <a:ext cx="8246070" cy="3206805"/>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1670" y="281175"/>
            <a:ext cx="6108200" cy="572644"/>
          </a:xfrm>
        </p:spPr>
        <p:txBody>
          <a:bodyPr>
            <a:normAutofit/>
          </a:bodyPr>
          <a:lstStyle>
            <a:lvl1pPr algn="l">
              <a:defRPr sz="3600">
                <a:solidFill>
                  <a:srgbClr val="7CC8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601670" y="1044701"/>
            <a:ext cx="6108200" cy="3663766"/>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11/14/2024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11/14/2024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1670" y="1044700"/>
            <a:ext cx="8093365" cy="610820"/>
          </a:xfrm>
        </p:spPr>
        <p:txBody>
          <a:bodyPr>
            <a:normAutofit/>
          </a:bodyPr>
          <a:lstStyle>
            <a:lvl1pPr algn="l">
              <a:defRPr sz="3600" baseline="0">
                <a:solidFill>
                  <a:srgbClr val="7CC8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80" y="1946648"/>
            <a:ext cx="4040188"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80" y="2419045"/>
            <a:ext cx="4040188"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1" y="1946648"/>
            <a:ext cx="4041775"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1" y="2419045"/>
            <a:ext cx="4041775"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11/14/2024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11/14/2024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11/14/2024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11/14/2024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783788"/>
            <a:ext cx="5955493" cy="725348"/>
          </a:xfrm>
        </p:spPr>
        <p:txBody>
          <a:bodyPr>
            <a:noAutofit/>
          </a:bodyPr>
          <a:lstStyle/>
          <a:p>
            <a:pPr algn="ctr"/>
            <a:r>
              <a:rPr lang="en-US" sz="5400" dirty="0">
                <a:latin typeface="XCCW Joined 4a" panose="03050702000000000000" pitchFamily="66" charset="0"/>
              </a:rPr>
              <a:t>Welcome to Buzzards!</a:t>
            </a:r>
          </a:p>
        </p:txBody>
      </p:sp>
      <p:sp>
        <p:nvSpPr>
          <p:cNvPr id="3" name="Subtitle 2"/>
          <p:cNvSpPr>
            <a:spLocks noGrp="1"/>
          </p:cNvSpPr>
          <p:nvPr>
            <p:ph type="subTitle" idx="1"/>
          </p:nvPr>
        </p:nvSpPr>
        <p:spPr>
          <a:xfrm>
            <a:off x="448965" y="3487980"/>
            <a:ext cx="5955494" cy="763525"/>
          </a:xfrm>
        </p:spPr>
        <p:txBody>
          <a:bodyPr>
            <a:normAutofit/>
          </a:bodyPr>
          <a:lstStyle/>
          <a:p>
            <a:endParaRPr lang="en-US" dirty="0">
              <a:latin typeface="XCCW Joined 4a" panose="03050702000000000000" pitchFamily="66" charset="0"/>
            </a:endParaRPr>
          </a:p>
          <a:p>
            <a:endParaRPr lang="en-US" dirty="0">
              <a:latin typeface="XCCW Joined 4a" panose="03050702000000000000" pitchFamily="66" charset="0"/>
            </a:endParaRPr>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5" y="128470"/>
            <a:ext cx="6566316" cy="763525"/>
          </a:xfrm>
        </p:spPr>
        <p:txBody>
          <a:bodyPr>
            <a:normAutofit/>
          </a:bodyPr>
          <a:lstStyle/>
          <a:p>
            <a:r>
              <a:rPr lang="en-US" dirty="0">
                <a:latin typeface="XCCW Joined 4a" panose="03050702000000000000" pitchFamily="66" charset="0"/>
              </a:rPr>
              <a:t>Daily routine</a:t>
            </a:r>
          </a:p>
        </p:txBody>
      </p:sp>
      <p:sp>
        <p:nvSpPr>
          <p:cNvPr id="5" name="Content Placeholder 4"/>
          <p:cNvSpPr>
            <a:spLocks noGrp="1"/>
          </p:cNvSpPr>
          <p:nvPr>
            <p:ph idx="1"/>
          </p:nvPr>
        </p:nvSpPr>
        <p:spPr>
          <a:xfrm>
            <a:off x="448965" y="739290"/>
            <a:ext cx="7329840" cy="3970331"/>
          </a:xfrm>
        </p:spPr>
        <p:txBody>
          <a:bodyPr>
            <a:noAutofit/>
          </a:bodyPr>
          <a:lstStyle/>
          <a:p>
            <a:pPr marL="0" indent="0">
              <a:lnSpc>
                <a:spcPct val="90000"/>
              </a:lnSpc>
              <a:buNone/>
            </a:pPr>
            <a:r>
              <a:rPr lang="en-US" altLang="en-US" sz="1800" b="1" dirty="0">
                <a:latin typeface="XCCW Joined 4a" panose="03050702000000000000" pitchFamily="66" charset="0"/>
              </a:rPr>
              <a:t>Mornings</a:t>
            </a:r>
          </a:p>
          <a:p>
            <a:pPr>
              <a:lnSpc>
                <a:spcPct val="90000"/>
              </a:lnSpc>
            </a:pPr>
            <a:r>
              <a:rPr lang="en-US" altLang="en-US" sz="1800" dirty="0">
                <a:latin typeface="XCCW Joined 4a" panose="03050702000000000000" pitchFamily="66" charset="0"/>
              </a:rPr>
              <a:t>Water bottles</a:t>
            </a:r>
          </a:p>
          <a:p>
            <a:pPr marL="0" indent="0">
              <a:lnSpc>
                <a:spcPct val="90000"/>
              </a:lnSpc>
              <a:buNone/>
            </a:pPr>
            <a:r>
              <a:rPr lang="en-US" altLang="en-US" sz="1800" dirty="0">
                <a:latin typeface="XCCW Joined 4a" panose="03050702000000000000" pitchFamily="66" charset="0"/>
              </a:rPr>
              <a:t>Please ensure your child has a labelled water bottle everyday.</a:t>
            </a:r>
          </a:p>
          <a:p>
            <a:pPr>
              <a:lnSpc>
                <a:spcPct val="90000"/>
              </a:lnSpc>
            </a:pPr>
            <a:r>
              <a:rPr lang="en-US" altLang="en-US" sz="1800" dirty="0">
                <a:latin typeface="XCCW Joined 4a" panose="03050702000000000000" pitchFamily="66" charset="0"/>
              </a:rPr>
              <a:t>Book bags should contain: </a:t>
            </a:r>
          </a:p>
          <a:p>
            <a:pPr marL="0" indent="0">
              <a:lnSpc>
                <a:spcPct val="90000"/>
              </a:lnSpc>
              <a:buNone/>
            </a:pPr>
            <a:r>
              <a:rPr lang="en-US" altLang="en-US" sz="1800" dirty="0">
                <a:latin typeface="XCCW Joined 4a" panose="03050702000000000000" pitchFamily="66" charset="0"/>
              </a:rPr>
              <a:t>Their reading books and reading record. (Remember books come back in everyday). </a:t>
            </a:r>
          </a:p>
          <a:p>
            <a:pPr>
              <a:lnSpc>
                <a:spcPct val="90000"/>
              </a:lnSpc>
            </a:pPr>
            <a:r>
              <a:rPr lang="en-US" altLang="en-US" sz="1800" dirty="0">
                <a:latin typeface="XCCW Joined 4a" panose="03050702000000000000" pitchFamily="66" charset="0"/>
              </a:rPr>
              <a:t>Any letters/money/permission slips in separate envelopes labelled with child’s name and class and amount. </a:t>
            </a:r>
          </a:p>
          <a:p>
            <a:pPr>
              <a:lnSpc>
                <a:spcPct val="90000"/>
              </a:lnSpc>
            </a:pPr>
            <a:r>
              <a:rPr lang="en-US" altLang="en-US" sz="1800" dirty="0">
                <a:latin typeface="XCCW Joined 4a" panose="03050702000000000000" pitchFamily="66" charset="0"/>
              </a:rPr>
              <a:t>If your child is absent from school… Call the office.</a:t>
            </a:r>
          </a:p>
          <a:p>
            <a:pPr marL="0" indent="0">
              <a:lnSpc>
                <a:spcPct val="90000"/>
              </a:lnSpc>
              <a:buNone/>
            </a:pPr>
            <a:r>
              <a:rPr lang="en-US" altLang="en-US" sz="1800" b="1" dirty="0">
                <a:latin typeface="XCCW Joined 4a" panose="03050702000000000000" pitchFamily="66" charset="0"/>
              </a:rPr>
              <a:t>End of the Day</a:t>
            </a:r>
          </a:p>
          <a:p>
            <a:pPr>
              <a:lnSpc>
                <a:spcPct val="90000"/>
              </a:lnSpc>
            </a:pPr>
            <a:r>
              <a:rPr lang="en-US" altLang="en-US" sz="1800" dirty="0">
                <a:latin typeface="XCCW Joined 4a" panose="03050702000000000000" pitchFamily="66" charset="0"/>
              </a:rPr>
              <a:t>Please write a note if there is a change in end of day arrangements. </a:t>
            </a:r>
          </a:p>
        </p:txBody>
      </p:sp>
    </p:spTree>
    <p:extLst>
      <p:ext uri="{BB962C8B-B14F-4D97-AF65-F5344CB8AC3E}">
        <p14:creationId xmlns:p14="http://schemas.microsoft.com/office/powerpoint/2010/main" val="3161328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5" y="128470"/>
            <a:ext cx="6566316" cy="763525"/>
          </a:xfrm>
        </p:spPr>
        <p:txBody>
          <a:bodyPr>
            <a:normAutofit/>
          </a:bodyPr>
          <a:lstStyle/>
          <a:p>
            <a:pPr algn="ctr"/>
            <a:r>
              <a:rPr lang="en-US" dirty="0">
                <a:latin typeface="XCCW Joined 4a" panose="03050702000000000000" pitchFamily="66" charset="0"/>
              </a:rPr>
              <a:t>Reading </a:t>
            </a:r>
          </a:p>
        </p:txBody>
      </p:sp>
      <p:sp>
        <p:nvSpPr>
          <p:cNvPr id="5" name="Content Placeholder 4"/>
          <p:cNvSpPr>
            <a:spLocks noGrp="1"/>
          </p:cNvSpPr>
          <p:nvPr>
            <p:ph idx="1"/>
          </p:nvPr>
        </p:nvSpPr>
        <p:spPr>
          <a:xfrm>
            <a:off x="448965" y="1044699"/>
            <a:ext cx="7329840" cy="3970331"/>
          </a:xfrm>
        </p:spPr>
        <p:txBody>
          <a:bodyPr>
            <a:noAutofit/>
          </a:bodyPr>
          <a:lstStyle/>
          <a:p>
            <a:pPr>
              <a:lnSpc>
                <a:spcPct val="90000"/>
              </a:lnSpc>
            </a:pPr>
            <a:r>
              <a:rPr lang="en-US" altLang="en-US" sz="1800" dirty="0">
                <a:latin typeface="XCCW Joined 4a" panose="03050702000000000000" pitchFamily="66" charset="0"/>
              </a:rPr>
              <a:t>Daily reading at home is essential at this age – the more often the better. </a:t>
            </a:r>
          </a:p>
          <a:p>
            <a:pPr>
              <a:lnSpc>
                <a:spcPct val="90000"/>
              </a:lnSpc>
            </a:pPr>
            <a:r>
              <a:rPr lang="en-US" altLang="en-US" sz="1800" dirty="0">
                <a:latin typeface="XCCW Joined 4a" panose="03050702000000000000" pitchFamily="66" charset="0"/>
              </a:rPr>
              <a:t>They can read the same book 2 or 3 times.</a:t>
            </a:r>
          </a:p>
          <a:p>
            <a:pPr>
              <a:lnSpc>
                <a:spcPct val="90000"/>
              </a:lnSpc>
            </a:pPr>
            <a:r>
              <a:rPr lang="en-US" altLang="en-US" sz="1800" dirty="0">
                <a:latin typeface="XCCW Joined 4a" panose="03050702000000000000" pitchFamily="66" charset="0"/>
              </a:rPr>
              <a:t> Ask lots of questions about the book – it helps with the comprehension. </a:t>
            </a:r>
          </a:p>
          <a:p>
            <a:pPr>
              <a:lnSpc>
                <a:spcPct val="90000"/>
              </a:lnSpc>
            </a:pPr>
            <a:endParaRPr lang="en-US" altLang="en-US" sz="1800" dirty="0">
              <a:latin typeface="XCCW Joined 4a" panose="03050702000000000000" pitchFamily="66" charset="0"/>
            </a:endParaRPr>
          </a:p>
          <a:p>
            <a:pPr>
              <a:lnSpc>
                <a:spcPct val="90000"/>
              </a:lnSpc>
            </a:pPr>
            <a:r>
              <a:rPr lang="en-US" altLang="en-US" sz="1800" dirty="0">
                <a:latin typeface="XCCW Joined 4a" panose="03050702000000000000" pitchFamily="66" charset="0"/>
              </a:rPr>
              <a:t>Benchmarking – Children will be Benchmarked when they are ready to move up to the next level, both in terms of word recognition and comprehension.</a:t>
            </a:r>
          </a:p>
        </p:txBody>
      </p:sp>
    </p:spTree>
    <p:extLst>
      <p:ext uri="{BB962C8B-B14F-4D97-AF65-F5344CB8AC3E}">
        <p14:creationId xmlns:p14="http://schemas.microsoft.com/office/powerpoint/2010/main" val="3999100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a:latin typeface="CCW Precursive 1" panose="03050602040000000000" pitchFamily="66" charset="0"/>
              </a:rPr>
              <a:t>Phonics Phase 5</a:t>
            </a:r>
          </a:p>
        </p:txBody>
      </p:sp>
      <p:sp>
        <p:nvSpPr>
          <p:cNvPr id="3" name="Content Placeholder 2"/>
          <p:cNvSpPr>
            <a:spLocks noGrp="1"/>
          </p:cNvSpPr>
          <p:nvPr>
            <p:ph idx="1"/>
          </p:nvPr>
        </p:nvSpPr>
        <p:spPr>
          <a:xfrm>
            <a:off x="628650" y="1594715"/>
            <a:ext cx="7886700" cy="3550897"/>
          </a:xfrm>
        </p:spPr>
        <p:txBody>
          <a:bodyPr>
            <a:normAutofit fontScale="62500" lnSpcReduction="20000"/>
          </a:bodyPr>
          <a:lstStyle/>
          <a:p>
            <a:r>
              <a:rPr lang="en-GB" dirty="0">
                <a:latin typeface="CCW Precursive 1" panose="03050602040000000000" pitchFamily="66" charset="0"/>
              </a:rPr>
              <a:t>Children entering Phase Five will already be able to read and spell words with adjacent consonants, such as trap, string and flask. They will also be able to read and spell some polysyllabic words.</a:t>
            </a:r>
          </a:p>
          <a:p>
            <a:r>
              <a:rPr lang="en-GB" dirty="0">
                <a:latin typeface="CCW Precursive 1" panose="03050602040000000000" pitchFamily="66" charset="0"/>
              </a:rPr>
              <a:t>In Phase Five, children will learn more graphemes and phonemes. For example, they already know </a:t>
            </a:r>
            <a:r>
              <a:rPr lang="en-GB" dirty="0" err="1">
                <a:latin typeface="CCW Precursive 1" panose="03050602040000000000" pitchFamily="66" charset="0"/>
              </a:rPr>
              <a:t>ai</a:t>
            </a:r>
            <a:r>
              <a:rPr lang="en-GB" dirty="0">
                <a:latin typeface="CCW Precursive 1" panose="03050602040000000000" pitchFamily="66" charset="0"/>
              </a:rPr>
              <a:t> as in rain, but now they will be introduced to ay as in day and a-e as in make.</a:t>
            </a:r>
          </a:p>
          <a:p>
            <a:r>
              <a:rPr lang="en-GB" dirty="0">
                <a:latin typeface="CCW Precursive 1" panose="03050602040000000000" pitchFamily="66" charset="0"/>
              </a:rPr>
              <a:t>Alternative pronunciations for graphemes will also be introduced, e.g. </a:t>
            </a:r>
            <a:r>
              <a:rPr lang="en-GB" dirty="0" err="1">
                <a:latin typeface="CCW Precursive 1" panose="03050602040000000000" pitchFamily="66" charset="0"/>
              </a:rPr>
              <a:t>ea</a:t>
            </a:r>
            <a:r>
              <a:rPr lang="en-GB" dirty="0">
                <a:latin typeface="CCW Precursive 1" panose="03050602040000000000" pitchFamily="66" charset="0"/>
              </a:rPr>
              <a:t> in tea, head and break.</a:t>
            </a:r>
          </a:p>
          <a:p>
            <a:pPr>
              <a:lnSpc>
                <a:spcPct val="100000"/>
              </a:lnSpc>
            </a:pPr>
            <a:r>
              <a:rPr lang="en-GB" altLang="en-US" b="1" dirty="0">
                <a:latin typeface="CCW Precursive 1" panose="03050602040000000000" pitchFamily="66" charset="0"/>
              </a:rPr>
              <a:t>Vowel digraphs: </a:t>
            </a:r>
            <a:r>
              <a:rPr lang="en-GB" altLang="en-US" dirty="0" err="1">
                <a:latin typeface="CCW Precursive 1" panose="03050602040000000000" pitchFamily="66" charset="0"/>
              </a:rPr>
              <a:t>wh</a:t>
            </a:r>
            <a:r>
              <a:rPr lang="en-GB" altLang="en-US" dirty="0">
                <a:latin typeface="CCW Precursive 1" panose="03050602040000000000" pitchFamily="66" charset="0"/>
              </a:rPr>
              <a:t>, </a:t>
            </a:r>
            <a:r>
              <a:rPr lang="en-GB" altLang="en-US" dirty="0" err="1">
                <a:latin typeface="CCW Precursive 1" panose="03050602040000000000" pitchFamily="66" charset="0"/>
              </a:rPr>
              <a:t>ph</a:t>
            </a:r>
            <a:r>
              <a:rPr lang="en-GB" altLang="en-US" dirty="0">
                <a:latin typeface="CCW Precursive 1" panose="03050602040000000000" pitchFamily="66" charset="0"/>
              </a:rPr>
              <a:t>, ay, </a:t>
            </a:r>
            <a:r>
              <a:rPr lang="en-GB" altLang="en-US" dirty="0" err="1">
                <a:latin typeface="CCW Precursive 1" panose="03050602040000000000" pitchFamily="66" charset="0"/>
              </a:rPr>
              <a:t>ou</a:t>
            </a:r>
            <a:r>
              <a:rPr lang="en-GB" altLang="en-US" dirty="0">
                <a:latin typeface="CCW Precursive 1" panose="03050602040000000000" pitchFamily="66" charset="0"/>
              </a:rPr>
              <a:t>, </a:t>
            </a:r>
            <a:r>
              <a:rPr lang="en-GB" altLang="en-US" dirty="0" err="1">
                <a:latin typeface="CCW Precursive 1" panose="03050602040000000000" pitchFamily="66" charset="0"/>
              </a:rPr>
              <a:t>ie</a:t>
            </a:r>
            <a:r>
              <a:rPr lang="en-GB" altLang="en-US" dirty="0">
                <a:latin typeface="CCW Precursive 1" panose="03050602040000000000" pitchFamily="66" charset="0"/>
              </a:rPr>
              <a:t>, </a:t>
            </a:r>
            <a:r>
              <a:rPr lang="en-GB" altLang="en-US" dirty="0" err="1">
                <a:latin typeface="CCW Precursive 1" panose="03050602040000000000" pitchFamily="66" charset="0"/>
              </a:rPr>
              <a:t>ea</a:t>
            </a:r>
            <a:r>
              <a:rPr lang="en-GB" altLang="en-US" dirty="0">
                <a:latin typeface="CCW Precursive 1" panose="03050602040000000000" pitchFamily="66" charset="0"/>
              </a:rPr>
              <a:t>, </a:t>
            </a:r>
            <a:r>
              <a:rPr lang="en-GB" altLang="en-US" dirty="0" err="1">
                <a:latin typeface="CCW Precursive 1" panose="03050602040000000000" pitchFamily="66" charset="0"/>
              </a:rPr>
              <a:t>oy</a:t>
            </a:r>
            <a:r>
              <a:rPr lang="en-GB" altLang="en-US" dirty="0">
                <a:latin typeface="CCW Precursive 1" panose="03050602040000000000" pitchFamily="66" charset="0"/>
              </a:rPr>
              <a:t>, </a:t>
            </a:r>
            <a:r>
              <a:rPr lang="en-GB" altLang="en-US" dirty="0" err="1">
                <a:latin typeface="CCW Precursive 1" panose="03050602040000000000" pitchFamily="66" charset="0"/>
              </a:rPr>
              <a:t>ir</a:t>
            </a:r>
            <a:r>
              <a:rPr lang="en-GB" altLang="en-US" dirty="0">
                <a:latin typeface="CCW Precursive 1" panose="03050602040000000000" pitchFamily="66" charset="0"/>
              </a:rPr>
              <a:t>, </a:t>
            </a:r>
            <a:r>
              <a:rPr lang="en-GB" altLang="en-US" dirty="0" err="1">
                <a:latin typeface="CCW Precursive 1" panose="03050602040000000000" pitchFamily="66" charset="0"/>
              </a:rPr>
              <a:t>ue</a:t>
            </a:r>
            <a:r>
              <a:rPr lang="en-GB" altLang="en-US" dirty="0">
                <a:latin typeface="CCW Precursive 1" panose="03050602040000000000" pitchFamily="66" charset="0"/>
              </a:rPr>
              <a:t>, aw, </a:t>
            </a:r>
            <a:r>
              <a:rPr lang="en-GB" altLang="en-US" dirty="0" err="1">
                <a:latin typeface="CCW Precursive 1" panose="03050602040000000000" pitchFamily="66" charset="0"/>
              </a:rPr>
              <a:t>ew</a:t>
            </a:r>
            <a:r>
              <a:rPr lang="en-GB" altLang="en-US" dirty="0">
                <a:latin typeface="CCW Precursive 1" panose="03050602040000000000" pitchFamily="66" charset="0"/>
              </a:rPr>
              <a:t>, </a:t>
            </a:r>
            <a:r>
              <a:rPr lang="en-GB" altLang="en-US" dirty="0" err="1">
                <a:latin typeface="CCW Precursive 1" panose="03050602040000000000" pitchFamily="66" charset="0"/>
              </a:rPr>
              <a:t>oe</a:t>
            </a:r>
            <a:r>
              <a:rPr lang="en-GB" altLang="en-US" dirty="0">
                <a:latin typeface="CCW Precursive 1" panose="03050602040000000000" pitchFamily="66" charset="0"/>
              </a:rPr>
              <a:t>, au</a:t>
            </a:r>
          </a:p>
          <a:p>
            <a:pPr>
              <a:lnSpc>
                <a:spcPct val="100000"/>
              </a:lnSpc>
            </a:pPr>
            <a:r>
              <a:rPr lang="en-GB" altLang="en-US" dirty="0">
                <a:latin typeface="CCW Precursive 1" panose="03050602040000000000" pitchFamily="66" charset="0"/>
              </a:rPr>
              <a:t> </a:t>
            </a:r>
            <a:r>
              <a:rPr lang="en-GB" altLang="en-US" b="1" dirty="0">
                <a:latin typeface="CCW Precursive 1" panose="03050602040000000000" pitchFamily="66" charset="0"/>
              </a:rPr>
              <a:t>Split digraphs: </a:t>
            </a:r>
            <a:r>
              <a:rPr lang="en-GB" altLang="en-US" dirty="0" err="1">
                <a:latin typeface="CCW Precursive 1" panose="03050602040000000000" pitchFamily="66" charset="0"/>
              </a:rPr>
              <a:t>a_e</a:t>
            </a:r>
            <a:r>
              <a:rPr lang="en-GB" altLang="en-US" dirty="0">
                <a:latin typeface="CCW Precursive 1" panose="03050602040000000000" pitchFamily="66" charset="0"/>
              </a:rPr>
              <a:t>, </a:t>
            </a:r>
            <a:r>
              <a:rPr lang="en-GB" altLang="en-US" dirty="0" err="1">
                <a:latin typeface="CCW Precursive 1" panose="03050602040000000000" pitchFamily="66" charset="0"/>
              </a:rPr>
              <a:t>e_e</a:t>
            </a:r>
            <a:r>
              <a:rPr lang="en-GB" altLang="en-US" dirty="0">
                <a:latin typeface="CCW Precursive 1" panose="03050602040000000000" pitchFamily="66" charset="0"/>
              </a:rPr>
              <a:t>, </a:t>
            </a:r>
            <a:r>
              <a:rPr lang="en-GB" altLang="en-US" dirty="0" err="1">
                <a:latin typeface="CCW Precursive 1" panose="03050602040000000000" pitchFamily="66" charset="0"/>
              </a:rPr>
              <a:t>i_e</a:t>
            </a:r>
            <a:r>
              <a:rPr lang="en-GB" altLang="en-US" dirty="0">
                <a:latin typeface="CCW Precursive 1" panose="03050602040000000000" pitchFamily="66" charset="0"/>
              </a:rPr>
              <a:t>, </a:t>
            </a:r>
            <a:r>
              <a:rPr lang="en-GB" altLang="en-US" dirty="0" err="1">
                <a:latin typeface="CCW Precursive 1" panose="03050602040000000000" pitchFamily="66" charset="0"/>
              </a:rPr>
              <a:t>o_e</a:t>
            </a:r>
            <a:r>
              <a:rPr lang="en-GB" altLang="en-US" dirty="0">
                <a:latin typeface="CCW Precursive 1" panose="03050602040000000000" pitchFamily="66" charset="0"/>
              </a:rPr>
              <a:t>, </a:t>
            </a:r>
            <a:r>
              <a:rPr lang="en-GB" altLang="en-US" dirty="0" err="1">
                <a:latin typeface="CCW Precursive 1" panose="03050602040000000000" pitchFamily="66" charset="0"/>
              </a:rPr>
              <a:t>u_e</a:t>
            </a:r>
            <a:endParaRPr lang="en-GB" altLang="en-US" dirty="0">
              <a:latin typeface="CCW Precursive 1" panose="03050602040000000000" pitchFamily="66" charset="0"/>
            </a:endParaRPr>
          </a:p>
          <a:p>
            <a:endParaRPr lang="en-GB" dirty="0"/>
          </a:p>
          <a:p>
            <a:pPr marL="0" indent="0">
              <a:buNone/>
            </a:pPr>
            <a:endParaRPr lang="en-GB" dirty="0"/>
          </a:p>
        </p:txBody>
      </p:sp>
    </p:spTree>
    <p:extLst>
      <p:ext uri="{BB962C8B-B14F-4D97-AF65-F5344CB8AC3E}">
        <p14:creationId xmlns:p14="http://schemas.microsoft.com/office/powerpoint/2010/main" val="2618847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r>
              <a:rPr lang="en-GB" altLang="en-US" dirty="0">
                <a:latin typeface="CCW Precursive 1" panose="03050602040000000000" pitchFamily="66" charset="0"/>
              </a:rPr>
              <a:t>Phonics Screening Check</a:t>
            </a:r>
          </a:p>
        </p:txBody>
      </p:sp>
      <p:sp>
        <p:nvSpPr>
          <p:cNvPr id="8195" name="Rectangle 3"/>
          <p:cNvSpPr>
            <a:spLocks noGrp="1" noChangeArrowheads="1"/>
          </p:cNvSpPr>
          <p:nvPr>
            <p:ph type="body" idx="1"/>
          </p:nvPr>
        </p:nvSpPr>
        <p:spPr/>
        <p:txBody>
          <a:bodyPr>
            <a:normAutofit fontScale="92500" lnSpcReduction="20000"/>
          </a:bodyPr>
          <a:lstStyle/>
          <a:p>
            <a:r>
              <a:rPr lang="en-GB" altLang="en-US" dirty="0">
                <a:latin typeface="CCW Precursive 1" panose="03050602040000000000" pitchFamily="66" charset="0"/>
              </a:rPr>
              <a:t>Statutory test </a:t>
            </a:r>
          </a:p>
          <a:p>
            <a:r>
              <a:rPr lang="en-GB" altLang="en-US" dirty="0">
                <a:latin typeface="CCW Precursive 1" panose="03050602040000000000" pitchFamily="66" charset="0"/>
              </a:rPr>
              <a:t>Focus is on phonic decoding of 40 words and non-words</a:t>
            </a:r>
          </a:p>
          <a:p>
            <a:r>
              <a:rPr lang="en-GB" altLang="en-US" dirty="0">
                <a:latin typeface="CCW Precursive 1" panose="03050602040000000000" pitchFamily="66" charset="0"/>
              </a:rPr>
              <a:t>Pitch is at Phase 5</a:t>
            </a:r>
          </a:p>
          <a:p>
            <a:r>
              <a:rPr lang="en-GB" altLang="en-US" dirty="0">
                <a:latin typeface="CCW Precursive 1" panose="03050602040000000000" pitchFamily="66" charset="0"/>
              </a:rPr>
              <a:t>Mid-June</a:t>
            </a:r>
          </a:p>
          <a:p>
            <a:r>
              <a:rPr lang="en-GB" altLang="en-US" dirty="0">
                <a:latin typeface="CCW Precursive 1" panose="03050602040000000000" pitchFamily="66" charset="0"/>
              </a:rPr>
              <a:t>One to one with child reading to adult</a:t>
            </a:r>
          </a:p>
          <a:p>
            <a:r>
              <a:rPr lang="en-GB" altLang="en-US" dirty="0">
                <a:latin typeface="CCW Precursive 1" panose="03050602040000000000" pitchFamily="66" charset="0"/>
              </a:rPr>
              <a:t>Five to ten minutes</a:t>
            </a:r>
          </a:p>
        </p:txBody>
      </p:sp>
    </p:spTree>
    <p:extLst>
      <p:ext uri="{BB962C8B-B14F-4D97-AF65-F5344CB8AC3E}">
        <p14:creationId xmlns:p14="http://schemas.microsoft.com/office/powerpoint/2010/main" val="3483992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C41F317A-035D-4800-97C4-1E62E4701C82}"/>
              </a:ext>
            </a:extLst>
          </p:cNvPr>
          <p:cNvSpPr>
            <a:spLocks noGrp="1" noChangeArrowheads="1"/>
          </p:cNvSpPr>
          <p:nvPr>
            <p:ph idx="1"/>
          </p:nvPr>
        </p:nvSpPr>
        <p:spPr>
          <a:xfrm>
            <a:off x="1685925" y="1633537"/>
            <a:ext cx="5772150" cy="3509963"/>
          </a:xfrm>
        </p:spPr>
        <p:txBody>
          <a:bodyPr>
            <a:normAutofit fontScale="92500"/>
          </a:bodyPr>
          <a:lstStyle/>
          <a:p>
            <a:pPr algn="ctr" eaLnBrk="1" hangingPunct="1">
              <a:buFontTx/>
              <a:buNone/>
              <a:defRPr/>
            </a:pPr>
            <a:r>
              <a:rPr lang="en-GB" altLang="en-US" sz="2700" b="1" dirty="0">
                <a:latin typeface="CCW Cursive Writing 4" panose="03050602040000000000" pitchFamily="66" charset="0"/>
              </a:rPr>
              <a:t>Continuous Cursive Style</a:t>
            </a:r>
            <a:endParaRPr lang="en-GB" altLang="en-US" sz="2100" dirty="0">
              <a:latin typeface="CCW Cursive Writing 4" panose="03050602040000000000" pitchFamily="66" charset="0"/>
            </a:endParaRPr>
          </a:p>
          <a:p>
            <a:pPr lvl="1" eaLnBrk="1" hangingPunct="1">
              <a:defRPr/>
            </a:pPr>
            <a:r>
              <a:rPr lang="en-GB" altLang="en-US" sz="2100" dirty="0">
                <a:latin typeface="CCW Cursive Writing 4" panose="03050602040000000000" pitchFamily="66" charset="0"/>
              </a:rPr>
              <a:t>This style provides a directional left-right movement. </a:t>
            </a:r>
          </a:p>
          <a:p>
            <a:pPr lvl="1" eaLnBrk="1" hangingPunct="1">
              <a:defRPr/>
            </a:pPr>
            <a:r>
              <a:rPr lang="en-GB" altLang="en-US" sz="2100" dirty="0">
                <a:latin typeface="CCW Cursive Writing 4" panose="03050602040000000000" pitchFamily="66" charset="0"/>
              </a:rPr>
              <a:t>It lessens the chance of reversing letters.</a:t>
            </a:r>
          </a:p>
          <a:p>
            <a:pPr lvl="1" eaLnBrk="1" hangingPunct="1">
              <a:defRPr/>
            </a:pPr>
            <a:r>
              <a:rPr lang="en-GB" altLang="en-US" sz="2100" dirty="0">
                <a:latin typeface="CCW Cursive Writing 4" panose="03050602040000000000" pitchFamily="66" charset="0"/>
              </a:rPr>
              <a:t>The distinction between upper and lower case letters is clearer.</a:t>
            </a:r>
          </a:p>
        </p:txBody>
      </p:sp>
      <p:sp>
        <p:nvSpPr>
          <p:cNvPr id="3" name="Title 2">
            <a:extLst>
              <a:ext uri="{FF2B5EF4-FFF2-40B4-BE49-F238E27FC236}">
                <a16:creationId xmlns:a16="http://schemas.microsoft.com/office/drawing/2014/main" id="{12B1064A-6661-40B4-9F7B-CC4F38E669B5}"/>
              </a:ext>
            </a:extLst>
          </p:cNvPr>
          <p:cNvSpPr>
            <a:spLocks noGrp="1"/>
          </p:cNvSpPr>
          <p:nvPr>
            <p:ph type="title"/>
          </p:nvPr>
        </p:nvSpPr>
        <p:spPr>
          <a:xfrm>
            <a:off x="448965" y="1022717"/>
            <a:ext cx="8246070" cy="610820"/>
          </a:xfrm>
        </p:spPr>
        <p:txBody>
          <a:bodyPr>
            <a:normAutofit fontScale="90000"/>
          </a:bodyPr>
          <a:lstStyle/>
          <a:p>
            <a:r>
              <a:rPr lang="en-US" dirty="0">
                <a:latin typeface="CCW Cursive Writing 4" panose="03050602040000000000" pitchFamily="66" charset="0"/>
              </a:rPr>
              <a:t>Handwriting</a:t>
            </a:r>
            <a:endParaRPr lang="en-GB" dirty="0">
              <a:latin typeface="CCW Cursive Writing 4" panose="03050602040000000000" pitchFamily="66"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4" y="281175"/>
            <a:ext cx="6566316" cy="763525"/>
          </a:xfrm>
        </p:spPr>
        <p:txBody>
          <a:bodyPr>
            <a:normAutofit/>
          </a:bodyPr>
          <a:lstStyle/>
          <a:p>
            <a:pPr algn="l"/>
            <a:r>
              <a:rPr lang="en-US" dirty="0">
                <a:latin typeface="XCCW Joined 4a" panose="03050702000000000000" pitchFamily="66" charset="0"/>
              </a:rPr>
              <a:t>Communication</a:t>
            </a:r>
          </a:p>
        </p:txBody>
      </p:sp>
      <p:sp>
        <p:nvSpPr>
          <p:cNvPr id="5" name="Content Placeholder 4"/>
          <p:cNvSpPr>
            <a:spLocks noGrp="1"/>
          </p:cNvSpPr>
          <p:nvPr>
            <p:ph idx="1"/>
          </p:nvPr>
        </p:nvSpPr>
        <p:spPr>
          <a:xfrm>
            <a:off x="448965" y="1044699"/>
            <a:ext cx="7177135" cy="3970331"/>
          </a:xfrm>
        </p:spPr>
        <p:txBody>
          <a:bodyPr>
            <a:normAutofit lnSpcReduction="10000"/>
          </a:bodyPr>
          <a:lstStyle/>
          <a:p>
            <a:r>
              <a:rPr lang="en-US" altLang="en-US" dirty="0">
                <a:latin typeface="XCCW Joined 4a" panose="03050702000000000000" pitchFamily="66" charset="0"/>
              </a:rPr>
              <a:t>It is very important that the children feel they can talk to their teachers if they have a worry.</a:t>
            </a:r>
          </a:p>
          <a:p>
            <a:pPr marL="0" indent="0">
              <a:buNone/>
            </a:pPr>
            <a:endParaRPr lang="en-US" altLang="en-US" dirty="0">
              <a:latin typeface="XCCW Joined 4a" panose="03050702000000000000" pitchFamily="66" charset="0"/>
            </a:endParaRPr>
          </a:p>
          <a:p>
            <a:r>
              <a:rPr lang="en-US" altLang="en-US" dirty="0">
                <a:latin typeface="XCCW Joined 4a" panose="03050702000000000000" pitchFamily="66" charset="0"/>
              </a:rPr>
              <a:t>If parents or </a:t>
            </a:r>
            <a:r>
              <a:rPr lang="en-US" altLang="en-US" dirty="0" err="1">
                <a:latin typeface="XCCW Joined 4a" panose="03050702000000000000" pitchFamily="66" charset="0"/>
              </a:rPr>
              <a:t>carers</a:t>
            </a:r>
            <a:r>
              <a:rPr lang="en-US" altLang="en-US" dirty="0">
                <a:latin typeface="XCCW Joined 4a" panose="03050702000000000000" pitchFamily="66" charset="0"/>
              </a:rPr>
              <a:t> have any concerns, please come and see us at the end of the school day or send a short email. </a:t>
            </a:r>
            <a:endParaRPr lang="en-GB" altLang="en-US" dirty="0">
              <a:latin typeface="XCCW Joined 4a" panose="03050702000000000000" pitchFamily="66" charset="0"/>
            </a:endParaRPr>
          </a:p>
        </p:txBody>
      </p:sp>
    </p:spTree>
    <p:extLst>
      <p:ext uri="{BB962C8B-B14F-4D97-AF65-F5344CB8AC3E}">
        <p14:creationId xmlns:p14="http://schemas.microsoft.com/office/powerpoint/2010/main" val="2618789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2490" y="1808225"/>
            <a:ext cx="6566316" cy="763525"/>
          </a:xfrm>
        </p:spPr>
        <p:txBody>
          <a:bodyPr>
            <a:normAutofit/>
          </a:bodyPr>
          <a:lstStyle/>
          <a:p>
            <a:pPr algn="l"/>
            <a:r>
              <a:rPr lang="en-US" dirty="0">
                <a:latin typeface="XCCW Joined 4a" panose="03050702000000000000" pitchFamily="66" charset="0"/>
              </a:rPr>
              <a:t>Any Questions?</a:t>
            </a:r>
          </a:p>
        </p:txBody>
      </p:sp>
    </p:spTree>
    <p:extLst>
      <p:ext uri="{BB962C8B-B14F-4D97-AF65-F5344CB8AC3E}">
        <p14:creationId xmlns:p14="http://schemas.microsoft.com/office/powerpoint/2010/main" val="1321238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a:extLst>
              <a:ext uri="{FF2B5EF4-FFF2-40B4-BE49-F238E27FC236}">
                <a16:creationId xmlns:a16="http://schemas.microsoft.com/office/drawing/2014/main" id="{BF86FC2B-032F-405F-8F19-C3A81D12CE3D}"/>
              </a:ext>
            </a:extLst>
          </p:cNvPr>
          <p:cNvSpPr>
            <a:spLocks noGrp="1" noChangeArrowheads="1"/>
          </p:cNvSpPr>
          <p:nvPr>
            <p:ph type="title"/>
          </p:nvPr>
        </p:nvSpPr>
        <p:spPr>
          <a:xfrm>
            <a:off x="1719263" y="439341"/>
            <a:ext cx="5467350" cy="3914775"/>
          </a:xfrm>
        </p:spPr>
        <p:txBody>
          <a:bodyPr/>
          <a:lstStyle/>
          <a:p>
            <a:pPr>
              <a:defRPr/>
            </a:pPr>
            <a:br>
              <a:rPr lang="en-GB" altLang="en-US" sz="3600" dirty="0">
                <a:solidFill>
                  <a:schemeClr val="tx2"/>
                </a:solidFill>
                <a:effectLst>
                  <a:outerShdw blurRad="38100" dist="38100" dir="2700000" algn="tl">
                    <a:srgbClr val="C0C0C0"/>
                  </a:outerShdw>
                </a:effectLst>
              </a:rPr>
            </a:br>
            <a:br>
              <a:rPr lang="en-GB" altLang="en-US" sz="3600" dirty="0">
                <a:solidFill>
                  <a:schemeClr val="tx2"/>
                </a:solidFill>
                <a:effectLst>
                  <a:outerShdw blurRad="38100" dist="38100" dir="2700000" algn="tl">
                    <a:srgbClr val="C0C0C0"/>
                  </a:outerShdw>
                </a:effectLst>
              </a:rPr>
            </a:br>
            <a:r>
              <a:rPr lang="en-GB" altLang="en-US" sz="3600" dirty="0">
                <a:solidFill>
                  <a:srgbClr val="7CC800"/>
                </a:solidFill>
                <a:effectLst>
                  <a:outerShdw blurRad="38100" dist="38100" dir="2700000" algn="tl">
                    <a:srgbClr val="C0C0C0"/>
                  </a:outerShdw>
                </a:effectLst>
                <a:latin typeface="CCW Cursive Writing 4" panose="03050602040000000000" pitchFamily="66" charset="0"/>
              </a:rPr>
              <a:t>Thank you for your time </a:t>
            </a:r>
            <a:r>
              <a:rPr lang="en-GB" altLang="en-US" sz="3600" dirty="0">
                <a:solidFill>
                  <a:srgbClr val="7CC800"/>
                </a:solidFill>
                <a:effectLst>
                  <a:outerShdw blurRad="38100" dist="38100" dir="2700000" algn="tl">
                    <a:srgbClr val="C0C0C0"/>
                  </a:outerShdw>
                </a:effectLst>
                <a:latin typeface="CCW Cursive Writing 4" panose="03050602040000000000" pitchFamily="66" charset="0"/>
                <a:sym typeface="Wingdings" panose="05000000000000000000" pitchFamily="2" charset="2"/>
              </a:rPr>
              <a:t></a:t>
            </a:r>
            <a:endParaRPr lang="en-GB" altLang="en-US" sz="3600" dirty="0">
              <a:solidFill>
                <a:srgbClr val="7CC800"/>
              </a:solidFill>
              <a:effectLst>
                <a:outerShdw blurRad="38100" dist="38100" dir="2700000" algn="tl">
                  <a:srgbClr val="C0C0C0"/>
                </a:outerShdw>
              </a:effectLst>
              <a:latin typeface="CCW Cursive Writing 4" panose="03050602040000000000"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613724" y="1091947"/>
            <a:ext cx="5153025" cy="1200150"/>
          </a:xfrm>
        </p:spPr>
        <p:txBody>
          <a:bodyPr>
            <a:normAutofit fontScale="90000"/>
          </a:bodyPr>
          <a:lstStyle/>
          <a:p>
            <a:pPr eaLnBrk="1" hangingPunct="1"/>
            <a:r>
              <a:rPr lang="en-GB" altLang="en-US" dirty="0">
                <a:latin typeface="CCW Cursive Writing 4" panose="03050602040000000000" pitchFamily="66" charset="0"/>
              </a:rPr>
              <a:t>Buzzards Staff</a:t>
            </a:r>
          </a:p>
        </p:txBody>
      </p:sp>
      <p:sp>
        <p:nvSpPr>
          <p:cNvPr id="12291" name="Rectangle 3"/>
          <p:cNvSpPr>
            <a:spLocks noGrp="1" noChangeArrowheads="1"/>
          </p:cNvSpPr>
          <p:nvPr>
            <p:ph type="body" sz="half" idx="1"/>
          </p:nvPr>
        </p:nvSpPr>
        <p:spPr>
          <a:xfrm>
            <a:off x="296260" y="2116130"/>
            <a:ext cx="8551480" cy="3052850"/>
          </a:xfrm>
        </p:spPr>
        <p:txBody>
          <a:bodyPr>
            <a:normAutofit/>
          </a:bodyPr>
          <a:lstStyle/>
          <a:p>
            <a:pPr marL="0" indent="0">
              <a:buNone/>
            </a:pPr>
            <a:endParaRPr lang="en-GB" altLang="en-US" sz="2100" dirty="0"/>
          </a:p>
          <a:p>
            <a:pPr marL="0" indent="0">
              <a:buNone/>
            </a:pPr>
            <a:endParaRPr lang="en-GB" altLang="en-US" sz="2100" dirty="0"/>
          </a:p>
          <a:p>
            <a:pPr marL="0" indent="0" algn="ctr">
              <a:buNone/>
            </a:pPr>
            <a:r>
              <a:rPr lang="en-GB" altLang="en-US" sz="2100" dirty="0">
                <a:latin typeface="CCW Cursive Writing 4" panose="03050602040000000000" pitchFamily="66" charset="0"/>
              </a:rPr>
              <a:t>Class Teacher: Miss Holt</a:t>
            </a:r>
          </a:p>
          <a:p>
            <a:pPr marL="0" indent="0" algn="ctr">
              <a:buNone/>
            </a:pPr>
            <a:endParaRPr lang="en-GB" altLang="en-US" sz="2100" dirty="0"/>
          </a:p>
          <a:p>
            <a:pPr marL="0" indent="0" algn="ctr">
              <a:buNone/>
            </a:pPr>
            <a:endParaRPr lang="en-GB" altLang="en-US" sz="2100" dirty="0"/>
          </a:p>
          <a:p>
            <a:pPr marL="0" indent="0" algn="ctr">
              <a:buNone/>
            </a:pPr>
            <a:r>
              <a:rPr lang="en-GB" altLang="en-US" sz="2100" dirty="0">
                <a:latin typeface="CCW Cursive Writing 4" panose="03050602040000000000" pitchFamily="66" charset="0"/>
              </a:rPr>
              <a:t>Miss Birmingham (Mon – Thurs) and Mrs Spencer (Fri)</a:t>
            </a:r>
          </a:p>
          <a:p>
            <a:pPr marL="0" indent="0">
              <a:buNone/>
            </a:pPr>
            <a:endParaRPr lang="en-GB" altLang="en-US" sz="2100" dirty="0"/>
          </a:p>
          <a:p>
            <a:pPr marL="0" indent="0">
              <a:buNone/>
            </a:pPr>
            <a:endParaRPr lang="en-GB" altLang="en-US" sz="2100" dirty="0"/>
          </a:p>
          <a:p>
            <a:pPr marL="0" indent="0">
              <a:buNone/>
            </a:pPr>
            <a:endParaRPr lang="en-GB" altLang="en-US" sz="2100" dirty="0"/>
          </a:p>
        </p:txBody>
      </p:sp>
      <p:sp>
        <p:nvSpPr>
          <p:cNvPr id="12295" name="AutoShape 8" descr="Image result for rAMAN hERR LOWBROOK ACADEMY"/>
          <p:cNvSpPr>
            <a:spLocks noChangeAspect="1" noChangeArrowheads="1"/>
          </p:cNvSpPr>
          <p:nvPr/>
        </p:nvSpPr>
        <p:spPr bwMode="auto">
          <a:xfrm>
            <a:off x="1117997" y="-102394"/>
            <a:ext cx="228601"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defRPr>
            </a:lvl9pPr>
          </a:lstStyle>
          <a:p>
            <a:endParaRPr lang="en-US" altLang="en-US" sz="1350"/>
          </a:p>
        </p:txBody>
      </p:sp>
    </p:spTree>
    <p:extLst>
      <p:ext uri="{BB962C8B-B14F-4D97-AF65-F5344CB8AC3E}">
        <p14:creationId xmlns:p14="http://schemas.microsoft.com/office/powerpoint/2010/main" val="1966537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4" y="281175"/>
            <a:ext cx="6566316" cy="763525"/>
          </a:xfrm>
        </p:spPr>
        <p:txBody>
          <a:bodyPr>
            <a:normAutofit/>
          </a:bodyPr>
          <a:lstStyle/>
          <a:p>
            <a:pPr algn="l"/>
            <a:r>
              <a:rPr lang="en-US" dirty="0">
                <a:latin typeface="XCCW Joined 4a" panose="03050702000000000000" pitchFamily="66" charset="0"/>
              </a:rPr>
              <a:t>Curriculum Areas</a:t>
            </a:r>
          </a:p>
        </p:txBody>
      </p:sp>
      <p:sp>
        <p:nvSpPr>
          <p:cNvPr id="5" name="Content Placeholder 4"/>
          <p:cNvSpPr>
            <a:spLocks noGrp="1"/>
          </p:cNvSpPr>
          <p:nvPr>
            <p:ph idx="1"/>
          </p:nvPr>
        </p:nvSpPr>
        <p:spPr>
          <a:xfrm>
            <a:off x="448965" y="1044699"/>
            <a:ext cx="6719020" cy="3970331"/>
          </a:xfrm>
        </p:spPr>
        <p:txBody>
          <a:bodyPr>
            <a:noAutofit/>
          </a:bodyPr>
          <a:lstStyle/>
          <a:p>
            <a:pPr>
              <a:lnSpc>
                <a:spcPct val="90000"/>
              </a:lnSpc>
            </a:pPr>
            <a:r>
              <a:rPr lang="en-GB" altLang="en-US" sz="1600" dirty="0">
                <a:latin typeface="XCCW Joined 4a" panose="03050702000000000000" pitchFamily="66" charset="0"/>
              </a:rPr>
              <a:t>English</a:t>
            </a:r>
          </a:p>
          <a:p>
            <a:pPr>
              <a:lnSpc>
                <a:spcPct val="90000"/>
              </a:lnSpc>
            </a:pPr>
            <a:r>
              <a:rPr lang="en-GB" altLang="en-US" sz="1600" dirty="0">
                <a:latin typeface="XCCW Joined 4a" panose="03050702000000000000" pitchFamily="66" charset="0"/>
              </a:rPr>
              <a:t>Mathematics</a:t>
            </a:r>
          </a:p>
          <a:p>
            <a:pPr>
              <a:lnSpc>
                <a:spcPct val="90000"/>
              </a:lnSpc>
            </a:pPr>
            <a:r>
              <a:rPr lang="en-GB" altLang="en-US" sz="1600" dirty="0">
                <a:latin typeface="XCCW Joined 4a" panose="03050702000000000000" pitchFamily="66" charset="0"/>
              </a:rPr>
              <a:t>Science</a:t>
            </a:r>
          </a:p>
          <a:p>
            <a:pPr>
              <a:lnSpc>
                <a:spcPct val="90000"/>
              </a:lnSpc>
            </a:pPr>
            <a:r>
              <a:rPr lang="en-GB" altLang="en-US" sz="1600" dirty="0">
                <a:latin typeface="XCCW Joined 4a" panose="03050702000000000000" pitchFamily="66" charset="0"/>
              </a:rPr>
              <a:t>History and Geography</a:t>
            </a:r>
          </a:p>
          <a:p>
            <a:pPr>
              <a:lnSpc>
                <a:spcPct val="90000"/>
              </a:lnSpc>
            </a:pPr>
            <a:r>
              <a:rPr lang="en-GB" altLang="en-US" sz="1600" dirty="0">
                <a:latin typeface="XCCW Joined 4a" panose="03050702000000000000" pitchFamily="66" charset="0"/>
              </a:rPr>
              <a:t>Art</a:t>
            </a:r>
          </a:p>
          <a:p>
            <a:pPr>
              <a:lnSpc>
                <a:spcPct val="90000"/>
              </a:lnSpc>
            </a:pPr>
            <a:r>
              <a:rPr lang="en-GB" altLang="en-US" sz="1600" dirty="0">
                <a:latin typeface="XCCW Joined 4a" panose="03050702000000000000" pitchFamily="66" charset="0"/>
              </a:rPr>
              <a:t>Physical Education</a:t>
            </a:r>
          </a:p>
          <a:p>
            <a:pPr>
              <a:lnSpc>
                <a:spcPct val="90000"/>
              </a:lnSpc>
            </a:pPr>
            <a:r>
              <a:rPr lang="en-GB" altLang="en-US" sz="1600" dirty="0">
                <a:latin typeface="XCCW Joined 4a" panose="03050702000000000000" pitchFamily="66" charset="0"/>
              </a:rPr>
              <a:t>Religious Education</a:t>
            </a:r>
          </a:p>
          <a:p>
            <a:pPr>
              <a:lnSpc>
                <a:spcPct val="90000"/>
              </a:lnSpc>
            </a:pPr>
            <a:r>
              <a:rPr lang="en-GB" altLang="en-US" sz="1600" dirty="0">
                <a:latin typeface="XCCW Joined 4a" panose="03050702000000000000" pitchFamily="66" charset="0"/>
              </a:rPr>
              <a:t>Computing</a:t>
            </a:r>
          </a:p>
          <a:p>
            <a:pPr>
              <a:lnSpc>
                <a:spcPct val="90000"/>
              </a:lnSpc>
            </a:pPr>
            <a:r>
              <a:rPr lang="en-US" altLang="en-US" sz="1600" dirty="0">
                <a:latin typeface="XCCW Joined 4a" panose="03050702000000000000" pitchFamily="66" charset="0"/>
              </a:rPr>
              <a:t>M</a:t>
            </a:r>
            <a:r>
              <a:rPr lang="en-GB" altLang="en-US" sz="1600" dirty="0" err="1">
                <a:latin typeface="XCCW Joined 4a" panose="03050702000000000000" pitchFamily="66" charset="0"/>
              </a:rPr>
              <a:t>usic</a:t>
            </a:r>
            <a:endParaRPr lang="en-GB" altLang="en-US" sz="1600" dirty="0">
              <a:latin typeface="XCCW Joined 4a" panose="03050702000000000000" pitchFamily="66" charset="0"/>
            </a:endParaRPr>
          </a:p>
          <a:p>
            <a:pPr>
              <a:lnSpc>
                <a:spcPct val="90000"/>
              </a:lnSpc>
            </a:pPr>
            <a:r>
              <a:rPr lang="en-GB" altLang="en-US" sz="1600" dirty="0">
                <a:latin typeface="XCCW Joined 4a" panose="03050702000000000000" pitchFamily="66" charset="0"/>
              </a:rPr>
              <a:t>PSHE</a:t>
            </a:r>
          </a:p>
          <a:p>
            <a:pPr marL="0" indent="0">
              <a:lnSpc>
                <a:spcPct val="90000"/>
              </a:lnSpc>
              <a:buNone/>
            </a:pPr>
            <a:endParaRPr lang="en-GB" altLang="en-US" sz="2000" dirty="0">
              <a:latin typeface="XCCW Joined 4a" panose="03050702000000000000" pitchFamily="66" charset="0"/>
            </a:endParaRPr>
          </a:p>
          <a:p>
            <a:pPr marL="0" indent="0">
              <a:lnSpc>
                <a:spcPct val="90000"/>
              </a:lnSpc>
              <a:buNone/>
            </a:pPr>
            <a:r>
              <a:rPr lang="en-GB" altLang="en-US" sz="2000" b="1" i="1" dirty="0">
                <a:latin typeface="XCCW Joined 4a" panose="03050702000000000000" pitchFamily="66" charset="0"/>
              </a:rPr>
              <a:t>Please see the curriculum letter for more details around what the children will be covering in each subject.</a:t>
            </a:r>
          </a:p>
        </p:txBody>
      </p:sp>
    </p:spTree>
    <p:extLst>
      <p:ext uri="{BB962C8B-B14F-4D97-AF65-F5344CB8AC3E}">
        <p14:creationId xmlns:p14="http://schemas.microsoft.com/office/powerpoint/2010/main" val="1101633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6880" y="1037559"/>
            <a:ext cx="8093365" cy="763525"/>
          </a:xfrm>
        </p:spPr>
        <p:txBody>
          <a:bodyPr>
            <a:normAutofit/>
          </a:bodyPr>
          <a:lstStyle/>
          <a:p>
            <a:r>
              <a:rPr lang="en-US" dirty="0">
                <a:latin typeface="XCCW Joined 4a" panose="03050702000000000000" pitchFamily="66" charset="0"/>
              </a:rPr>
              <a:t>Rewards and Sanctions</a:t>
            </a:r>
          </a:p>
        </p:txBody>
      </p:sp>
      <p:sp>
        <p:nvSpPr>
          <p:cNvPr id="5" name="Text Placeholder 4"/>
          <p:cNvSpPr>
            <a:spLocks noGrp="1"/>
          </p:cNvSpPr>
          <p:nvPr>
            <p:ph type="body" idx="1"/>
          </p:nvPr>
        </p:nvSpPr>
        <p:spPr>
          <a:xfrm>
            <a:off x="536880" y="1960930"/>
            <a:ext cx="4040188" cy="479822"/>
          </a:xfrm>
        </p:spPr>
        <p:txBody>
          <a:bodyPr/>
          <a:lstStyle/>
          <a:p>
            <a:pPr>
              <a:defRPr/>
            </a:pPr>
            <a:r>
              <a:rPr lang="en-US" dirty="0">
                <a:latin typeface="XCCW Joined 4a" panose="03050702000000000000" pitchFamily="66" charset="0"/>
              </a:rPr>
              <a:t>Rewards:</a:t>
            </a:r>
          </a:p>
        </p:txBody>
      </p:sp>
      <p:sp>
        <p:nvSpPr>
          <p:cNvPr id="6" name="Content Placeholder 5"/>
          <p:cNvSpPr>
            <a:spLocks noGrp="1"/>
          </p:cNvSpPr>
          <p:nvPr>
            <p:ph sz="half" idx="2"/>
          </p:nvPr>
        </p:nvSpPr>
        <p:spPr>
          <a:xfrm>
            <a:off x="1071348" y="2419045"/>
            <a:ext cx="2966185" cy="2276294"/>
          </a:xfrm>
        </p:spPr>
        <p:txBody>
          <a:bodyPr>
            <a:normAutofit fontScale="92500" lnSpcReduction="10000"/>
          </a:bodyPr>
          <a:lstStyle/>
          <a:p>
            <a:pPr algn="l">
              <a:defRPr/>
            </a:pPr>
            <a:r>
              <a:rPr lang="en-US" dirty="0">
                <a:latin typeface="XCCW Joined 4a" panose="03050702000000000000" pitchFamily="66" charset="0"/>
              </a:rPr>
              <a:t>House Points</a:t>
            </a:r>
          </a:p>
          <a:p>
            <a:pPr algn="l">
              <a:defRPr/>
            </a:pPr>
            <a:r>
              <a:rPr lang="en-US" dirty="0">
                <a:latin typeface="XCCW Joined 4a" panose="03050702000000000000" pitchFamily="66" charset="0"/>
              </a:rPr>
              <a:t>Rainbow</a:t>
            </a:r>
          </a:p>
          <a:p>
            <a:pPr algn="l">
              <a:defRPr/>
            </a:pPr>
            <a:r>
              <a:rPr lang="en-US" dirty="0">
                <a:latin typeface="XCCW Joined 4a" panose="03050702000000000000" pitchFamily="66" charset="0"/>
              </a:rPr>
              <a:t>Special Mention</a:t>
            </a:r>
          </a:p>
          <a:p>
            <a:pPr algn="l">
              <a:defRPr/>
            </a:pPr>
            <a:r>
              <a:rPr lang="en-US" dirty="0">
                <a:latin typeface="XCCW Joined 4a" panose="03050702000000000000" pitchFamily="66" charset="0"/>
              </a:rPr>
              <a:t>Head Teacher award</a:t>
            </a:r>
          </a:p>
        </p:txBody>
      </p:sp>
      <p:sp>
        <p:nvSpPr>
          <p:cNvPr id="7" name="Text Placeholder 6"/>
          <p:cNvSpPr>
            <a:spLocks noGrp="1"/>
          </p:cNvSpPr>
          <p:nvPr>
            <p:ph type="body" sz="quarter" idx="3"/>
          </p:nvPr>
        </p:nvSpPr>
        <p:spPr>
          <a:xfrm>
            <a:off x="4572001" y="1960930"/>
            <a:ext cx="4041775" cy="479822"/>
          </a:xfrm>
        </p:spPr>
        <p:txBody>
          <a:bodyPr/>
          <a:lstStyle/>
          <a:p>
            <a:r>
              <a:rPr lang="en-US" dirty="0">
                <a:latin typeface="XCCW Joined 4a" panose="03050702000000000000" pitchFamily="66" charset="0"/>
                <a:cs typeface="Arial" panose="020B0604020202020204" pitchFamily="34" charset="0"/>
              </a:rPr>
              <a:t>Sanctions:</a:t>
            </a:r>
          </a:p>
        </p:txBody>
      </p:sp>
      <p:sp>
        <p:nvSpPr>
          <p:cNvPr id="8" name="Content Placeholder 7"/>
          <p:cNvSpPr>
            <a:spLocks noGrp="1"/>
          </p:cNvSpPr>
          <p:nvPr>
            <p:ph sz="quarter" idx="4"/>
          </p:nvPr>
        </p:nvSpPr>
        <p:spPr>
          <a:xfrm>
            <a:off x="4572001" y="2433327"/>
            <a:ext cx="4041775" cy="2276294"/>
          </a:xfrm>
        </p:spPr>
        <p:txBody>
          <a:bodyPr>
            <a:normAutofit fontScale="92500" lnSpcReduction="10000"/>
          </a:bodyPr>
          <a:lstStyle/>
          <a:p>
            <a:pPr algn="l"/>
            <a:r>
              <a:rPr lang="en-US" dirty="0">
                <a:latin typeface="XCCW Joined 4a" panose="03050702000000000000" pitchFamily="66" charset="0"/>
                <a:cs typeface="Arial" panose="020B0604020202020204" pitchFamily="34" charset="0"/>
              </a:rPr>
              <a:t>Verbal Warning</a:t>
            </a:r>
          </a:p>
          <a:p>
            <a:pPr algn="l"/>
            <a:r>
              <a:rPr lang="en-US" dirty="0">
                <a:latin typeface="XCCW Joined 4a" panose="03050702000000000000" pitchFamily="66" charset="0"/>
                <a:cs typeface="Arial" panose="020B0604020202020204" pitchFamily="34" charset="0"/>
              </a:rPr>
              <a:t>Cloud and thunder cloud</a:t>
            </a:r>
          </a:p>
          <a:p>
            <a:pPr algn="l"/>
            <a:r>
              <a:rPr lang="en-US" dirty="0">
                <a:latin typeface="XCCW Joined 4a" panose="03050702000000000000" pitchFamily="66" charset="0"/>
                <a:cs typeface="Arial" panose="020B0604020202020204" pitchFamily="34" charset="0"/>
              </a:rPr>
              <a:t>Minutes off break</a:t>
            </a:r>
          </a:p>
          <a:p>
            <a:pPr algn="l"/>
            <a:r>
              <a:rPr lang="en-US" dirty="0">
                <a:latin typeface="XCCW Joined 4a" panose="03050702000000000000" pitchFamily="66" charset="0"/>
                <a:cs typeface="Arial" panose="020B0604020202020204" pitchFamily="34" charset="0"/>
              </a:rPr>
              <a:t>Sent to SLT </a:t>
            </a:r>
          </a:p>
          <a:p>
            <a:pPr algn="l"/>
            <a:r>
              <a:rPr lang="en-US" dirty="0">
                <a:latin typeface="XCCW Joined 4a" panose="03050702000000000000" pitchFamily="66" charset="0"/>
                <a:cs typeface="Arial" panose="020B0604020202020204" pitchFamily="34" charset="0"/>
              </a:rPr>
              <a:t>Note/call home</a:t>
            </a:r>
          </a:p>
        </p:txBody>
      </p:sp>
    </p:spTree>
    <p:extLst>
      <p:ext uri="{BB962C8B-B14F-4D97-AF65-F5344CB8AC3E}">
        <p14:creationId xmlns:p14="http://schemas.microsoft.com/office/powerpoint/2010/main" val="4170783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5" y="128470"/>
            <a:ext cx="6566316" cy="763525"/>
          </a:xfrm>
        </p:spPr>
        <p:txBody>
          <a:bodyPr>
            <a:normAutofit/>
          </a:bodyPr>
          <a:lstStyle/>
          <a:p>
            <a:pPr algn="l"/>
            <a:r>
              <a:rPr lang="en-US" dirty="0">
                <a:latin typeface="XCCW Joined 4a" panose="03050702000000000000" pitchFamily="66" charset="0"/>
              </a:rPr>
              <a:t>Homework</a:t>
            </a:r>
          </a:p>
        </p:txBody>
      </p:sp>
      <p:sp>
        <p:nvSpPr>
          <p:cNvPr id="5" name="Content Placeholder 4"/>
          <p:cNvSpPr>
            <a:spLocks noGrp="1"/>
          </p:cNvSpPr>
          <p:nvPr>
            <p:ph idx="1"/>
          </p:nvPr>
        </p:nvSpPr>
        <p:spPr>
          <a:xfrm>
            <a:off x="448965" y="891995"/>
            <a:ext cx="7177135" cy="3970331"/>
          </a:xfrm>
        </p:spPr>
        <p:txBody>
          <a:bodyPr>
            <a:noAutofit/>
          </a:bodyPr>
          <a:lstStyle/>
          <a:p>
            <a:pPr>
              <a:lnSpc>
                <a:spcPct val="90000"/>
              </a:lnSpc>
              <a:buNone/>
            </a:pPr>
            <a:r>
              <a:rPr lang="en-GB" altLang="en-US" sz="2000" dirty="0">
                <a:latin typeface="XCCW Joined 4a" panose="03050702000000000000" pitchFamily="66" charset="0"/>
              </a:rPr>
              <a:t>Homework will be set weekly:</a:t>
            </a:r>
          </a:p>
          <a:p>
            <a:pPr>
              <a:lnSpc>
                <a:spcPct val="90000"/>
              </a:lnSpc>
            </a:pPr>
            <a:r>
              <a:rPr lang="en-GB" sz="1600" dirty="0">
                <a:latin typeface="XCCW Joined 4a" panose="03050602040000000000" pitchFamily="66" charset="0"/>
              </a:rPr>
              <a:t>The tasks will be set weekly on Microsoft Teams and pupils might be required to use different educational websites, which they should be familiar with. The expectation is that all children should read, practise their spellings and do a short maths activity every day. Each child has been given a sheet with all their logins and passwords so they can access all the websites. </a:t>
            </a:r>
          </a:p>
          <a:p>
            <a:pPr>
              <a:lnSpc>
                <a:spcPct val="90000"/>
              </a:lnSpc>
            </a:pPr>
            <a:endParaRPr lang="en-GB" altLang="en-US" sz="1600" dirty="0">
              <a:latin typeface="XCCW Joined 4a" panose="03050702000000000000" pitchFamily="66" charset="0"/>
            </a:endParaRPr>
          </a:p>
          <a:p>
            <a:pPr marL="0" indent="0">
              <a:lnSpc>
                <a:spcPct val="90000"/>
              </a:lnSpc>
              <a:buNone/>
            </a:pPr>
            <a:r>
              <a:rPr lang="en-GB" altLang="en-US" sz="1600" dirty="0">
                <a:latin typeface="XCCW Joined 4a" panose="03050702000000000000" pitchFamily="66" charset="0"/>
              </a:rPr>
              <a:t>There will be spellings to learn every week and also termly Spelling Star.</a:t>
            </a:r>
          </a:p>
          <a:p>
            <a:pPr>
              <a:lnSpc>
                <a:spcPct val="90000"/>
              </a:lnSpc>
              <a:buNone/>
            </a:pPr>
            <a:endParaRPr lang="en-GB" altLang="en-US" sz="1600" dirty="0">
              <a:latin typeface="XCCW Joined 4a" panose="03050702000000000000" pitchFamily="66" charset="0"/>
            </a:endParaRPr>
          </a:p>
          <a:p>
            <a:pPr>
              <a:lnSpc>
                <a:spcPct val="90000"/>
              </a:lnSpc>
              <a:buNone/>
            </a:pPr>
            <a:r>
              <a:rPr lang="en-GB" altLang="en-US" sz="1600" dirty="0">
                <a:latin typeface="XCCW Joined 4a" panose="03050702000000000000" pitchFamily="66" charset="0"/>
              </a:rPr>
              <a:t>(Subject to change depending on needs of class)</a:t>
            </a:r>
          </a:p>
          <a:p>
            <a:pPr marL="0" indent="0">
              <a:lnSpc>
                <a:spcPct val="90000"/>
              </a:lnSpc>
              <a:buNone/>
            </a:pPr>
            <a:endParaRPr lang="en-GB" altLang="en-US" sz="1600" dirty="0">
              <a:latin typeface="XCCW Joined 4a" panose="03050702000000000000" pitchFamily="66" charset="0"/>
            </a:endParaRPr>
          </a:p>
          <a:p>
            <a:pPr marL="0" indent="0">
              <a:lnSpc>
                <a:spcPct val="90000"/>
              </a:lnSpc>
              <a:buNone/>
            </a:pPr>
            <a:endParaRPr lang="en-GB" altLang="en-US" sz="1600" dirty="0">
              <a:latin typeface="XCCW Joined 4a" panose="03050702000000000000" pitchFamily="66" charset="0"/>
            </a:endParaRPr>
          </a:p>
        </p:txBody>
      </p:sp>
    </p:spTree>
    <p:extLst>
      <p:ext uri="{BB962C8B-B14F-4D97-AF65-F5344CB8AC3E}">
        <p14:creationId xmlns:p14="http://schemas.microsoft.com/office/powerpoint/2010/main" val="3770181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5" y="128470"/>
            <a:ext cx="6566316" cy="763525"/>
          </a:xfrm>
        </p:spPr>
        <p:txBody>
          <a:bodyPr>
            <a:normAutofit/>
          </a:bodyPr>
          <a:lstStyle/>
          <a:p>
            <a:pPr algn="l"/>
            <a:r>
              <a:rPr lang="en-US" dirty="0">
                <a:latin typeface="XCCW Joined 4a" panose="03050702000000000000" pitchFamily="66" charset="0"/>
              </a:rPr>
              <a:t>Homework</a:t>
            </a:r>
          </a:p>
        </p:txBody>
      </p:sp>
      <p:sp>
        <p:nvSpPr>
          <p:cNvPr id="5" name="Content Placeholder 4"/>
          <p:cNvSpPr>
            <a:spLocks noGrp="1"/>
          </p:cNvSpPr>
          <p:nvPr>
            <p:ph idx="1"/>
          </p:nvPr>
        </p:nvSpPr>
        <p:spPr>
          <a:xfrm>
            <a:off x="448965" y="891995"/>
            <a:ext cx="7329840" cy="3970331"/>
          </a:xfrm>
        </p:spPr>
        <p:txBody>
          <a:bodyPr>
            <a:noAutofit/>
          </a:bodyPr>
          <a:lstStyle/>
          <a:p>
            <a:pPr marL="0" indent="0">
              <a:lnSpc>
                <a:spcPct val="80000"/>
              </a:lnSpc>
              <a:buNone/>
            </a:pPr>
            <a:endParaRPr lang="en-GB" altLang="en-US" sz="1600" dirty="0">
              <a:latin typeface="XCCW Joined 4a" panose="03050702000000000000" pitchFamily="66" charset="0"/>
            </a:endParaRPr>
          </a:p>
          <a:p>
            <a:pPr>
              <a:lnSpc>
                <a:spcPct val="80000"/>
              </a:lnSpc>
            </a:pPr>
            <a:r>
              <a:rPr lang="en-GB" altLang="en-US" sz="1600" dirty="0">
                <a:latin typeface="XCCW Joined 4a" panose="03050702000000000000" pitchFamily="66" charset="0"/>
              </a:rPr>
              <a:t>It is expected that homework is always completed and handed in on time (except in special circumstances).</a:t>
            </a:r>
            <a:endParaRPr lang="en-US" altLang="en-US" sz="1600" dirty="0">
              <a:latin typeface="XCCW Joined 4a" panose="03050702000000000000" pitchFamily="66" charset="0"/>
            </a:endParaRPr>
          </a:p>
          <a:p>
            <a:pPr marL="0" indent="0">
              <a:lnSpc>
                <a:spcPct val="80000"/>
              </a:lnSpc>
              <a:buNone/>
            </a:pPr>
            <a:endParaRPr lang="en-US" altLang="en-US" sz="1600" dirty="0">
              <a:latin typeface="XCCW Joined 4a" panose="03050702000000000000" pitchFamily="66" charset="0"/>
            </a:endParaRPr>
          </a:p>
          <a:p>
            <a:pPr>
              <a:lnSpc>
                <a:spcPct val="80000"/>
              </a:lnSpc>
            </a:pPr>
            <a:r>
              <a:rPr lang="en-US" altLang="en-US" sz="1600" dirty="0">
                <a:latin typeface="XCCW Joined 4a" panose="03050702000000000000" pitchFamily="66" charset="0"/>
              </a:rPr>
              <a:t>If there is a reason homework couldn’t be completed please email the teacher and make them aware.</a:t>
            </a:r>
          </a:p>
        </p:txBody>
      </p:sp>
    </p:spTree>
    <p:extLst>
      <p:ext uri="{BB962C8B-B14F-4D97-AF65-F5344CB8AC3E}">
        <p14:creationId xmlns:p14="http://schemas.microsoft.com/office/powerpoint/2010/main" val="890967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4" y="281175"/>
            <a:ext cx="6566316" cy="763525"/>
          </a:xfrm>
        </p:spPr>
        <p:txBody>
          <a:bodyPr>
            <a:normAutofit/>
          </a:bodyPr>
          <a:lstStyle/>
          <a:p>
            <a:pPr algn="l"/>
            <a:r>
              <a:rPr lang="en-US" dirty="0">
                <a:latin typeface="XCCW Joined 4a" panose="03050702000000000000" pitchFamily="66" charset="0"/>
              </a:rPr>
              <a:t>PE</a:t>
            </a:r>
          </a:p>
        </p:txBody>
      </p:sp>
      <p:sp>
        <p:nvSpPr>
          <p:cNvPr id="5" name="Content Placeholder 4"/>
          <p:cNvSpPr>
            <a:spLocks noGrp="1"/>
          </p:cNvSpPr>
          <p:nvPr>
            <p:ph idx="1"/>
          </p:nvPr>
        </p:nvSpPr>
        <p:spPr>
          <a:xfrm>
            <a:off x="296261" y="1044699"/>
            <a:ext cx="7329840" cy="3970331"/>
          </a:xfrm>
        </p:spPr>
        <p:txBody>
          <a:bodyPr>
            <a:normAutofit fontScale="92500" lnSpcReduction="10000"/>
          </a:bodyPr>
          <a:lstStyle/>
          <a:p>
            <a:pPr marL="90488" indent="0">
              <a:lnSpc>
                <a:spcPct val="90000"/>
              </a:lnSpc>
              <a:buNone/>
            </a:pPr>
            <a:r>
              <a:rPr lang="en-GB" altLang="en-US" sz="2400" dirty="0">
                <a:latin typeface="XCCW Joined 4a" panose="03050702000000000000" pitchFamily="66" charset="0"/>
              </a:rPr>
              <a:t>The class will have two PE lessons per week.</a:t>
            </a:r>
            <a:r>
              <a:rPr lang="en-US" altLang="en-US" sz="2400" dirty="0">
                <a:latin typeface="XCCW Joined 4a" panose="03050702000000000000" pitchFamily="66" charset="0"/>
              </a:rPr>
              <a:t>This term, P.E. will take place on Tuesday and Friday.</a:t>
            </a:r>
          </a:p>
          <a:p>
            <a:pPr marL="90488" indent="0">
              <a:lnSpc>
                <a:spcPct val="90000"/>
              </a:lnSpc>
              <a:buNone/>
            </a:pPr>
            <a:endParaRPr lang="en-US" dirty="0">
              <a:latin typeface="XCCW Joined 4a" panose="03050702000000000000" pitchFamily="66" charset="0"/>
            </a:endParaRPr>
          </a:p>
          <a:p>
            <a:pPr marL="90488" indent="0">
              <a:lnSpc>
                <a:spcPct val="90000"/>
              </a:lnSpc>
              <a:buNone/>
            </a:pPr>
            <a:r>
              <a:rPr lang="en-US" dirty="0">
                <a:solidFill>
                  <a:srgbClr val="7CC800"/>
                </a:solidFill>
                <a:effectLst>
                  <a:outerShdw blurRad="38100" dist="38100" dir="2700000" algn="tl">
                    <a:srgbClr val="000000">
                      <a:alpha val="43137"/>
                    </a:srgbClr>
                  </a:outerShdw>
                </a:effectLst>
                <a:latin typeface="XCCW Joined 4a" panose="03050702000000000000" pitchFamily="66" charset="0"/>
              </a:rPr>
              <a:t>PE Kit</a:t>
            </a:r>
          </a:p>
          <a:p>
            <a:r>
              <a:rPr lang="en-GB" sz="2200" dirty="0">
                <a:latin typeface="XCCW Joined 4a" panose="03050602040000000000" pitchFamily="66" charset="0"/>
              </a:rPr>
              <a:t>T shirt with school logo or plain white T shirt</a:t>
            </a:r>
          </a:p>
          <a:p>
            <a:r>
              <a:rPr lang="en-GB" sz="2200" dirty="0">
                <a:latin typeface="XCCW Joined 4a" panose="03050602040000000000" pitchFamily="66" charset="0"/>
              </a:rPr>
              <a:t>Royal blue or black shorts</a:t>
            </a:r>
          </a:p>
          <a:p>
            <a:r>
              <a:rPr lang="en-GB" sz="2200" dirty="0">
                <a:latin typeface="XCCW Joined 4a" panose="03050602040000000000" pitchFamily="66" charset="0"/>
              </a:rPr>
              <a:t>Trainers or plimsolls</a:t>
            </a:r>
          </a:p>
          <a:p>
            <a:r>
              <a:rPr lang="en-GB" sz="2200" dirty="0">
                <a:latin typeface="XCCW Joined 4a" panose="03050602040000000000" pitchFamily="66" charset="0"/>
              </a:rPr>
              <a:t>Royal blue or navy sweatshirt and jogging bottoms</a:t>
            </a:r>
          </a:p>
          <a:p>
            <a:pPr marL="0" indent="0" algn="ctr">
              <a:buNone/>
            </a:pPr>
            <a:r>
              <a:rPr lang="en-US" sz="2200" dirty="0">
                <a:latin typeface="XCCW Joined 4a" panose="03050602040000000000" pitchFamily="66" charset="0"/>
              </a:rPr>
              <a:t>All named please.</a:t>
            </a:r>
            <a:endParaRPr lang="en-GB" sz="2200" dirty="0">
              <a:latin typeface="XCCW Joined 4a" panose="03050602040000000000" pitchFamily="66" charset="0"/>
            </a:endParaRPr>
          </a:p>
          <a:p>
            <a:pPr marL="90488" indent="0">
              <a:lnSpc>
                <a:spcPct val="90000"/>
              </a:lnSpc>
              <a:buNone/>
            </a:pPr>
            <a:endParaRPr lang="en-US" altLang="en-US" dirty="0">
              <a:solidFill>
                <a:srgbClr val="7CC800"/>
              </a:solidFill>
              <a:effectLst>
                <a:outerShdw blurRad="38100" dist="38100" dir="2700000" algn="tl">
                  <a:srgbClr val="000000">
                    <a:alpha val="43137"/>
                  </a:srgbClr>
                </a:outerShdw>
              </a:effectLst>
              <a:latin typeface="XCCW Joined 4a" panose="03050702000000000000" pitchFamily="66" charset="0"/>
            </a:endParaRPr>
          </a:p>
        </p:txBody>
      </p:sp>
    </p:spTree>
    <p:extLst>
      <p:ext uri="{BB962C8B-B14F-4D97-AF65-F5344CB8AC3E}">
        <p14:creationId xmlns:p14="http://schemas.microsoft.com/office/powerpoint/2010/main" val="2358177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4" y="281175"/>
            <a:ext cx="6566316" cy="763525"/>
          </a:xfrm>
        </p:spPr>
        <p:txBody>
          <a:bodyPr>
            <a:normAutofit/>
          </a:bodyPr>
          <a:lstStyle/>
          <a:p>
            <a:pPr algn="l"/>
            <a:r>
              <a:rPr lang="en-US" dirty="0">
                <a:latin typeface="XCCW Joined 4a" panose="03050702000000000000" pitchFamily="66" charset="0"/>
              </a:rPr>
              <a:t>Uniform</a:t>
            </a:r>
          </a:p>
        </p:txBody>
      </p:sp>
      <p:sp>
        <p:nvSpPr>
          <p:cNvPr id="5" name="Content Placeholder 4"/>
          <p:cNvSpPr>
            <a:spLocks noGrp="1"/>
          </p:cNvSpPr>
          <p:nvPr>
            <p:ph idx="1"/>
          </p:nvPr>
        </p:nvSpPr>
        <p:spPr>
          <a:xfrm>
            <a:off x="448965" y="1044699"/>
            <a:ext cx="7177135" cy="3970331"/>
          </a:xfrm>
        </p:spPr>
        <p:txBody>
          <a:bodyPr>
            <a:normAutofit fontScale="55000" lnSpcReduction="20000"/>
          </a:bodyPr>
          <a:lstStyle/>
          <a:p>
            <a:pPr marL="0" indent="0">
              <a:lnSpc>
                <a:spcPct val="90000"/>
              </a:lnSpc>
              <a:buNone/>
            </a:pPr>
            <a:r>
              <a:rPr lang="en-GB" dirty="0">
                <a:latin typeface="XCCW Joined 4a" panose="03050602040000000000" pitchFamily="66" charset="0"/>
              </a:rPr>
              <a:t>At Frieth, we believe that the school uniform contributes to our school ethos and instils a sense of belonging to the school. We ask our children to take pride in their appearance and to look smart in school.</a:t>
            </a:r>
          </a:p>
          <a:p>
            <a:pPr marL="0" indent="0">
              <a:lnSpc>
                <a:spcPct val="90000"/>
              </a:lnSpc>
              <a:buNone/>
            </a:pPr>
            <a:endParaRPr lang="en-GB" dirty="0">
              <a:latin typeface="XCCW Joined 4a" panose="03050602040000000000" pitchFamily="66" charset="0"/>
            </a:endParaRPr>
          </a:p>
          <a:p>
            <a:r>
              <a:rPr lang="en-GB" dirty="0">
                <a:latin typeface="XCCW Joined 4a" panose="03050602040000000000" pitchFamily="66" charset="0"/>
              </a:rPr>
              <a:t>School sweatshirt / plain royal blue cardigan / jumper</a:t>
            </a:r>
          </a:p>
          <a:p>
            <a:r>
              <a:rPr lang="en-GB" dirty="0">
                <a:latin typeface="XCCW Joined 4a" panose="03050602040000000000" pitchFamily="66" charset="0"/>
              </a:rPr>
              <a:t>White or pale blue polo shirt</a:t>
            </a:r>
          </a:p>
          <a:p>
            <a:r>
              <a:rPr lang="en-GB" dirty="0">
                <a:latin typeface="XCCW Joined 4a" panose="03050602040000000000" pitchFamily="66" charset="0"/>
              </a:rPr>
              <a:t>Black or grey skirt or trousers</a:t>
            </a:r>
          </a:p>
          <a:p>
            <a:r>
              <a:rPr lang="en-GB" dirty="0">
                <a:latin typeface="XCCW Joined 4a" panose="03050602040000000000" pitchFamily="66" charset="0"/>
              </a:rPr>
              <a:t>White, grey or black socks / black tights</a:t>
            </a:r>
          </a:p>
          <a:p>
            <a:r>
              <a:rPr lang="en-GB" dirty="0">
                <a:latin typeface="XCCW Joined 4a" panose="03050602040000000000" pitchFamily="66" charset="0"/>
              </a:rPr>
              <a:t>Fleece for outdoor wear (optional)</a:t>
            </a:r>
          </a:p>
          <a:p>
            <a:r>
              <a:rPr lang="en-GB" dirty="0">
                <a:latin typeface="XCCW Joined 4a" panose="03050602040000000000" pitchFamily="66" charset="0"/>
              </a:rPr>
              <a:t>Black low heeled shoes / sandals without open toes.  </a:t>
            </a:r>
          </a:p>
          <a:p>
            <a:r>
              <a:rPr lang="en-GB" dirty="0">
                <a:latin typeface="XCCW Joined 4a" panose="03050602040000000000" pitchFamily="66" charset="0"/>
              </a:rPr>
              <a:t>In the summer, some pupils choose to wear a royal blue and white checked dress or shorts</a:t>
            </a:r>
          </a:p>
          <a:p>
            <a:pPr marL="0" indent="0">
              <a:lnSpc>
                <a:spcPct val="90000"/>
              </a:lnSpc>
              <a:buNone/>
            </a:pPr>
            <a:r>
              <a:rPr lang="en-GB" dirty="0"/>
              <a:t> </a:t>
            </a:r>
            <a:endParaRPr lang="en-US" altLang="en-US" dirty="0">
              <a:latin typeface="XCCW Joined 4a" panose="03050702000000000000" pitchFamily="66" charset="0"/>
            </a:endParaRPr>
          </a:p>
        </p:txBody>
      </p:sp>
    </p:spTree>
    <p:extLst>
      <p:ext uri="{BB962C8B-B14F-4D97-AF65-F5344CB8AC3E}">
        <p14:creationId xmlns:p14="http://schemas.microsoft.com/office/powerpoint/2010/main" val="1157973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4" y="281175"/>
            <a:ext cx="6566316" cy="763525"/>
          </a:xfrm>
        </p:spPr>
        <p:txBody>
          <a:bodyPr>
            <a:normAutofit/>
          </a:bodyPr>
          <a:lstStyle/>
          <a:p>
            <a:pPr algn="l"/>
            <a:r>
              <a:rPr lang="en-US" dirty="0">
                <a:latin typeface="XCCW Joined 4a" panose="03050702000000000000" pitchFamily="66" charset="0"/>
              </a:rPr>
              <a:t>Links to the Church</a:t>
            </a:r>
          </a:p>
        </p:txBody>
      </p:sp>
      <p:sp>
        <p:nvSpPr>
          <p:cNvPr id="5" name="Content Placeholder 4"/>
          <p:cNvSpPr>
            <a:spLocks noGrp="1"/>
          </p:cNvSpPr>
          <p:nvPr>
            <p:ph idx="1"/>
          </p:nvPr>
        </p:nvSpPr>
        <p:spPr>
          <a:xfrm>
            <a:off x="448965" y="1044699"/>
            <a:ext cx="7177135" cy="3970331"/>
          </a:xfrm>
        </p:spPr>
        <p:txBody>
          <a:bodyPr>
            <a:normAutofit/>
          </a:bodyPr>
          <a:lstStyle/>
          <a:p>
            <a:pPr marL="0" indent="0">
              <a:lnSpc>
                <a:spcPct val="90000"/>
              </a:lnSpc>
              <a:buNone/>
            </a:pPr>
            <a:r>
              <a:rPr lang="en-US" altLang="en-US" sz="2400" dirty="0">
                <a:latin typeface="XCCW Joined 4a" panose="03050702000000000000" pitchFamily="66" charset="0"/>
              </a:rPr>
              <a:t>At Frieth, we have Collective worship every day. This takes place on Mondays, Tuesdays, Wednesdays</a:t>
            </a:r>
            <a:r>
              <a:rPr lang="en-US" altLang="en-US" sz="2400">
                <a:latin typeface="XCCW Joined 4a" panose="03050702000000000000" pitchFamily="66" charset="0"/>
              </a:rPr>
              <a:t>, and </a:t>
            </a:r>
            <a:r>
              <a:rPr lang="en-US" altLang="en-US" sz="2400" dirty="0">
                <a:latin typeface="XCCW Joined 4a" panose="03050702000000000000" pitchFamily="66" charset="0"/>
              </a:rPr>
              <a:t>Fridays. We are also very fortunate to welcome in our local Reverend each week.</a:t>
            </a:r>
          </a:p>
          <a:p>
            <a:pPr marL="0" indent="0">
              <a:lnSpc>
                <a:spcPct val="90000"/>
              </a:lnSpc>
              <a:buNone/>
            </a:pPr>
            <a:endParaRPr lang="en-US" altLang="en-US" sz="2400" dirty="0">
              <a:latin typeface="XCCW Joined 4a" panose="03050702000000000000" pitchFamily="66" charset="0"/>
            </a:endParaRPr>
          </a:p>
          <a:p>
            <a:pPr marL="0" indent="0">
              <a:lnSpc>
                <a:spcPct val="90000"/>
              </a:lnSpc>
              <a:buNone/>
            </a:pPr>
            <a:r>
              <a:rPr lang="en-US" altLang="en-US" sz="2400" dirty="0">
                <a:latin typeface="XCCW Joined 4a" panose="03050702000000000000" pitchFamily="66" charset="0"/>
              </a:rPr>
              <a:t>Our Vision is ‘Let your Light Shine’</a:t>
            </a:r>
          </a:p>
          <a:p>
            <a:pPr marL="0" indent="0">
              <a:lnSpc>
                <a:spcPct val="90000"/>
              </a:lnSpc>
              <a:buNone/>
            </a:pPr>
            <a:r>
              <a:rPr lang="en-GB" sz="2400" dirty="0">
                <a:latin typeface="XCCW Joined 4a" panose="03050602040000000000" pitchFamily="66" charset="0"/>
              </a:rPr>
              <a:t>Our vision encourages our children to show the world how wonderful they are, in both the good character and values they display and in their unique qualities and talents.</a:t>
            </a:r>
            <a:endParaRPr lang="en-US" altLang="en-US" sz="2400" dirty="0">
              <a:latin typeface="XCCW Joined 4a" panose="03050602040000000000" pitchFamily="66" charset="0"/>
            </a:endParaRPr>
          </a:p>
          <a:p>
            <a:pPr marL="0" indent="0">
              <a:lnSpc>
                <a:spcPct val="90000"/>
              </a:lnSpc>
              <a:buNone/>
            </a:pPr>
            <a:endParaRPr lang="en-US" altLang="en-US" dirty="0">
              <a:latin typeface="XCCW Joined 4a" panose="03050702000000000000" pitchFamily="66" charset="0"/>
            </a:endParaRPr>
          </a:p>
        </p:txBody>
      </p:sp>
    </p:spTree>
    <p:extLst>
      <p:ext uri="{BB962C8B-B14F-4D97-AF65-F5344CB8AC3E}">
        <p14:creationId xmlns:p14="http://schemas.microsoft.com/office/powerpoint/2010/main" val="15798285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C2E092B4A33C489A85F4A3A516BA98" ma:contentTypeVersion="15" ma:contentTypeDescription="Create a new document." ma:contentTypeScope="" ma:versionID="649a01a5ca3fb39cea0c3cd246c9b188">
  <xsd:schema xmlns:xsd="http://www.w3.org/2001/XMLSchema" xmlns:xs="http://www.w3.org/2001/XMLSchema" xmlns:p="http://schemas.microsoft.com/office/2006/metadata/properties" xmlns:ns2="0c093f3a-69ed-415e-bb17-0f4952f7cbb5" xmlns:ns3="9a226ea9-2d24-4178-863a-1b4fa6d41888" targetNamespace="http://schemas.microsoft.com/office/2006/metadata/properties" ma:root="true" ma:fieldsID="23c3933f5b31bb7afaa814b9f6e9a1ff" ns2:_="" ns3:_="">
    <xsd:import namespace="0c093f3a-69ed-415e-bb17-0f4952f7cbb5"/>
    <xsd:import namespace="9a226ea9-2d24-4178-863a-1b4fa6d4188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093f3a-69ed-415e-bb17-0f4952f7cb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4e76e8c8-5ecf-4b06-b55d-466b644f09bc"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a226ea9-2d24-4178-863a-1b4fa6d4188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ac2cdfc1-1625-4eeb-980e-be617139a0c9}" ma:internalName="TaxCatchAll" ma:showField="CatchAllData" ma:web="9a226ea9-2d24-4178-863a-1b4fa6d4188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9a226ea9-2d24-4178-863a-1b4fa6d41888" xsi:nil="true"/>
    <lcf76f155ced4ddcb4097134ff3c332f xmlns="0c093f3a-69ed-415e-bb17-0f4952f7cbb5">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B692876-25FE-4A64-93E4-242E727F1F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093f3a-69ed-415e-bb17-0f4952f7cbb5"/>
    <ds:schemaRef ds:uri="9a226ea9-2d24-4178-863a-1b4fa6d418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A752989-35FC-4CD5-B6D0-BBF96EE10283}">
  <ds:schemaRefs>
    <ds:schemaRef ds:uri="9a226ea9-2d24-4178-863a-1b4fa6d41888"/>
    <ds:schemaRef ds:uri="http://schemas.microsoft.com/office/2006/documentManagement/types"/>
    <ds:schemaRef ds:uri="http://purl.org/dc/elements/1.1/"/>
    <ds:schemaRef ds:uri="http://purl.org/dc/dcmitype/"/>
    <ds:schemaRef ds:uri="http://schemas.microsoft.com/office/infopath/2007/PartnerControls"/>
    <ds:schemaRef ds:uri="http://purl.org/dc/terms/"/>
    <ds:schemaRef ds:uri="0c093f3a-69ed-415e-bb17-0f4952f7cbb5"/>
    <ds:schemaRef ds:uri="http://schemas.microsoft.com/office/2006/metadata/propertie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879AC112-54DB-42E5-8DC6-3F6A89F0EEF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908</Words>
  <Application>Microsoft Office PowerPoint</Application>
  <PresentationFormat>On-screen Show (16:9)</PresentationFormat>
  <Paragraphs>112</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CCW Cursive Writing 4</vt:lpstr>
      <vt:lpstr>CCW Precursive 1</vt:lpstr>
      <vt:lpstr>XCCW Joined 4a</vt:lpstr>
      <vt:lpstr>Office Theme</vt:lpstr>
      <vt:lpstr>Welcome to Buzzards!</vt:lpstr>
      <vt:lpstr>Buzzards Staff</vt:lpstr>
      <vt:lpstr>Curriculum Areas</vt:lpstr>
      <vt:lpstr>Rewards and Sanctions</vt:lpstr>
      <vt:lpstr>Homework</vt:lpstr>
      <vt:lpstr>Homework</vt:lpstr>
      <vt:lpstr>PE</vt:lpstr>
      <vt:lpstr>Uniform</vt:lpstr>
      <vt:lpstr>Links to the Church</vt:lpstr>
      <vt:lpstr>Daily routine</vt:lpstr>
      <vt:lpstr>Reading </vt:lpstr>
      <vt:lpstr>Phonics Phase 5</vt:lpstr>
      <vt:lpstr>Phonics Screening Check</vt:lpstr>
      <vt:lpstr>Handwriting</vt:lpstr>
      <vt:lpstr>Communication</vt:lpstr>
      <vt:lpstr>Any Questions?</vt:lpstr>
      <vt:lpstr>  Thank you for your time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2017-07-14T17:38:22Z</dcterms:created>
  <dcterms:modified xsi:type="dcterms:W3CDTF">2024-11-14T20:26:09Z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0x01010048C2E092B4A33C489A85F4A3A516BA98</vt:lpwstr>
  </property>
  <property fmtid="{D5CDD505-2E9C-101B-9397-08002B2CF9AE}" pid="3" name="MediaServiceImageTags">
    <vt:lpwstr/>
  </property>
</Properties>
</file>