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797675" cy="9926638"/>
  <p:embeddedFontLst>
    <p:embeddedFont>
      <p:font typeface="Calibri" panose="020F0502020204030204" pitchFamily="34" charset="0"/>
      <p:regular r:id="rId17"/>
      <p:bold r:id="rId18"/>
      <p:italic r:id="rId19"/>
      <p:boldItalic r:id="rId20"/>
    </p:embeddedFont>
    <p:embeddedFont>
      <p:font typeface="Comic Sans MS" panose="030F0702030302020204" pitchFamily="66" charset="0"/>
      <p:regular r:id="rId21"/>
      <p:bold r:id="rId22"/>
      <p:italic r:id="rId23"/>
      <p:boldItalic r:id="rId24"/>
    </p:embeddedFont>
    <p:embeddedFont>
      <p:font typeface="Oi"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ttv6mn9lxAzfnN6L64bt6smVB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296260" y="2419045"/>
            <a:ext cx="5650085" cy="76352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296260" y="3182570"/>
            <a:ext cx="5650085" cy="610820"/>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Clr>
                <a:srgbClr val="FFFF00"/>
              </a:buClr>
              <a:buSzPts val="2800"/>
              <a:buNone/>
              <a:defRPr sz="2800" b="0" i="0">
                <a:solidFill>
                  <a:srgbClr val="FFFF00"/>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25"/>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5"/>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4" name="Google Shape;74;p25"/>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5" name="Google Shape;75;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a:spLocks noGrp="1"/>
          </p:cNvSpPr>
          <p:nvPr>
            <p:ph type="pic" idx="2"/>
          </p:nvPr>
        </p:nvSpPr>
        <p:spPr>
          <a:xfrm>
            <a:off x="1792288" y="459581"/>
            <a:ext cx="5486400" cy="3086100"/>
          </a:xfrm>
          <a:prstGeom prst="rect">
            <a:avLst/>
          </a:prstGeom>
          <a:noFill/>
          <a:ln>
            <a:noFill/>
          </a:ln>
        </p:spPr>
      </p:sp>
      <p:sp>
        <p:nvSpPr>
          <p:cNvPr id="81" name="Google Shape;81;p26"/>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2" name="Google Shape;82;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2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7"/>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28"/>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8"/>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 name="Google Shape;94;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97" name="Google Shape;97;p28" descr="E:\websites\free-power-point-templates\2012\logos.png"/>
          <p:cNvPicPr preferRelativeResize="0"/>
          <p:nvPr/>
        </p:nvPicPr>
        <p:blipFill rotWithShape="1">
          <a:blip r:embed="rId2">
            <a:alphaModFix/>
          </a:blip>
          <a:srcRect/>
          <a:stretch/>
        </p:blipFill>
        <p:spPr>
          <a:xfrm>
            <a:off x="3918306" y="2326213"/>
            <a:ext cx="1463784" cy="526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685800" y="114300"/>
            <a:ext cx="6870700" cy="12001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685800" y="1371600"/>
            <a:ext cx="3771900" cy="274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7"/>
          <p:cNvSpPr txBox="1">
            <a:spLocks noGrp="1"/>
          </p:cNvSpPr>
          <p:nvPr>
            <p:ph type="body" idx="2"/>
          </p:nvPr>
        </p:nvSpPr>
        <p:spPr>
          <a:xfrm>
            <a:off x="4610100" y="1371600"/>
            <a:ext cx="3771900" cy="274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601670" y="281175"/>
            <a:ext cx="6108200" cy="57264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7CC800"/>
              </a:buClr>
              <a:buSzPts val="3600"/>
              <a:buFont typeface="Calibri"/>
              <a:buNone/>
              <a:defRPr sz="3600">
                <a:solidFill>
                  <a:srgbClr val="7CC8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601670" y="1044701"/>
            <a:ext cx="6108200" cy="366376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406400" algn="l">
              <a:spcBef>
                <a:spcPts val="560"/>
              </a:spcBef>
              <a:spcAft>
                <a:spcPts val="0"/>
              </a:spcAft>
              <a:buClr>
                <a:schemeClr val="dk1"/>
              </a:buClr>
              <a:buSzPts val="2800"/>
              <a:buChar char="–"/>
              <a:defRPr>
                <a:solidFill>
                  <a:schemeClr val="dk1"/>
                </a:solidFill>
              </a:defRPr>
            </a:lvl2pPr>
            <a:lvl3pPr marL="1371600" lvl="2" indent="-381000" algn="l">
              <a:spcBef>
                <a:spcPts val="480"/>
              </a:spcBef>
              <a:spcAft>
                <a:spcPts val="0"/>
              </a:spcAft>
              <a:buClr>
                <a:schemeClr val="dk1"/>
              </a:buClr>
              <a:buSzPts val="2400"/>
              <a:buChar char="•"/>
              <a:defRPr>
                <a:solidFill>
                  <a:schemeClr val="dk1"/>
                </a:solidFill>
              </a:defRPr>
            </a:lvl3pPr>
            <a:lvl4pPr marL="1828800" lvl="3" indent="-355600" algn="l">
              <a:spcBef>
                <a:spcPts val="400"/>
              </a:spcBef>
              <a:spcAft>
                <a:spcPts val="0"/>
              </a:spcAft>
              <a:buClr>
                <a:schemeClr val="dk1"/>
              </a:buClr>
              <a:buSzPts val="2000"/>
              <a:buChar char="–"/>
              <a:defRPr>
                <a:solidFill>
                  <a:schemeClr val="dk1"/>
                </a:solidFill>
              </a:defRPr>
            </a:lvl4pPr>
            <a:lvl5pPr marL="2286000" lvl="4" indent="-355600" algn="l">
              <a:spcBef>
                <a:spcPts val="400"/>
              </a:spcBef>
              <a:spcAft>
                <a:spcPts val="0"/>
              </a:spcAft>
              <a:buClr>
                <a:schemeClr val="dk1"/>
              </a:buClr>
              <a:buSzPts val="20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601670" y="1044700"/>
            <a:ext cx="8093365" cy="6108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7CC800"/>
              </a:buClr>
              <a:buSzPts val="3600"/>
              <a:buFont typeface="Calibri"/>
              <a:buNone/>
              <a:defRPr sz="3600">
                <a:solidFill>
                  <a:srgbClr val="7CC8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536880" y="1946648"/>
            <a:ext cx="4040188" cy="47982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chemeClr val="dk1"/>
              </a:buClr>
              <a:buSzPts val="2400"/>
              <a:buNone/>
              <a:defRPr sz="2400" b="1">
                <a:solidFill>
                  <a:schemeClr val="dk1"/>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19"/>
          <p:cNvSpPr txBox="1">
            <a:spLocks noGrp="1"/>
          </p:cNvSpPr>
          <p:nvPr>
            <p:ph type="body" idx="2"/>
          </p:nvPr>
        </p:nvSpPr>
        <p:spPr>
          <a:xfrm>
            <a:off x="536880" y="2419045"/>
            <a:ext cx="4040188" cy="2276294"/>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chemeClr val="dk1"/>
              </a:buClr>
              <a:buSzPts val="2400"/>
              <a:buChar char="•"/>
              <a:defRPr sz="2400">
                <a:solidFill>
                  <a:schemeClr val="dk1"/>
                </a:solidFill>
              </a:defRPr>
            </a:lvl1pPr>
            <a:lvl2pPr marL="914400" lvl="1" indent="-355600" algn="ctr">
              <a:spcBef>
                <a:spcPts val="400"/>
              </a:spcBef>
              <a:spcAft>
                <a:spcPts val="0"/>
              </a:spcAft>
              <a:buClr>
                <a:schemeClr val="dk1"/>
              </a:buClr>
              <a:buSzPts val="2000"/>
              <a:buChar char="–"/>
              <a:defRPr sz="2000">
                <a:solidFill>
                  <a:schemeClr val="dk1"/>
                </a:solidFill>
              </a:defRPr>
            </a:lvl2pPr>
            <a:lvl3pPr marL="1371600" lvl="2" indent="-342900" algn="ctr">
              <a:spcBef>
                <a:spcPts val="360"/>
              </a:spcBef>
              <a:spcAft>
                <a:spcPts val="0"/>
              </a:spcAft>
              <a:buClr>
                <a:schemeClr val="dk1"/>
              </a:buClr>
              <a:buSzPts val="1800"/>
              <a:buChar char="•"/>
              <a:defRPr sz="1800">
                <a:solidFill>
                  <a:schemeClr val="dk1"/>
                </a:solidFill>
              </a:defRPr>
            </a:lvl3pPr>
            <a:lvl4pPr marL="1828800" lvl="3" indent="-330200" algn="ctr">
              <a:spcBef>
                <a:spcPts val="320"/>
              </a:spcBef>
              <a:spcAft>
                <a:spcPts val="0"/>
              </a:spcAft>
              <a:buClr>
                <a:schemeClr val="dk1"/>
              </a:buClr>
              <a:buSzPts val="1600"/>
              <a:buChar char="–"/>
              <a:defRPr sz="1600">
                <a:solidFill>
                  <a:schemeClr val="dk1"/>
                </a:solidFill>
              </a:defRPr>
            </a:lvl4pPr>
            <a:lvl5pPr marL="2286000" lvl="4" indent="-330200" algn="ctr">
              <a:spcBef>
                <a:spcPts val="320"/>
              </a:spcBef>
              <a:spcAft>
                <a:spcPts val="0"/>
              </a:spcAft>
              <a:buClr>
                <a:schemeClr val="dk1"/>
              </a:buClr>
              <a:buSzPts val="1600"/>
              <a:buChar char="»"/>
              <a:defRPr sz="1600">
                <a:solidFill>
                  <a:schemeClr val="dk1"/>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19"/>
          <p:cNvSpPr txBox="1">
            <a:spLocks noGrp="1"/>
          </p:cNvSpPr>
          <p:nvPr>
            <p:ph type="body" idx="3"/>
          </p:nvPr>
        </p:nvSpPr>
        <p:spPr>
          <a:xfrm>
            <a:off x="4572001" y="1946648"/>
            <a:ext cx="4041775" cy="47982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chemeClr val="dk1"/>
              </a:buClr>
              <a:buSzPts val="2400"/>
              <a:buNone/>
              <a:defRPr sz="2400" b="1">
                <a:solidFill>
                  <a:schemeClr val="dk1"/>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9"/>
          <p:cNvSpPr txBox="1">
            <a:spLocks noGrp="1"/>
          </p:cNvSpPr>
          <p:nvPr>
            <p:ph type="body" idx="4"/>
          </p:nvPr>
        </p:nvSpPr>
        <p:spPr>
          <a:xfrm>
            <a:off x="4572001" y="2419045"/>
            <a:ext cx="4041775" cy="2276294"/>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chemeClr val="dk1"/>
              </a:buClr>
              <a:buSzPts val="2400"/>
              <a:buChar char="•"/>
              <a:defRPr sz="2400">
                <a:solidFill>
                  <a:schemeClr val="dk1"/>
                </a:solidFill>
              </a:defRPr>
            </a:lvl1pPr>
            <a:lvl2pPr marL="914400" lvl="1" indent="-355600" algn="ctr">
              <a:spcBef>
                <a:spcPts val="400"/>
              </a:spcBef>
              <a:spcAft>
                <a:spcPts val="0"/>
              </a:spcAft>
              <a:buClr>
                <a:schemeClr val="dk1"/>
              </a:buClr>
              <a:buSzPts val="2000"/>
              <a:buChar char="–"/>
              <a:defRPr sz="2000">
                <a:solidFill>
                  <a:schemeClr val="dk1"/>
                </a:solidFill>
              </a:defRPr>
            </a:lvl2pPr>
            <a:lvl3pPr marL="1371600" lvl="2" indent="-342900" algn="ctr">
              <a:spcBef>
                <a:spcPts val="360"/>
              </a:spcBef>
              <a:spcAft>
                <a:spcPts val="0"/>
              </a:spcAft>
              <a:buClr>
                <a:schemeClr val="dk1"/>
              </a:buClr>
              <a:buSzPts val="1800"/>
              <a:buChar char="•"/>
              <a:defRPr sz="1800">
                <a:solidFill>
                  <a:schemeClr val="dk1"/>
                </a:solidFill>
              </a:defRPr>
            </a:lvl3pPr>
            <a:lvl4pPr marL="1828800" lvl="3" indent="-330200" algn="ctr">
              <a:spcBef>
                <a:spcPts val="320"/>
              </a:spcBef>
              <a:spcAft>
                <a:spcPts val="0"/>
              </a:spcAft>
              <a:buClr>
                <a:schemeClr val="dk1"/>
              </a:buClr>
              <a:buSzPts val="1600"/>
              <a:buChar char="–"/>
              <a:defRPr sz="1600">
                <a:solidFill>
                  <a:schemeClr val="dk1"/>
                </a:solidFill>
              </a:defRPr>
            </a:lvl4pPr>
            <a:lvl5pPr marL="2286000" lvl="4" indent="-330200" algn="ctr">
              <a:spcBef>
                <a:spcPts val="320"/>
              </a:spcBef>
              <a:spcAft>
                <a:spcPts val="0"/>
              </a:spcAft>
              <a:buClr>
                <a:schemeClr val="dk1"/>
              </a:buClr>
              <a:buSzPts val="1600"/>
              <a:buChar char="»"/>
              <a:defRPr sz="1600">
                <a:solidFill>
                  <a:schemeClr val="dk1"/>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448965" y="1044700"/>
            <a:ext cx="8246070" cy="6108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7CC800"/>
              </a:buClr>
              <a:buSzPts val="3600"/>
              <a:buFont typeface="Calibri"/>
              <a:buNone/>
              <a:defRPr sz="3600">
                <a:solidFill>
                  <a:srgbClr val="7CC8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0"/>
          <p:cNvSpPr txBox="1">
            <a:spLocks noGrp="1"/>
          </p:cNvSpPr>
          <p:nvPr>
            <p:ph type="body" idx="1"/>
          </p:nvPr>
        </p:nvSpPr>
        <p:spPr>
          <a:xfrm>
            <a:off x="448966" y="1655520"/>
            <a:ext cx="8246070" cy="3206805"/>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406400" algn="l">
              <a:spcBef>
                <a:spcPts val="560"/>
              </a:spcBef>
              <a:spcAft>
                <a:spcPts val="0"/>
              </a:spcAft>
              <a:buClr>
                <a:schemeClr val="dk1"/>
              </a:buClr>
              <a:buSzPts val="2800"/>
              <a:buChar char="–"/>
              <a:defRPr>
                <a:solidFill>
                  <a:schemeClr val="dk1"/>
                </a:solidFill>
              </a:defRPr>
            </a:lvl2pPr>
            <a:lvl3pPr marL="1371600" lvl="2" indent="-381000" algn="l">
              <a:spcBef>
                <a:spcPts val="480"/>
              </a:spcBef>
              <a:spcAft>
                <a:spcPts val="0"/>
              </a:spcAft>
              <a:buClr>
                <a:schemeClr val="dk1"/>
              </a:buClr>
              <a:buSzPts val="2400"/>
              <a:buChar char="•"/>
              <a:defRPr>
                <a:solidFill>
                  <a:schemeClr val="dk1"/>
                </a:solidFill>
              </a:defRPr>
            </a:lvl3pPr>
            <a:lvl4pPr marL="1828800" lvl="3" indent="-355600" algn="l">
              <a:spcBef>
                <a:spcPts val="400"/>
              </a:spcBef>
              <a:spcAft>
                <a:spcPts val="0"/>
              </a:spcAft>
              <a:buClr>
                <a:schemeClr val="dk1"/>
              </a:buClr>
              <a:buSzPts val="2000"/>
              <a:buChar char="–"/>
              <a:defRPr>
                <a:solidFill>
                  <a:schemeClr val="dk1"/>
                </a:solidFill>
              </a:defRPr>
            </a:lvl4pPr>
            <a:lvl5pPr marL="2286000" lvl="4" indent="-355600" algn="l">
              <a:spcBef>
                <a:spcPts val="400"/>
              </a:spcBef>
              <a:spcAft>
                <a:spcPts val="0"/>
              </a:spcAft>
              <a:buClr>
                <a:schemeClr val="dk1"/>
              </a:buClr>
              <a:buSzPts val="20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2" name="Google Shape;52;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8" name="Google Shape;58;p2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9" name="Google Shape;59;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0" y="2783788"/>
            <a:ext cx="5955493" cy="72534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400"/>
              <a:buFont typeface="Comic Sans MS"/>
              <a:buNone/>
            </a:pPr>
            <a:r>
              <a:rPr lang="en-GB" sz="5400">
                <a:latin typeface="Comic Sans MS"/>
                <a:ea typeface="Comic Sans MS"/>
                <a:cs typeface="Comic Sans MS"/>
                <a:sym typeface="Comic Sans MS"/>
              </a:rPr>
              <a:t>Welcome to Eagles!</a:t>
            </a:r>
            <a:endParaRPr/>
          </a:p>
        </p:txBody>
      </p:sp>
      <p:sp>
        <p:nvSpPr>
          <p:cNvPr id="103" name="Google Shape;103;p1"/>
          <p:cNvSpPr txBox="1">
            <a:spLocks noGrp="1"/>
          </p:cNvSpPr>
          <p:nvPr>
            <p:ph type="subTitle" idx="1"/>
          </p:nvPr>
        </p:nvSpPr>
        <p:spPr>
          <a:xfrm>
            <a:off x="448965" y="3487980"/>
            <a:ext cx="5955494" cy="7635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FFF00"/>
              </a:buClr>
              <a:buSzPts val="2800"/>
              <a:buNone/>
            </a:pPr>
            <a:endParaRPr>
              <a:latin typeface="Oi"/>
              <a:ea typeface="Oi"/>
              <a:cs typeface="Oi"/>
              <a:sym typeface="Oi"/>
            </a:endParaRPr>
          </a:p>
          <a:p>
            <a:pPr marL="0" lvl="0" indent="0" algn="l" rtl="0">
              <a:spcBef>
                <a:spcPts val="560"/>
              </a:spcBef>
              <a:spcAft>
                <a:spcPts val="0"/>
              </a:spcAft>
              <a:buClr>
                <a:srgbClr val="FFFF00"/>
              </a:buClr>
              <a:buSzPts val="2800"/>
              <a:buNone/>
            </a:pPr>
            <a:endParaRPr>
              <a:latin typeface="Oi"/>
              <a:ea typeface="Oi"/>
              <a:cs typeface="Oi"/>
              <a:sym typeface="O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448964" y="281175"/>
            <a:ext cx="6566316" cy="7635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CC800"/>
              </a:buClr>
              <a:buSzPts val="3600"/>
              <a:buFont typeface="Comic Sans MS"/>
              <a:buNone/>
            </a:pPr>
            <a:r>
              <a:rPr lang="en-GB">
                <a:latin typeface="Comic Sans MS"/>
                <a:ea typeface="Comic Sans MS"/>
                <a:cs typeface="Comic Sans MS"/>
                <a:sym typeface="Comic Sans MS"/>
              </a:rPr>
              <a:t>Uniform</a:t>
            </a:r>
            <a:endParaRPr/>
          </a:p>
        </p:txBody>
      </p:sp>
      <p:sp>
        <p:nvSpPr>
          <p:cNvPr id="161" name="Google Shape;161;p10"/>
          <p:cNvSpPr txBox="1">
            <a:spLocks noGrp="1"/>
          </p:cNvSpPr>
          <p:nvPr>
            <p:ph type="body" idx="1"/>
          </p:nvPr>
        </p:nvSpPr>
        <p:spPr>
          <a:xfrm>
            <a:off x="448965" y="1044699"/>
            <a:ext cx="7177135" cy="39703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GB" sz="1600">
                <a:latin typeface="Comic Sans MS"/>
                <a:ea typeface="Comic Sans MS"/>
                <a:cs typeface="Comic Sans MS"/>
                <a:sym typeface="Comic Sans MS"/>
              </a:rPr>
              <a:t>At Frieth, we believe that the school uniform contributes to our school ethos and instils a sense of belonging to the school. We ask our children to take pride in their appearance and to look smart in school.</a:t>
            </a:r>
            <a:endParaRPr/>
          </a:p>
          <a:p>
            <a:pPr marL="0" lvl="0" indent="0" algn="l" rtl="0">
              <a:lnSpc>
                <a:spcPct val="90000"/>
              </a:lnSpc>
              <a:spcBef>
                <a:spcPts val="320"/>
              </a:spcBef>
              <a:spcAft>
                <a:spcPts val="0"/>
              </a:spcAft>
              <a:buClr>
                <a:schemeClr val="dk1"/>
              </a:buClr>
              <a:buSzPts val="1600"/>
              <a:buNone/>
            </a:pPr>
            <a:endParaRPr sz="160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School sweatshirt / plain royal blue cardigan or jumper</a:t>
            </a:r>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White or pale blue polo shirt</a:t>
            </a:r>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Black or grey skirt or trousers</a:t>
            </a:r>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White, grey or black socks / black tights</a:t>
            </a:r>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Fleece for outdoor wear (optional)</a:t>
            </a:r>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School tie (optional)</a:t>
            </a:r>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Black low heeled shoes / sandals without open toes.  Boots and sling backs are not allowed.</a:t>
            </a:r>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In the summer, pupils may choose to wear a royal blue and white checked dress or shorts.</a:t>
            </a:r>
            <a:endParaRPr/>
          </a:p>
          <a:p>
            <a:pPr marL="0" lvl="0" indent="0" algn="l" rtl="0">
              <a:lnSpc>
                <a:spcPct val="90000"/>
              </a:lnSpc>
              <a:spcBef>
                <a:spcPts val="320"/>
              </a:spcBef>
              <a:spcAft>
                <a:spcPts val="0"/>
              </a:spcAft>
              <a:buClr>
                <a:schemeClr val="dk1"/>
              </a:buClr>
              <a:buSzPts val="1600"/>
              <a:buNone/>
            </a:pPr>
            <a:r>
              <a:rPr lang="en-GB" sz="1600">
                <a:latin typeface="Comic Sans MS"/>
                <a:ea typeface="Comic Sans MS"/>
                <a:cs typeface="Comic Sans MS"/>
                <a:sym typeface="Comic Sans MS"/>
              </a:rPr>
              <a:t> </a:t>
            </a:r>
            <a:endParaRPr sz="1600">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448964" y="281175"/>
            <a:ext cx="6566316" cy="7635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CC800"/>
              </a:buClr>
              <a:buSzPts val="3600"/>
              <a:buFont typeface="Comic Sans MS"/>
              <a:buNone/>
            </a:pPr>
            <a:r>
              <a:rPr lang="en-GB">
                <a:latin typeface="Comic Sans MS"/>
                <a:ea typeface="Comic Sans MS"/>
                <a:cs typeface="Comic Sans MS"/>
                <a:sym typeface="Comic Sans MS"/>
              </a:rPr>
              <a:t>Links to the Church</a:t>
            </a:r>
            <a:endParaRPr/>
          </a:p>
        </p:txBody>
      </p:sp>
      <p:sp>
        <p:nvSpPr>
          <p:cNvPr id="167" name="Google Shape;167;p11"/>
          <p:cNvSpPr txBox="1">
            <a:spLocks noGrp="1"/>
          </p:cNvSpPr>
          <p:nvPr>
            <p:ph type="body" idx="1"/>
          </p:nvPr>
        </p:nvSpPr>
        <p:spPr>
          <a:xfrm>
            <a:off x="448965" y="1044699"/>
            <a:ext cx="7177135" cy="3970331"/>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Char char="•"/>
            </a:pPr>
            <a:r>
              <a:rPr lang="en-GB" sz="2400" dirty="0">
                <a:latin typeface="Comic Sans MS"/>
                <a:ea typeface="Comic Sans MS"/>
                <a:cs typeface="Comic Sans MS"/>
                <a:sym typeface="Comic Sans MS"/>
              </a:rPr>
              <a:t>At </a:t>
            </a:r>
            <a:r>
              <a:rPr lang="en-GB" sz="2400" dirty="0" err="1">
                <a:latin typeface="Comic Sans MS"/>
                <a:ea typeface="Comic Sans MS"/>
                <a:cs typeface="Comic Sans MS"/>
                <a:sym typeface="Comic Sans MS"/>
              </a:rPr>
              <a:t>Frieth</a:t>
            </a:r>
            <a:r>
              <a:rPr lang="en-GB" sz="2400" dirty="0">
                <a:latin typeface="Comic Sans MS"/>
                <a:ea typeface="Comic Sans MS"/>
                <a:cs typeface="Comic Sans MS"/>
                <a:sym typeface="Comic Sans MS"/>
              </a:rPr>
              <a:t>, we have Collective Worship which is held everyday.</a:t>
            </a:r>
            <a:endParaRPr dirty="0"/>
          </a:p>
          <a:p>
            <a:pPr marL="342900" lvl="0" indent="-342900" algn="l" rtl="0">
              <a:lnSpc>
                <a:spcPct val="90000"/>
              </a:lnSpc>
              <a:spcBef>
                <a:spcPts val="480"/>
              </a:spcBef>
              <a:spcAft>
                <a:spcPts val="0"/>
              </a:spcAft>
              <a:buClr>
                <a:schemeClr val="dk1"/>
              </a:buClr>
              <a:buSzPts val="2400"/>
              <a:buChar char="•"/>
            </a:pPr>
            <a:r>
              <a:rPr lang="en-GB" sz="2400" dirty="0">
                <a:latin typeface="Comic Sans MS"/>
                <a:ea typeface="Comic Sans MS"/>
                <a:cs typeface="Comic Sans MS"/>
                <a:sym typeface="Comic Sans MS"/>
              </a:rPr>
              <a:t>We are also very fortunate to welcome back Reverend Sue Morton and to welcome in Reverend Andy. </a:t>
            </a:r>
            <a:endParaRPr dirty="0"/>
          </a:p>
          <a:p>
            <a:pPr marL="0" lvl="0" indent="0" algn="l" rtl="0">
              <a:lnSpc>
                <a:spcPct val="90000"/>
              </a:lnSpc>
              <a:spcBef>
                <a:spcPts val="480"/>
              </a:spcBef>
              <a:spcAft>
                <a:spcPts val="0"/>
              </a:spcAft>
              <a:buClr>
                <a:schemeClr val="dk1"/>
              </a:buClr>
              <a:buSzPts val="2400"/>
              <a:buNone/>
            </a:pPr>
            <a:endParaRPr sz="2400" dirty="0">
              <a:latin typeface="Comic Sans MS"/>
              <a:ea typeface="Comic Sans MS"/>
              <a:cs typeface="Comic Sans MS"/>
              <a:sym typeface="Comic Sans MS"/>
            </a:endParaRPr>
          </a:p>
          <a:p>
            <a:pPr marL="342900" lvl="0" indent="-342900" algn="l" rtl="0">
              <a:lnSpc>
                <a:spcPct val="90000"/>
              </a:lnSpc>
              <a:spcBef>
                <a:spcPts val="480"/>
              </a:spcBef>
              <a:spcAft>
                <a:spcPts val="0"/>
              </a:spcAft>
              <a:buClr>
                <a:schemeClr val="dk1"/>
              </a:buClr>
              <a:buSzPts val="2400"/>
              <a:buChar char="•"/>
            </a:pPr>
            <a:r>
              <a:rPr lang="en-GB" sz="2400" dirty="0">
                <a:latin typeface="Comic Sans MS"/>
                <a:ea typeface="Comic Sans MS"/>
                <a:cs typeface="Comic Sans MS"/>
                <a:sym typeface="Comic Sans MS"/>
              </a:rPr>
              <a:t>Our school vision is ‘Let your Light Shine’.</a:t>
            </a:r>
            <a:endParaRPr dirty="0"/>
          </a:p>
          <a:p>
            <a:pPr marL="342900" lvl="0" indent="-342900" algn="l" rtl="0">
              <a:lnSpc>
                <a:spcPct val="90000"/>
              </a:lnSpc>
              <a:spcBef>
                <a:spcPts val="480"/>
              </a:spcBef>
              <a:spcAft>
                <a:spcPts val="0"/>
              </a:spcAft>
              <a:buClr>
                <a:schemeClr val="dk1"/>
              </a:buClr>
              <a:buSzPts val="2400"/>
              <a:buChar char="•"/>
            </a:pPr>
            <a:r>
              <a:rPr lang="en-GB" sz="2400" dirty="0">
                <a:latin typeface="Comic Sans MS"/>
                <a:ea typeface="Comic Sans MS"/>
                <a:cs typeface="Comic Sans MS"/>
                <a:sym typeface="Comic Sans MS"/>
              </a:rPr>
              <a:t>This encourages our children to show the world how wonderful they are, in both the good character and values they display and in their unique qualities and talents.</a:t>
            </a:r>
            <a:endParaRPr sz="2400" dirty="0">
              <a:latin typeface="Comic Sans MS"/>
              <a:ea typeface="Comic Sans MS"/>
              <a:cs typeface="Comic Sans MS"/>
              <a:sym typeface="Comic Sans MS"/>
            </a:endParaRPr>
          </a:p>
          <a:p>
            <a:pPr marL="0" lvl="0" indent="0" algn="l" rtl="0">
              <a:lnSpc>
                <a:spcPct val="90000"/>
              </a:lnSpc>
              <a:spcBef>
                <a:spcPts val="560"/>
              </a:spcBef>
              <a:spcAft>
                <a:spcPts val="0"/>
              </a:spcAft>
              <a:buClr>
                <a:schemeClr val="dk1"/>
              </a:buClr>
              <a:buSzPts val="2800"/>
              <a:buNone/>
            </a:pPr>
            <a:endParaRPr dirty="0">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601670" y="281175"/>
            <a:ext cx="6108200" cy="572644"/>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7CC800"/>
              </a:buClr>
              <a:buSzPct val="100000"/>
              <a:buFont typeface="Comic Sans MS"/>
              <a:buNone/>
            </a:pPr>
            <a:r>
              <a:rPr lang="en-GB">
                <a:latin typeface="Comic Sans MS"/>
                <a:ea typeface="Comic Sans MS"/>
                <a:cs typeface="Comic Sans MS"/>
                <a:sym typeface="Comic Sans MS"/>
              </a:rPr>
              <a:t>SATs</a:t>
            </a:r>
            <a:endParaRPr/>
          </a:p>
        </p:txBody>
      </p:sp>
      <p:sp>
        <p:nvSpPr>
          <p:cNvPr id="173" name="Google Shape;173;p12"/>
          <p:cNvSpPr txBox="1">
            <a:spLocks noGrp="1"/>
          </p:cNvSpPr>
          <p:nvPr>
            <p:ph type="body" idx="1"/>
          </p:nvPr>
        </p:nvSpPr>
        <p:spPr>
          <a:xfrm>
            <a:off x="601670" y="1044701"/>
            <a:ext cx="6108200" cy="3663766"/>
          </a:xfrm>
          <a:prstGeom prst="rect">
            <a:avLst/>
          </a:prstGeom>
          <a:noFill/>
          <a:ln>
            <a:noFill/>
          </a:ln>
        </p:spPr>
        <p:txBody>
          <a:bodyPr spcFirstLastPara="1" wrap="square" lIns="91425" tIns="45700" rIns="91425" bIns="45700" anchor="t" anchorCtr="0">
            <a:normAutofit fontScale="55000" lnSpcReduction="20000"/>
          </a:bodyPr>
          <a:lstStyle/>
          <a:p>
            <a:pPr marL="342900" lvl="0" indent="-342931" algn="l" rtl="0">
              <a:spcBef>
                <a:spcPts val="0"/>
              </a:spcBef>
              <a:spcAft>
                <a:spcPts val="0"/>
              </a:spcAft>
              <a:buClr>
                <a:schemeClr val="dk1"/>
              </a:buClr>
              <a:buSzPct val="100000"/>
              <a:buChar char="•"/>
            </a:pPr>
            <a:r>
              <a:rPr lang="en-GB" sz="3300" dirty="0">
                <a:latin typeface="Comic Sans MS"/>
                <a:ea typeface="Comic Sans MS"/>
                <a:cs typeface="Comic Sans MS"/>
                <a:sym typeface="Comic Sans MS"/>
              </a:rPr>
              <a:t>For Year 6 pupils, SATs will be taking place in May 2023.</a:t>
            </a:r>
            <a:endParaRPr dirty="0"/>
          </a:p>
          <a:p>
            <a:pPr marL="342900" lvl="0" indent="-342931" algn="l" rtl="0">
              <a:spcBef>
                <a:spcPts val="313"/>
              </a:spcBef>
              <a:spcAft>
                <a:spcPts val="0"/>
              </a:spcAft>
              <a:buClr>
                <a:schemeClr val="dk1"/>
              </a:buClr>
              <a:buSzPct val="100000"/>
              <a:buChar char="•"/>
            </a:pPr>
            <a:r>
              <a:rPr lang="en-GB" sz="3300" dirty="0">
                <a:latin typeface="Comic Sans MS"/>
                <a:ea typeface="Comic Sans MS"/>
                <a:cs typeface="Comic Sans MS"/>
                <a:sym typeface="Comic Sans MS"/>
              </a:rPr>
              <a:t>These will cover:</a:t>
            </a:r>
            <a:endParaRPr dirty="0"/>
          </a:p>
          <a:p>
            <a:pPr marL="0" lvl="0" indent="0" algn="l" rtl="0">
              <a:spcBef>
                <a:spcPts val="313"/>
              </a:spcBef>
              <a:spcAft>
                <a:spcPts val="0"/>
              </a:spcAft>
              <a:buClr>
                <a:schemeClr val="dk1"/>
              </a:buClr>
              <a:buSzPct val="100000"/>
              <a:buNone/>
            </a:pPr>
            <a:r>
              <a:rPr lang="en-GB" sz="3300" dirty="0">
                <a:latin typeface="Comic Sans MS"/>
                <a:ea typeface="Comic Sans MS"/>
                <a:cs typeface="Comic Sans MS"/>
                <a:sym typeface="Comic Sans MS"/>
              </a:rPr>
              <a:t>          Spelling, punctuation and grammar (</a:t>
            </a:r>
            <a:r>
              <a:rPr lang="en-GB" sz="3300" dirty="0" err="1">
                <a:latin typeface="Comic Sans MS"/>
                <a:ea typeface="Comic Sans MS"/>
                <a:cs typeface="Comic Sans MS"/>
                <a:sym typeface="Comic Sans MS"/>
              </a:rPr>
              <a:t>SpaG</a:t>
            </a:r>
            <a:r>
              <a:rPr lang="en-GB" sz="3300" dirty="0">
                <a:latin typeface="Comic Sans MS"/>
                <a:ea typeface="Comic Sans MS"/>
                <a:cs typeface="Comic Sans MS"/>
                <a:sym typeface="Comic Sans MS"/>
              </a:rPr>
              <a:t>)</a:t>
            </a:r>
            <a:endParaRPr dirty="0"/>
          </a:p>
          <a:p>
            <a:pPr marL="0" lvl="0" indent="0" algn="l" rtl="0">
              <a:spcBef>
                <a:spcPts val="313"/>
              </a:spcBef>
              <a:spcAft>
                <a:spcPts val="0"/>
              </a:spcAft>
              <a:buClr>
                <a:schemeClr val="dk1"/>
              </a:buClr>
              <a:buSzPct val="100000"/>
              <a:buNone/>
            </a:pPr>
            <a:r>
              <a:rPr lang="en-GB" sz="3300" dirty="0">
                <a:latin typeface="Comic Sans MS"/>
                <a:ea typeface="Comic Sans MS"/>
                <a:cs typeface="Comic Sans MS"/>
                <a:sym typeface="Comic Sans MS"/>
              </a:rPr>
              <a:t>          Comprehension</a:t>
            </a:r>
            <a:endParaRPr dirty="0"/>
          </a:p>
          <a:p>
            <a:pPr marL="0" lvl="0" indent="0" algn="l" rtl="0">
              <a:spcBef>
                <a:spcPts val="313"/>
              </a:spcBef>
              <a:spcAft>
                <a:spcPts val="0"/>
              </a:spcAft>
              <a:buClr>
                <a:schemeClr val="dk1"/>
              </a:buClr>
              <a:buSzPct val="100000"/>
              <a:buNone/>
            </a:pPr>
            <a:r>
              <a:rPr lang="en-GB" sz="3300" dirty="0">
                <a:latin typeface="Comic Sans MS"/>
                <a:ea typeface="Comic Sans MS"/>
                <a:cs typeface="Comic Sans MS"/>
                <a:sym typeface="Comic Sans MS"/>
              </a:rPr>
              <a:t>          Arithmetic</a:t>
            </a:r>
            <a:endParaRPr dirty="0"/>
          </a:p>
          <a:p>
            <a:pPr marL="0" lvl="0" indent="0" algn="l" rtl="0">
              <a:spcBef>
                <a:spcPts val="313"/>
              </a:spcBef>
              <a:spcAft>
                <a:spcPts val="0"/>
              </a:spcAft>
              <a:buClr>
                <a:schemeClr val="dk1"/>
              </a:buClr>
              <a:buSzPct val="100000"/>
              <a:buNone/>
            </a:pPr>
            <a:r>
              <a:rPr lang="en-GB" sz="3300" dirty="0">
                <a:latin typeface="Comic Sans MS"/>
                <a:ea typeface="Comic Sans MS"/>
                <a:cs typeface="Comic Sans MS"/>
                <a:sym typeface="Comic Sans MS"/>
              </a:rPr>
              <a:t>          Mathematical reasoning and problem solving</a:t>
            </a:r>
            <a:endParaRPr dirty="0"/>
          </a:p>
          <a:p>
            <a:pPr marL="342900" lvl="0" indent="-342931" algn="l" rtl="0">
              <a:spcBef>
                <a:spcPts val="313"/>
              </a:spcBef>
              <a:spcAft>
                <a:spcPts val="0"/>
              </a:spcAft>
              <a:buClr>
                <a:schemeClr val="dk1"/>
              </a:buClr>
              <a:buSzPct val="100000"/>
              <a:buChar char="•"/>
            </a:pPr>
            <a:r>
              <a:rPr lang="en-GB" sz="3300" dirty="0">
                <a:latin typeface="Comic Sans MS"/>
                <a:ea typeface="Comic Sans MS"/>
                <a:cs typeface="Comic Sans MS"/>
                <a:sym typeface="Comic Sans MS"/>
              </a:rPr>
              <a:t>Throughout the year, we will work to prepare the Year 6 pupils as best we can for these government tests. This will include the children taking ‘mock SATs’ in October and February.</a:t>
            </a:r>
            <a:endParaRPr dirty="0">
              <a:latin typeface="Comic Sans MS"/>
              <a:ea typeface="Comic Sans MS"/>
              <a:cs typeface="Comic Sans MS"/>
              <a:sym typeface="Comic Sans MS"/>
            </a:endParaRPr>
          </a:p>
          <a:p>
            <a:pPr marL="342900" lvl="0" indent="-258445" algn="l" rtl="0">
              <a:spcBef>
                <a:spcPts val="266"/>
              </a:spcBef>
              <a:spcAft>
                <a:spcPts val="0"/>
              </a:spcAft>
              <a:buClr>
                <a:schemeClr val="dk1"/>
              </a:buClr>
              <a:buSzPct val="100000"/>
              <a:buNone/>
            </a:pPr>
            <a:endParaRPr dirty="0">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448964" y="281175"/>
            <a:ext cx="6566316" cy="7635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CC800"/>
              </a:buClr>
              <a:buSzPts val="3600"/>
              <a:buFont typeface="Comic Sans MS"/>
              <a:buNone/>
            </a:pPr>
            <a:r>
              <a:rPr lang="en-GB">
                <a:latin typeface="Comic Sans MS"/>
                <a:ea typeface="Comic Sans MS"/>
                <a:cs typeface="Comic Sans MS"/>
                <a:sym typeface="Comic Sans MS"/>
              </a:rPr>
              <a:t>Communication</a:t>
            </a:r>
            <a:endParaRPr/>
          </a:p>
        </p:txBody>
      </p:sp>
      <p:sp>
        <p:nvSpPr>
          <p:cNvPr id="179" name="Google Shape;179;p13"/>
          <p:cNvSpPr txBox="1">
            <a:spLocks noGrp="1"/>
          </p:cNvSpPr>
          <p:nvPr>
            <p:ph type="body" idx="1"/>
          </p:nvPr>
        </p:nvSpPr>
        <p:spPr>
          <a:xfrm>
            <a:off x="448965" y="1044699"/>
            <a:ext cx="7177135" cy="397033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GB" sz="2000">
                <a:latin typeface="Comic Sans MS"/>
                <a:ea typeface="Comic Sans MS"/>
                <a:cs typeface="Comic Sans MS"/>
                <a:sym typeface="Comic Sans MS"/>
              </a:rPr>
              <a:t>It is very important that the children feel they can talk to their teachers if they have a worry.</a:t>
            </a:r>
            <a:endParaRPr/>
          </a:p>
          <a:p>
            <a:pPr marL="0" lvl="0" indent="0" algn="l" rtl="0">
              <a:spcBef>
                <a:spcPts val="400"/>
              </a:spcBef>
              <a:spcAft>
                <a:spcPts val="0"/>
              </a:spcAft>
              <a:buClr>
                <a:schemeClr val="dk1"/>
              </a:buClr>
              <a:buSzPts val="2000"/>
              <a:buNone/>
            </a:pPr>
            <a:endParaRPr sz="2000">
              <a:latin typeface="Comic Sans MS"/>
              <a:ea typeface="Comic Sans MS"/>
              <a:cs typeface="Comic Sans MS"/>
              <a:sym typeface="Comic Sans MS"/>
            </a:endParaRPr>
          </a:p>
          <a:p>
            <a:pPr marL="342900" lvl="0" indent="-342900" algn="l" rtl="0">
              <a:spcBef>
                <a:spcPts val="400"/>
              </a:spcBef>
              <a:spcAft>
                <a:spcPts val="0"/>
              </a:spcAft>
              <a:buClr>
                <a:schemeClr val="dk1"/>
              </a:buClr>
              <a:buSzPts val="2000"/>
              <a:buChar char="•"/>
            </a:pPr>
            <a:r>
              <a:rPr lang="en-GB" sz="2000">
                <a:latin typeface="Comic Sans MS"/>
                <a:ea typeface="Comic Sans MS"/>
                <a:cs typeface="Comic Sans MS"/>
                <a:sym typeface="Comic Sans MS"/>
              </a:rPr>
              <a:t>If parents have any concerns, please feel free to see me on the gate at the end of the day or to send me an email. You will find my address for this on the end of the curriculum letter.</a:t>
            </a:r>
            <a:endParaRPr sz="2000">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p:cNvSpPr txBox="1">
            <a:spLocks noGrp="1"/>
          </p:cNvSpPr>
          <p:nvPr>
            <p:ph type="title"/>
          </p:nvPr>
        </p:nvSpPr>
        <p:spPr>
          <a:xfrm>
            <a:off x="1212490" y="1808225"/>
            <a:ext cx="6566316" cy="7635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CC800"/>
              </a:buClr>
              <a:buSzPts val="3600"/>
              <a:buFont typeface="Comic Sans MS"/>
              <a:buNone/>
            </a:pPr>
            <a:r>
              <a:rPr lang="en-GB">
                <a:latin typeface="Comic Sans MS"/>
                <a:ea typeface="Comic Sans MS"/>
                <a:cs typeface="Comic Sans MS"/>
                <a:sym typeface="Comic Sans MS"/>
              </a:rPr>
              <a:t>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1517900" y="891995"/>
            <a:ext cx="5153025" cy="12001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omic Sans MS"/>
              <a:buNone/>
            </a:pPr>
            <a:r>
              <a:rPr lang="en-GB">
                <a:latin typeface="Comic Sans MS"/>
                <a:ea typeface="Comic Sans MS"/>
                <a:cs typeface="Comic Sans MS"/>
                <a:sym typeface="Comic Sans MS"/>
              </a:rPr>
              <a:t>Eagles’ Team</a:t>
            </a:r>
            <a:endParaRPr/>
          </a:p>
        </p:txBody>
      </p:sp>
      <p:sp>
        <p:nvSpPr>
          <p:cNvPr id="109" name="Google Shape;109;p2"/>
          <p:cNvSpPr txBox="1">
            <a:spLocks noGrp="1"/>
          </p:cNvSpPr>
          <p:nvPr>
            <p:ph type="body" idx="1"/>
          </p:nvPr>
        </p:nvSpPr>
        <p:spPr>
          <a:xfrm>
            <a:off x="296261" y="1351360"/>
            <a:ext cx="7787954" cy="30528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100"/>
              <a:buNone/>
            </a:pPr>
            <a:endParaRPr sz="2100" dirty="0">
              <a:latin typeface="Comic Sans MS"/>
              <a:ea typeface="Comic Sans MS"/>
              <a:cs typeface="Comic Sans MS"/>
              <a:sym typeface="Comic Sans MS"/>
            </a:endParaRPr>
          </a:p>
          <a:p>
            <a:pPr marL="0" lvl="0" indent="0" algn="l" rtl="0">
              <a:spcBef>
                <a:spcPts val="420"/>
              </a:spcBef>
              <a:spcAft>
                <a:spcPts val="0"/>
              </a:spcAft>
              <a:buClr>
                <a:schemeClr val="dk1"/>
              </a:buClr>
              <a:buSzPts val="2100"/>
              <a:buNone/>
            </a:pPr>
            <a:endParaRPr sz="2100" dirty="0">
              <a:latin typeface="Comic Sans MS"/>
              <a:ea typeface="Comic Sans MS"/>
              <a:cs typeface="Comic Sans MS"/>
              <a:sym typeface="Comic Sans MS"/>
            </a:endParaRPr>
          </a:p>
          <a:p>
            <a:pPr marL="0" lvl="0" indent="0" algn="l" rtl="0">
              <a:spcBef>
                <a:spcPts val="420"/>
              </a:spcBef>
              <a:spcAft>
                <a:spcPts val="0"/>
              </a:spcAft>
              <a:buClr>
                <a:schemeClr val="dk1"/>
              </a:buClr>
              <a:buSzPts val="2100"/>
              <a:buNone/>
            </a:pPr>
            <a:r>
              <a:rPr lang="en-GB" sz="2100" dirty="0">
                <a:latin typeface="Comic Sans MS"/>
                <a:ea typeface="Comic Sans MS"/>
                <a:cs typeface="Comic Sans MS"/>
                <a:sym typeface="Comic Sans MS"/>
              </a:rPr>
              <a:t>Mrs Natalie Lampard (Mondays to Wednesday)</a:t>
            </a:r>
            <a:endParaRPr dirty="0"/>
          </a:p>
          <a:p>
            <a:pPr marL="0" lvl="0" indent="0" algn="l" rtl="0">
              <a:spcBef>
                <a:spcPts val="420"/>
              </a:spcBef>
              <a:spcAft>
                <a:spcPts val="0"/>
              </a:spcAft>
              <a:buClr>
                <a:schemeClr val="dk1"/>
              </a:buClr>
              <a:buSzPts val="2100"/>
              <a:buNone/>
            </a:pPr>
            <a:r>
              <a:rPr lang="en-GB" sz="2100" dirty="0">
                <a:latin typeface="Comic Sans MS"/>
                <a:ea typeface="Comic Sans MS"/>
                <a:cs typeface="Comic Sans MS"/>
                <a:sym typeface="Comic Sans MS"/>
              </a:rPr>
              <a:t>Mr Martin Gosling (Thursdays and Fridays)</a:t>
            </a:r>
            <a:endParaRPr sz="2100" dirty="0">
              <a:latin typeface="Comic Sans MS"/>
              <a:ea typeface="Comic Sans MS"/>
              <a:cs typeface="Comic Sans MS"/>
              <a:sym typeface="Comic Sans MS"/>
            </a:endParaRPr>
          </a:p>
          <a:p>
            <a:pPr marL="0" lvl="0" indent="0" algn="l" rtl="0">
              <a:spcBef>
                <a:spcPts val="420"/>
              </a:spcBef>
              <a:spcAft>
                <a:spcPts val="0"/>
              </a:spcAft>
              <a:buClr>
                <a:schemeClr val="dk1"/>
              </a:buClr>
              <a:buSzPts val="2100"/>
              <a:buNone/>
            </a:pPr>
            <a:endParaRPr sz="2100" dirty="0">
              <a:latin typeface="Comic Sans MS"/>
              <a:ea typeface="Comic Sans MS"/>
              <a:cs typeface="Comic Sans MS"/>
              <a:sym typeface="Comic Sans MS"/>
            </a:endParaRPr>
          </a:p>
          <a:p>
            <a:pPr marL="0" lvl="0" indent="0" algn="l" rtl="0">
              <a:spcBef>
                <a:spcPts val="420"/>
              </a:spcBef>
              <a:spcAft>
                <a:spcPts val="0"/>
              </a:spcAft>
              <a:buClr>
                <a:schemeClr val="dk1"/>
              </a:buClr>
              <a:buSzPts val="2100"/>
              <a:buNone/>
            </a:pPr>
            <a:r>
              <a:rPr lang="en-GB" sz="2100" dirty="0">
                <a:latin typeface="Comic Sans MS"/>
                <a:ea typeface="Comic Sans MS"/>
                <a:cs typeface="Comic Sans MS"/>
                <a:sym typeface="Comic Sans MS"/>
              </a:rPr>
              <a:t>Mrs Louise Goodchild (Thursday afternoons)</a:t>
            </a:r>
          </a:p>
          <a:p>
            <a:pPr marL="0" lvl="0" indent="0" algn="l" rtl="0">
              <a:spcBef>
                <a:spcPts val="420"/>
              </a:spcBef>
              <a:spcAft>
                <a:spcPts val="0"/>
              </a:spcAft>
              <a:buClr>
                <a:schemeClr val="dk1"/>
              </a:buClr>
              <a:buSzPts val="2100"/>
              <a:buNone/>
            </a:pPr>
            <a:r>
              <a:rPr lang="en-US" sz="2100" dirty="0">
                <a:latin typeface="Comic Sans MS"/>
                <a:ea typeface="Comic Sans MS"/>
                <a:cs typeface="Comic Sans MS"/>
                <a:sym typeface="Comic Sans MS"/>
              </a:rPr>
              <a:t>M</a:t>
            </a:r>
            <a:r>
              <a:rPr lang="en-GB" sz="2100" dirty="0" err="1">
                <a:latin typeface="Comic Sans MS"/>
                <a:ea typeface="Comic Sans MS"/>
                <a:cs typeface="Comic Sans MS"/>
                <a:sym typeface="Comic Sans MS"/>
              </a:rPr>
              <a:t>rs</a:t>
            </a:r>
            <a:r>
              <a:rPr lang="en-GB" sz="2100" dirty="0">
                <a:latin typeface="Comic Sans MS"/>
                <a:ea typeface="Comic Sans MS"/>
                <a:cs typeface="Comic Sans MS"/>
                <a:sym typeface="Comic Sans MS"/>
              </a:rPr>
              <a:t> Crowther (Friday mornings)</a:t>
            </a:r>
            <a:endParaRPr sz="2100" dirty="0">
              <a:latin typeface="Comic Sans MS"/>
              <a:ea typeface="Comic Sans MS"/>
              <a:cs typeface="Comic Sans MS"/>
              <a:sym typeface="Comic Sans MS"/>
            </a:endParaRPr>
          </a:p>
          <a:p>
            <a:pPr marL="0" lvl="0" indent="0" algn="l" rtl="0">
              <a:spcBef>
                <a:spcPts val="420"/>
              </a:spcBef>
              <a:spcAft>
                <a:spcPts val="0"/>
              </a:spcAft>
              <a:buClr>
                <a:schemeClr val="dk1"/>
              </a:buClr>
              <a:buSzPts val="2100"/>
              <a:buNone/>
            </a:pPr>
            <a:r>
              <a:rPr lang="en-GB" sz="2100" dirty="0">
                <a:latin typeface="Comic Sans MS"/>
                <a:ea typeface="Comic Sans MS"/>
                <a:cs typeface="Comic Sans MS"/>
                <a:sym typeface="Comic Sans MS"/>
              </a:rPr>
              <a:t>Mrs Emma Spencer (Friday afternoons)</a:t>
            </a:r>
            <a:endParaRPr dirty="0"/>
          </a:p>
          <a:p>
            <a:pPr marL="0" lvl="0" indent="0" algn="l" rtl="0">
              <a:spcBef>
                <a:spcPts val="420"/>
              </a:spcBef>
              <a:spcAft>
                <a:spcPts val="0"/>
              </a:spcAft>
              <a:buClr>
                <a:schemeClr val="dk1"/>
              </a:buClr>
              <a:buSzPts val="2100"/>
              <a:buNone/>
            </a:pPr>
            <a:endParaRPr sz="2100" dirty="0">
              <a:latin typeface="Comic Sans MS"/>
              <a:ea typeface="Comic Sans MS"/>
              <a:cs typeface="Comic Sans MS"/>
              <a:sym typeface="Comic Sans MS"/>
            </a:endParaRPr>
          </a:p>
          <a:p>
            <a:pPr marL="0" lvl="0" indent="0" algn="l" rtl="0">
              <a:spcBef>
                <a:spcPts val="420"/>
              </a:spcBef>
              <a:spcAft>
                <a:spcPts val="0"/>
              </a:spcAft>
              <a:buClr>
                <a:schemeClr val="dk1"/>
              </a:buClr>
              <a:buSzPts val="2100"/>
              <a:buNone/>
            </a:pPr>
            <a:endParaRPr sz="2100" dirty="0">
              <a:latin typeface="Comic Sans MS"/>
              <a:ea typeface="Comic Sans MS"/>
              <a:cs typeface="Comic Sans MS"/>
              <a:sym typeface="Comic Sans MS"/>
            </a:endParaRPr>
          </a:p>
        </p:txBody>
      </p:sp>
      <p:sp>
        <p:nvSpPr>
          <p:cNvPr id="110" name="Google Shape;110;p2" descr="Image result for rAMAN hERR LOWBROOK ACADEMY"/>
          <p:cNvSpPr/>
          <p:nvPr/>
        </p:nvSpPr>
        <p:spPr>
          <a:xfrm>
            <a:off x="1117997" y="-102394"/>
            <a:ext cx="228601"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448964" y="281175"/>
            <a:ext cx="6566316" cy="7635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CC800"/>
              </a:buClr>
              <a:buSzPts val="3600"/>
              <a:buFont typeface="Comic Sans MS"/>
              <a:buNone/>
            </a:pPr>
            <a:r>
              <a:rPr lang="en-GB">
                <a:latin typeface="Comic Sans MS"/>
                <a:ea typeface="Comic Sans MS"/>
                <a:cs typeface="Comic Sans MS"/>
                <a:sym typeface="Comic Sans MS"/>
              </a:rPr>
              <a:t>Curriculum Areas</a:t>
            </a:r>
            <a:endParaRPr/>
          </a:p>
        </p:txBody>
      </p:sp>
      <p:sp>
        <p:nvSpPr>
          <p:cNvPr id="116" name="Google Shape;116;p3"/>
          <p:cNvSpPr txBox="1">
            <a:spLocks noGrp="1"/>
          </p:cNvSpPr>
          <p:nvPr>
            <p:ph type="body" idx="1"/>
          </p:nvPr>
        </p:nvSpPr>
        <p:spPr>
          <a:xfrm>
            <a:off x="448964" y="1044699"/>
            <a:ext cx="8398775" cy="397033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1600"/>
              <a:buChar char="•"/>
            </a:pPr>
            <a:r>
              <a:rPr lang="en-GB" sz="1600">
                <a:latin typeface="Comic Sans MS"/>
                <a:ea typeface="Comic Sans MS"/>
                <a:cs typeface="Comic Sans MS"/>
                <a:sym typeface="Comic Sans MS"/>
              </a:rPr>
              <a:t>English</a:t>
            </a:r>
            <a:endParaRPr/>
          </a:p>
          <a:p>
            <a:pPr marL="342900" lvl="0" indent="-342900" algn="l" rtl="0">
              <a:lnSpc>
                <a:spcPct val="90000"/>
              </a:lnSpc>
              <a:spcBef>
                <a:spcPts val="320"/>
              </a:spcBef>
              <a:spcAft>
                <a:spcPts val="0"/>
              </a:spcAft>
              <a:buClr>
                <a:schemeClr val="dk1"/>
              </a:buClr>
              <a:buSzPts val="1600"/>
              <a:buChar char="•"/>
            </a:pPr>
            <a:r>
              <a:rPr lang="en-GB" sz="1600">
                <a:latin typeface="Comic Sans MS"/>
                <a:ea typeface="Comic Sans MS"/>
                <a:cs typeface="Comic Sans MS"/>
                <a:sym typeface="Comic Sans MS"/>
              </a:rPr>
              <a:t>Mathematics</a:t>
            </a:r>
            <a:endParaRPr/>
          </a:p>
          <a:p>
            <a:pPr marL="342900" lvl="0" indent="-342900" algn="l" rtl="0">
              <a:lnSpc>
                <a:spcPct val="90000"/>
              </a:lnSpc>
              <a:spcBef>
                <a:spcPts val="320"/>
              </a:spcBef>
              <a:spcAft>
                <a:spcPts val="0"/>
              </a:spcAft>
              <a:buClr>
                <a:schemeClr val="dk1"/>
              </a:buClr>
              <a:buSzPts val="1600"/>
              <a:buChar char="•"/>
            </a:pPr>
            <a:r>
              <a:rPr lang="en-GB" sz="1600">
                <a:latin typeface="Comic Sans MS"/>
                <a:ea typeface="Comic Sans MS"/>
                <a:cs typeface="Comic Sans MS"/>
                <a:sym typeface="Comic Sans MS"/>
              </a:rPr>
              <a:t>Science</a:t>
            </a:r>
            <a:endParaRPr/>
          </a:p>
          <a:p>
            <a:pPr marL="342900" lvl="0" indent="-342900" algn="l" rtl="0">
              <a:lnSpc>
                <a:spcPct val="90000"/>
              </a:lnSpc>
              <a:spcBef>
                <a:spcPts val="320"/>
              </a:spcBef>
              <a:spcAft>
                <a:spcPts val="0"/>
              </a:spcAft>
              <a:buClr>
                <a:schemeClr val="dk1"/>
              </a:buClr>
              <a:buSzPts val="1600"/>
              <a:buChar char="•"/>
            </a:pPr>
            <a:r>
              <a:rPr lang="en-GB" sz="1600">
                <a:latin typeface="Comic Sans MS"/>
                <a:ea typeface="Comic Sans MS"/>
                <a:cs typeface="Comic Sans MS"/>
                <a:sym typeface="Comic Sans MS"/>
              </a:rPr>
              <a:t>History and Geography</a:t>
            </a:r>
            <a:endParaRPr/>
          </a:p>
          <a:p>
            <a:pPr marL="342900" lvl="0" indent="-342900" algn="l" rtl="0">
              <a:lnSpc>
                <a:spcPct val="90000"/>
              </a:lnSpc>
              <a:spcBef>
                <a:spcPts val="320"/>
              </a:spcBef>
              <a:spcAft>
                <a:spcPts val="0"/>
              </a:spcAft>
              <a:buClr>
                <a:schemeClr val="dk1"/>
              </a:buClr>
              <a:buSzPts val="1600"/>
              <a:buChar char="•"/>
            </a:pPr>
            <a:r>
              <a:rPr lang="en-GB" sz="1600">
                <a:latin typeface="Comic Sans MS"/>
                <a:ea typeface="Comic Sans MS"/>
                <a:cs typeface="Comic Sans MS"/>
                <a:sym typeface="Comic Sans MS"/>
              </a:rPr>
              <a:t>Art and DT</a:t>
            </a:r>
            <a:endParaRPr/>
          </a:p>
          <a:p>
            <a:pPr marL="342900" lvl="0" indent="-342900" algn="l" rtl="0">
              <a:lnSpc>
                <a:spcPct val="90000"/>
              </a:lnSpc>
              <a:spcBef>
                <a:spcPts val="320"/>
              </a:spcBef>
              <a:spcAft>
                <a:spcPts val="0"/>
              </a:spcAft>
              <a:buClr>
                <a:schemeClr val="dk1"/>
              </a:buClr>
              <a:buSzPts val="1600"/>
              <a:buChar char="•"/>
            </a:pPr>
            <a:r>
              <a:rPr lang="en-GB" sz="1600">
                <a:latin typeface="Comic Sans MS"/>
                <a:ea typeface="Comic Sans MS"/>
                <a:cs typeface="Comic Sans MS"/>
                <a:sym typeface="Comic Sans MS"/>
              </a:rPr>
              <a:t>Physical Education</a:t>
            </a:r>
            <a:endParaRPr/>
          </a:p>
          <a:p>
            <a:pPr marL="342900" lvl="0" indent="-342900" algn="l" rtl="0">
              <a:lnSpc>
                <a:spcPct val="90000"/>
              </a:lnSpc>
              <a:spcBef>
                <a:spcPts val="320"/>
              </a:spcBef>
              <a:spcAft>
                <a:spcPts val="0"/>
              </a:spcAft>
              <a:buClr>
                <a:schemeClr val="dk1"/>
              </a:buClr>
              <a:buSzPts val="1600"/>
              <a:buChar char="•"/>
            </a:pPr>
            <a:r>
              <a:rPr lang="en-GB" sz="1600">
                <a:latin typeface="Comic Sans MS"/>
                <a:ea typeface="Comic Sans MS"/>
                <a:cs typeface="Comic Sans MS"/>
                <a:sym typeface="Comic Sans MS"/>
              </a:rPr>
              <a:t>Religious Education</a:t>
            </a:r>
            <a:endParaRPr/>
          </a:p>
          <a:p>
            <a:pPr marL="342900" lvl="0" indent="-342900" algn="l" rtl="0">
              <a:lnSpc>
                <a:spcPct val="90000"/>
              </a:lnSpc>
              <a:spcBef>
                <a:spcPts val="320"/>
              </a:spcBef>
              <a:spcAft>
                <a:spcPts val="0"/>
              </a:spcAft>
              <a:buClr>
                <a:schemeClr val="dk1"/>
              </a:buClr>
              <a:buSzPts val="1600"/>
              <a:buChar char="•"/>
            </a:pPr>
            <a:r>
              <a:rPr lang="en-GB" sz="1600">
                <a:latin typeface="Comic Sans MS"/>
                <a:ea typeface="Comic Sans MS"/>
                <a:cs typeface="Comic Sans MS"/>
                <a:sym typeface="Comic Sans MS"/>
              </a:rPr>
              <a:t>Computing</a:t>
            </a:r>
            <a:endParaRPr/>
          </a:p>
          <a:p>
            <a:pPr marL="342900" lvl="0" indent="-342900" algn="l" rtl="0">
              <a:lnSpc>
                <a:spcPct val="90000"/>
              </a:lnSpc>
              <a:spcBef>
                <a:spcPts val="320"/>
              </a:spcBef>
              <a:spcAft>
                <a:spcPts val="0"/>
              </a:spcAft>
              <a:buClr>
                <a:schemeClr val="dk1"/>
              </a:buClr>
              <a:buSzPts val="1600"/>
              <a:buChar char="•"/>
            </a:pPr>
            <a:r>
              <a:rPr lang="en-GB" sz="1600">
                <a:latin typeface="Comic Sans MS"/>
                <a:ea typeface="Comic Sans MS"/>
                <a:cs typeface="Comic Sans MS"/>
                <a:sym typeface="Comic Sans MS"/>
              </a:rPr>
              <a:t>Music</a:t>
            </a:r>
            <a:endParaRPr/>
          </a:p>
          <a:p>
            <a:pPr marL="342900" lvl="0" indent="-342900" algn="l" rtl="0">
              <a:lnSpc>
                <a:spcPct val="90000"/>
              </a:lnSpc>
              <a:spcBef>
                <a:spcPts val="320"/>
              </a:spcBef>
              <a:spcAft>
                <a:spcPts val="0"/>
              </a:spcAft>
              <a:buClr>
                <a:schemeClr val="dk1"/>
              </a:buClr>
              <a:buSzPts val="1600"/>
              <a:buChar char="•"/>
            </a:pPr>
            <a:r>
              <a:rPr lang="en-GB" sz="1600">
                <a:latin typeface="Comic Sans MS"/>
                <a:ea typeface="Comic Sans MS"/>
                <a:cs typeface="Comic Sans MS"/>
                <a:sym typeface="Comic Sans MS"/>
              </a:rPr>
              <a:t>PSHE</a:t>
            </a:r>
            <a:endParaRPr/>
          </a:p>
          <a:p>
            <a:pPr marL="342900" lvl="0" indent="-342900" algn="l" rtl="0">
              <a:lnSpc>
                <a:spcPct val="90000"/>
              </a:lnSpc>
              <a:spcBef>
                <a:spcPts val="320"/>
              </a:spcBef>
              <a:spcAft>
                <a:spcPts val="0"/>
              </a:spcAft>
              <a:buClr>
                <a:schemeClr val="dk1"/>
              </a:buClr>
              <a:buSzPts val="1600"/>
              <a:buChar char="•"/>
            </a:pPr>
            <a:r>
              <a:rPr lang="en-GB" sz="1600">
                <a:latin typeface="Comic Sans MS"/>
                <a:ea typeface="Comic Sans MS"/>
                <a:cs typeface="Comic Sans MS"/>
                <a:sym typeface="Comic Sans MS"/>
              </a:rPr>
              <a:t>French</a:t>
            </a:r>
            <a:endParaRPr sz="2000">
              <a:latin typeface="Comic Sans MS"/>
              <a:ea typeface="Comic Sans MS"/>
              <a:cs typeface="Comic Sans MS"/>
              <a:sym typeface="Comic Sans MS"/>
            </a:endParaRPr>
          </a:p>
          <a:p>
            <a:pPr marL="0" lvl="0" indent="0" algn="just" rtl="0">
              <a:lnSpc>
                <a:spcPct val="90000"/>
              </a:lnSpc>
              <a:spcBef>
                <a:spcPts val="400"/>
              </a:spcBef>
              <a:spcAft>
                <a:spcPts val="0"/>
              </a:spcAft>
              <a:buClr>
                <a:schemeClr val="dk1"/>
              </a:buClr>
              <a:buSzPts val="2000"/>
              <a:buNone/>
            </a:pPr>
            <a:r>
              <a:rPr lang="en-GB" sz="2000" b="1" i="1">
                <a:latin typeface="Comic Sans MS"/>
                <a:ea typeface="Comic Sans MS"/>
                <a:cs typeface="Comic Sans MS"/>
                <a:sym typeface="Comic Sans MS"/>
              </a:rPr>
              <a:t>Please see the curriculum letter for more details around what the children will be covering in each subject. A timetable is also available on the class page of the school website.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536880" y="1037559"/>
            <a:ext cx="8093365" cy="7635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CC800"/>
              </a:buClr>
              <a:buSzPts val="3600"/>
              <a:buFont typeface="Comic Sans MS"/>
              <a:buNone/>
            </a:pPr>
            <a:r>
              <a:rPr lang="en-GB">
                <a:latin typeface="Comic Sans MS"/>
                <a:ea typeface="Comic Sans MS"/>
                <a:cs typeface="Comic Sans MS"/>
                <a:sym typeface="Comic Sans MS"/>
              </a:rPr>
              <a:t>Rewards and Sanctions</a:t>
            </a:r>
            <a:endParaRPr/>
          </a:p>
        </p:txBody>
      </p:sp>
      <p:sp>
        <p:nvSpPr>
          <p:cNvPr id="122" name="Google Shape;122;p4"/>
          <p:cNvSpPr txBox="1">
            <a:spLocks noGrp="1"/>
          </p:cNvSpPr>
          <p:nvPr>
            <p:ph type="body" idx="1"/>
          </p:nvPr>
        </p:nvSpPr>
        <p:spPr>
          <a:xfrm>
            <a:off x="536880" y="1960930"/>
            <a:ext cx="4040188" cy="47982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400"/>
              <a:buNone/>
            </a:pPr>
            <a:r>
              <a:rPr lang="en-GB">
                <a:latin typeface="Comic Sans MS"/>
                <a:ea typeface="Comic Sans MS"/>
                <a:cs typeface="Comic Sans MS"/>
                <a:sym typeface="Comic Sans MS"/>
              </a:rPr>
              <a:t>Rewards:</a:t>
            </a:r>
            <a:endParaRPr/>
          </a:p>
        </p:txBody>
      </p:sp>
      <p:sp>
        <p:nvSpPr>
          <p:cNvPr id="123" name="Google Shape;123;p4"/>
          <p:cNvSpPr txBox="1">
            <a:spLocks noGrp="1"/>
          </p:cNvSpPr>
          <p:nvPr>
            <p:ph type="body" idx="2"/>
          </p:nvPr>
        </p:nvSpPr>
        <p:spPr>
          <a:xfrm>
            <a:off x="1071348" y="2419045"/>
            <a:ext cx="2966185" cy="227629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a:latin typeface="Comic Sans MS"/>
                <a:ea typeface="Comic Sans MS"/>
                <a:cs typeface="Comic Sans MS"/>
                <a:sym typeface="Comic Sans MS"/>
              </a:rPr>
              <a:t>House Points</a:t>
            </a:r>
            <a:endParaRPr/>
          </a:p>
          <a:p>
            <a:pPr marL="342900" lvl="0" indent="-342900" algn="l" rtl="0">
              <a:spcBef>
                <a:spcPts val="480"/>
              </a:spcBef>
              <a:spcAft>
                <a:spcPts val="0"/>
              </a:spcAft>
              <a:buClr>
                <a:schemeClr val="dk1"/>
              </a:buClr>
              <a:buSzPts val="2400"/>
              <a:buChar char="•"/>
            </a:pPr>
            <a:r>
              <a:rPr lang="en-GB">
                <a:latin typeface="Comic Sans MS"/>
                <a:ea typeface="Comic Sans MS"/>
                <a:cs typeface="Comic Sans MS"/>
                <a:sym typeface="Comic Sans MS"/>
              </a:rPr>
              <a:t>Rainbow</a:t>
            </a:r>
            <a:endParaRPr/>
          </a:p>
          <a:p>
            <a:pPr marL="342900" lvl="0" indent="-342900" algn="l" rtl="0">
              <a:spcBef>
                <a:spcPts val="480"/>
              </a:spcBef>
              <a:spcAft>
                <a:spcPts val="0"/>
              </a:spcAft>
              <a:buClr>
                <a:schemeClr val="dk1"/>
              </a:buClr>
              <a:buSzPts val="2400"/>
              <a:buChar char="•"/>
            </a:pPr>
            <a:r>
              <a:rPr lang="en-GB">
                <a:latin typeface="Comic Sans MS"/>
                <a:ea typeface="Comic Sans MS"/>
                <a:cs typeface="Comic Sans MS"/>
                <a:sym typeface="Comic Sans MS"/>
              </a:rPr>
              <a:t>Special Mention</a:t>
            </a:r>
            <a:endParaRPr/>
          </a:p>
        </p:txBody>
      </p:sp>
      <p:sp>
        <p:nvSpPr>
          <p:cNvPr id="124" name="Google Shape;124;p4"/>
          <p:cNvSpPr txBox="1">
            <a:spLocks noGrp="1"/>
          </p:cNvSpPr>
          <p:nvPr>
            <p:ph type="body" idx="3"/>
          </p:nvPr>
        </p:nvSpPr>
        <p:spPr>
          <a:xfrm>
            <a:off x="4572001" y="1960930"/>
            <a:ext cx="4041775" cy="47982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400"/>
              <a:buNone/>
            </a:pPr>
            <a:r>
              <a:rPr lang="en-GB">
                <a:latin typeface="Comic Sans MS"/>
                <a:ea typeface="Comic Sans MS"/>
                <a:cs typeface="Comic Sans MS"/>
                <a:sym typeface="Comic Sans MS"/>
              </a:rPr>
              <a:t>Sanctions:</a:t>
            </a:r>
            <a:endParaRPr/>
          </a:p>
        </p:txBody>
      </p:sp>
      <p:sp>
        <p:nvSpPr>
          <p:cNvPr id="125" name="Google Shape;125;p4"/>
          <p:cNvSpPr txBox="1">
            <a:spLocks noGrp="1"/>
          </p:cNvSpPr>
          <p:nvPr>
            <p:ph type="body" idx="4"/>
          </p:nvPr>
        </p:nvSpPr>
        <p:spPr>
          <a:xfrm>
            <a:off x="4572001" y="2433327"/>
            <a:ext cx="4041775" cy="227629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a:latin typeface="Comic Sans MS"/>
                <a:ea typeface="Comic Sans MS"/>
                <a:cs typeface="Comic Sans MS"/>
                <a:sym typeface="Comic Sans MS"/>
              </a:rPr>
              <a:t>Verbal Warning</a:t>
            </a:r>
            <a:endParaRPr/>
          </a:p>
          <a:p>
            <a:pPr marL="342900" lvl="0" indent="-342900" algn="l" rtl="0">
              <a:spcBef>
                <a:spcPts val="480"/>
              </a:spcBef>
              <a:spcAft>
                <a:spcPts val="0"/>
              </a:spcAft>
              <a:buClr>
                <a:schemeClr val="dk1"/>
              </a:buClr>
              <a:buSzPts val="2400"/>
              <a:buChar char="•"/>
            </a:pPr>
            <a:r>
              <a:rPr lang="en-GB">
                <a:latin typeface="Comic Sans MS"/>
                <a:ea typeface="Comic Sans MS"/>
                <a:cs typeface="Comic Sans MS"/>
                <a:sym typeface="Comic Sans MS"/>
              </a:rPr>
              <a:t>Minutes off break</a:t>
            </a:r>
            <a:endParaRPr/>
          </a:p>
          <a:p>
            <a:pPr marL="342900" lvl="0" indent="-342900" algn="l" rtl="0">
              <a:spcBef>
                <a:spcPts val="480"/>
              </a:spcBef>
              <a:spcAft>
                <a:spcPts val="0"/>
              </a:spcAft>
              <a:buClr>
                <a:schemeClr val="dk1"/>
              </a:buClr>
              <a:buSzPts val="2400"/>
              <a:buChar char="•"/>
            </a:pPr>
            <a:r>
              <a:rPr lang="en-GB">
                <a:latin typeface="Comic Sans MS"/>
                <a:ea typeface="Comic Sans MS"/>
                <a:cs typeface="Comic Sans MS"/>
                <a:sym typeface="Comic Sans MS"/>
              </a:rPr>
              <a:t>Sent to SLT </a:t>
            </a:r>
            <a:endParaRPr/>
          </a:p>
          <a:p>
            <a:pPr marL="342900" lvl="0" indent="-342900" algn="l" rtl="0">
              <a:spcBef>
                <a:spcPts val="480"/>
              </a:spcBef>
              <a:spcAft>
                <a:spcPts val="0"/>
              </a:spcAft>
              <a:buClr>
                <a:schemeClr val="dk1"/>
              </a:buClr>
              <a:buSzPts val="2400"/>
              <a:buChar char="•"/>
            </a:pPr>
            <a:r>
              <a:rPr lang="en-GB">
                <a:latin typeface="Comic Sans MS"/>
                <a:ea typeface="Comic Sans MS"/>
                <a:cs typeface="Comic Sans MS"/>
                <a:sym typeface="Comic Sans MS"/>
              </a:rPr>
              <a:t>Note/call home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448965" y="128470"/>
            <a:ext cx="6566316" cy="7635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CC800"/>
              </a:buClr>
              <a:buSzPts val="3600"/>
              <a:buFont typeface="Comic Sans MS"/>
              <a:buNone/>
            </a:pPr>
            <a:r>
              <a:rPr lang="en-GB">
                <a:latin typeface="Comic Sans MS"/>
                <a:ea typeface="Comic Sans MS"/>
                <a:cs typeface="Comic Sans MS"/>
                <a:sym typeface="Comic Sans MS"/>
              </a:rPr>
              <a:t>Homework</a:t>
            </a:r>
            <a:endParaRPr/>
          </a:p>
        </p:txBody>
      </p:sp>
      <p:sp>
        <p:nvSpPr>
          <p:cNvPr id="131" name="Google Shape;131;p5"/>
          <p:cNvSpPr txBox="1">
            <a:spLocks noGrp="1"/>
          </p:cNvSpPr>
          <p:nvPr>
            <p:ph type="body" idx="1"/>
          </p:nvPr>
        </p:nvSpPr>
        <p:spPr>
          <a:xfrm>
            <a:off x="448965" y="891995"/>
            <a:ext cx="7177135" cy="397033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GB" sz="2000" dirty="0">
                <a:latin typeface="Comic Sans MS"/>
                <a:ea typeface="Comic Sans MS"/>
                <a:cs typeface="Comic Sans MS"/>
                <a:sym typeface="Comic Sans MS"/>
              </a:rPr>
              <a:t>Homework will be set weekly via Teams and should be submitted via Teams, where possible.</a:t>
            </a:r>
            <a:endParaRPr dirty="0"/>
          </a:p>
          <a:p>
            <a:pPr marL="342900" lvl="0" indent="-342900" algn="l" rtl="0">
              <a:lnSpc>
                <a:spcPct val="90000"/>
              </a:lnSpc>
              <a:spcBef>
                <a:spcPts val="400"/>
              </a:spcBef>
              <a:spcAft>
                <a:spcPts val="0"/>
              </a:spcAft>
              <a:buClr>
                <a:schemeClr val="dk1"/>
              </a:buClr>
              <a:buSzPts val="2000"/>
              <a:buChar char="•"/>
            </a:pPr>
            <a:r>
              <a:rPr lang="en-GB" sz="2000" dirty="0">
                <a:latin typeface="Comic Sans MS"/>
                <a:ea typeface="Comic Sans MS"/>
                <a:cs typeface="Comic Sans MS"/>
                <a:sym typeface="Comic Sans MS"/>
              </a:rPr>
              <a:t>Children will need to be able to access TTRS and </a:t>
            </a:r>
            <a:r>
              <a:rPr lang="en-GB" sz="2000" dirty="0" err="1">
                <a:latin typeface="Comic Sans MS"/>
                <a:ea typeface="Comic Sans MS"/>
                <a:cs typeface="Comic Sans MS"/>
                <a:sym typeface="Comic Sans MS"/>
              </a:rPr>
              <a:t>mathletics</a:t>
            </a:r>
            <a:r>
              <a:rPr lang="en-GB" sz="2000" dirty="0">
                <a:latin typeface="Comic Sans MS"/>
                <a:ea typeface="Comic Sans MS"/>
                <a:cs typeface="Comic Sans MS"/>
                <a:sym typeface="Comic Sans MS"/>
              </a:rPr>
              <a:t> in order to complete some homework tasks.</a:t>
            </a:r>
            <a:endParaRPr dirty="0"/>
          </a:p>
          <a:p>
            <a:pPr marL="342900" lvl="0" indent="-342900" algn="l" rtl="0">
              <a:lnSpc>
                <a:spcPct val="90000"/>
              </a:lnSpc>
              <a:spcBef>
                <a:spcPts val="400"/>
              </a:spcBef>
              <a:spcAft>
                <a:spcPts val="0"/>
              </a:spcAft>
              <a:buClr>
                <a:schemeClr val="dk1"/>
              </a:buClr>
              <a:buSzPts val="2000"/>
              <a:buChar char="•"/>
            </a:pPr>
            <a:r>
              <a:rPr lang="en-GB" sz="2000" dirty="0">
                <a:latin typeface="Comic Sans MS"/>
                <a:ea typeface="Comic Sans MS"/>
                <a:cs typeface="Comic Sans MS"/>
                <a:sym typeface="Comic Sans MS"/>
              </a:rPr>
              <a:t>All homework (apart from spellings) will be set on Wednesdays, as follows:</a:t>
            </a:r>
            <a:endParaRPr dirty="0"/>
          </a:p>
          <a:p>
            <a:pPr marL="0" lvl="0" indent="0" algn="l" rtl="0">
              <a:lnSpc>
                <a:spcPct val="90000"/>
              </a:lnSpc>
              <a:spcBef>
                <a:spcPts val="400"/>
              </a:spcBef>
              <a:spcAft>
                <a:spcPts val="0"/>
              </a:spcAft>
              <a:buClr>
                <a:schemeClr val="dk1"/>
              </a:buClr>
              <a:buSzPts val="2000"/>
              <a:buNone/>
            </a:pPr>
            <a:r>
              <a:rPr lang="en-GB" sz="2000" dirty="0">
                <a:latin typeface="Comic Sans MS"/>
                <a:ea typeface="Comic Sans MS"/>
                <a:cs typeface="Comic Sans MS"/>
                <a:sym typeface="Comic Sans MS"/>
              </a:rPr>
              <a:t>	- A comprehension task</a:t>
            </a:r>
            <a:endParaRPr dirty="0"/>
          </a:p>
          <a:p>
            <a:pPr marL="0" lvl="0" indent="0" algn="l" rtl="0">
              <a:lnSpc>
                <a:spcPct val="90000"/>
              </a:lnSpc>
              <a:spcBef>
                <a:spcPts val="400"/>
              </a:spcBef>
              <a:spcAft>
                <a:spcPts val="0"/>
              </a:spcAft>
              <a:buClr>
                <a:schemeClr val="dk1"/>
              </a:buClr>
              <a:buSzPts val="2000"/>
              <a:buNone/>
            </a:pPr>
            <a:r>
              <a:rPr lang="en-GB" sz="2000" dirty="0">
                <a:latin typeface="Comic Sans MS"/>
                <a:ea typeface="Comic Sans MS"/>
                <a:cs typeface="Comic Sans MS"/>
                <a:sym typeface="Comic Sans MS"/>
              </a:rPr>
              <a:t>	- Online mathematics task</a:t>
            </a:r>
            <a:endParaRPr dirty="0"/>
          </a:p>
          <a:p>
            <a:pPr marL="342900" lvl="0" indent="-342900" algn="l" rtl="0">
              <a:lnSpc>
                <a:spcPct val="90000"/>
              </a:lnSpc>
              <a:spcBef>
                <a:spcPts val="400"/>
              </a:spcBef>
              <a:spcAft>
                <a:spcPts val="0"/>
              </a:spcAft>
              <a:buClr>
                <a:schemeClr val="dk1"/>
              </a:buClr>
              <a:buSzPts val="2000"/>
              <a:buChar char="•"/>
            </a:pPr>
            <a:r>
              <a:rPr lang="en-GB" sz="2000" dirty="0">
                <a:latin typeface="Comic Sans MS"/>
                <a:ea typeface="Comic Sans MS"/>
                <a:cs typeface="Comic Sans MS"/>
                <a:sym typeface="Comic Sans MS"/>
              </a:rPr>
              <a:t>It is expected that children will turn this homework in by 9am on the following Wednesday morning.</a:t>
            </a:r>
            <a:endParaRPr sz="2000" dirty="0">
              <a:latin typeface="Comic Sans MS"/>
              <a:ea typeface="Comic Sans MS"/>
              <a:cs typeface="Comic Sans MS"/>
              <a:sym typeface="Comic Sans MS"/>
            </a:endParaRPr>
          </a:p>
          <a:p>
            <a:pPr marL="342900" lvl="0" indent="-292100" algn="l" rtl="0">
              <a:lnSpc>
                <a:spcPct val="90000"/>
              </a:lnSpc>
              <a:spcBef>
                <a:spcPts val="400"/>
              </a:spcBef>
              <a:spcAft>
                <a:spcPts val="0"/>
              </a:spcAft>
              <a:buSzPts val="2000"/>
              <a:buFont typeface="Comic Sans MS"/>
              <a:buChar char="•"/>
            </a:pPr>
            <a:r>
              <a:rPr lang="en-GB" sz="2000" dirty="0">
                <a:latin typeface="Comic Sans MS"/>
                <a:ea typeface="Comic Sans MS"/>
                <a:cs typeface="Comic Sans MS"/>
                <a:sym typeface="Comic Sans MS"/>
              </a:rPr>
              <a:t>On Fridays:</a:t>
            </a:r>
            <a:endParaRPr sz="2000" dirty="0">
              <a:latin typeface="Comic Sans MS"/>
              <a:ea typeface="Comic Sans MS"/>
              <a:cs typeface="Comic Sans MS"/>
              <a:sym typeface="Comic Sans MS"/>
            </a:endParaRPr>
          </a:p>
          <a:p>
            <a:pPr marL="342900" lvl="0" indent="0" algn="l" rtl="0">
              <a:lnSpc>
                <a:spcPct val="90000"/>
              </a:lnSpc>
              <a:spcBef>
                <a:spcPts val="400"/>
              </a:spcBef>
              <a:spcAft>
                <a:spcPts val="0"/>
              </a:spcAft>
              <a:buNone/>
            </a:pPr>
            <a:r>
              <a:rPr lang="en-GB" sz="2000" dirty="0">
                <a:latin typeface="Comic Sans MS"/>
                <a:ea typeface="Comic Sans MS"/>
                <a:cs typeface="Comic Sans MS"/>
                <a:sym typeface="Comic Sans MS"/>
              </a:rPr>
              <a:t>- Weekly list of 10 spellings to learn for the following Friday </a:t>
            </a:r>
            <a:endParaRPr sz="2000" dirty="0">
              <a:latin typeface="Comic Sans MS"/>
              <a:ea typeface="Comic Sans MS"/>
              <a:cs typeface="Comic Sans MS"/>
              <a:sym typeface="Comic Sans MS"/>
            </a:endParaRPr>
          </a:p>
          <a:p>
            <a:pPr marL="0" lvl="0" indent="0" algn="l" rtl="0">
              <a:lnSpc>
                <a:spcPct val="90000"/>
              </a:lnSpc>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0" lvl="0" indent="0" algn="l" rtl="0">
              <a:lnSpc>
                <a:spcPct val="90000"/>
              </a:lnSpc>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lnSpc>
                <a:spcPct val="90000"/>
              </a:lnSpc>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0" algn="l" rtl="0">
              <a:lnSpc>
                <a:spcPct val="90000"/>
              </a:lnSpc>
              <a:spcBef>
                <a:spcPts val="320"/>
              </a:spcBef>
              <a:spcAft>
                <a:spcPts val="0"/>
              </a:spcAft>
              <a:buClr>
                <a:schemeClr val="dk1"/>
              </a:buClr>
              <a:buSzPts val="1600"/>
              <a:buNone/>
            </a:pPr>
            <a:endParaRPr sz="1600" dirty="0">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448965" y="128470"/>
            <a:ext cx="6566316" cy="7635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CC800"/>
              </a:buClr>
              <a:buSzPts val="3600"/>
              <a:buFont typeface="Comic Sans MS"/>
              <a:buNone/>
            </a:pPr>
            <a:r>
              <a:rPr lang="en-GB">
                <a:latin typeface="Comic Sans MS"/>
                <a:ea typeface="Comic Sans MS"/>
                <a:cs typeface="Comic Sans MS"/>
                <a:sym typeface="Comic Sans MS"/>
              </a:rPr>
              <a:t>Homework</a:t>
            </a:r>
            <a:endParaRPr/>
          </a:p>
        </p:txBody>
      </p:sp>
      <p:sp>
        <p:nvSpPr>
          <p:cNvPr id="137" name="Google Shape;137;p6"/>
          <p:cNvSpPr txBox="1">
            <a:spLocks noGrp="1"/>
          </p:cNvSpPr>
          <p:nvPr>
            <p:ph type="body" idx="1"/>
          </p:nvPr>
        </p:nvSpPr>
        <p:spPr>
          <a:xfrm>
            <a:off x="448965" y="891995"/>
            <a:ext cx="7329840" cy="3970331"/>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600"/>
              <a:buNone/>
            </a:pPr>
            <a:endParaRPr sz="1600">
              <a:latin typeface="Comic Sans MS"/>
              <a:ea typeface="Comic Sans MS"/>
              <a:cs typeface="Comic Sans MS"/>
              <a:sym typeface="Comic Sans MS"/>
            </a:endParaRPr>
          </a:p>
          <a:p>
            <a:pPr marL="342900" lvl="0" indent="-342900" algn="l" rtl="0">
              <a:lnSpc>
                <a:spcPct val="80000"/>
              </a:lnSpc>
              <a:spcBef>
                <a:spcPts val="400"/>
              </a:spcBef>
              <a:spcAft>
                <a:spcPts val="0"/>
              </a:spcAft>
              <a:buClr>
                <a:schemeClr val="dk1"/>
              </a:buClr>
              <a:buSzPts val="2000"/>
              <a:buChar char="•"/>
            </a:pPr>
            <a:r>
              <a:rPr lang="en-GB" sz="2000">
                <a:latin typeface="Comic Sans MS"/>
                <a:ea typeface="Comic Sans MS"/>
                <a:cs typeface="Comic Sans MS"/>
                <a:sym typeface="Comic Sans MS"/>
              </a:rPr>
              <a:t>Children should also be reading on a daily basis. They have received a reading record to document this in. It is expected that children hand their reading record in on a daily basis, documenting the reading that they completed the night before. This will be checked regularly.</a:t>
            </a:r>
            <a:endParaRPr/>
          </a:p>
          <a:p>
            <a:pPr marL="0" lvl="0" indent="0" algn="l" rtl="0">
              <a:lnSpc>
                <a:spcPct val="80000"/>
              </a:lnSpc>
              <a:spcBef>
                <a:spcPts val="400"/>
              </a:spcBef>
              <a:spcAft>
                <a:spcPts val="0"/>
              </a:spcAft>
              <a:buClr>
                <a:schemeClr val="dk1"/>
              </a:buClr>
              <a:buSzPts val="2000"/>
              <a:buNone/>
            </a:pPr>
            <a:endParaRPr sz="2000">
              <a:latin typeface="Comic Sans MS"/>
              <a:ea typeface="Comic Sans MS"/>
              <a:cs typeface="Comic Sans MS"/>
              <a:sym typeface="Comic Sans MS"/>
            </a:endParaRPr>
          </a:p>
          <a:p>
            <a:pPr marL="342900" lvl="0" indent="-342900" algn="l" rtl="0">
              <a:lnSpc>
                <a:spcPct val="80000"/>
              </a:lnSpc>
              <a:spcBef>
                <a:spcPts val="400"/>
              </a:spcBef>
              <a:spcAft>
                <a:spcPts val="0"/>
              </a:spcAft>
              <a:buClr>
                <a:schemeClr val="dk1"/>
              </a:buClr>
              <a:buSzPts val="2000"/>
              <a:buChar char="•"/>
            </a:pPr>
            <a:r>
              <a:rPr lang="en-GB" sz="2000">
                <a:latin typeface="Comic Sans MS"/>
                <a:ea typeface="Comic Sans MS"/>
                <a:cs typeface="Comic Sans MS"/>
                <a:sym typeface="Comic Sans MS"/>
              </a:rPr>
              <a:t>If homework is not completed by the due date, children may be asked to stay in for part of their lunch break and complete some or all of it.</a:t>
            </a:r>
            <a:endParaRPr/>
          </a:p>
          <a:p>
            <a:pPr marL="342900" lvl="0" indent="-215900" algn="l" rtl="0">
              <a:lnSpc>
                <a:spcPct val="80000"/>
              </a:lnSpc>
              <a:spcBef>
                <a:spcPts val="400"/>
              </a:spcBef>
              <a:spcAft>
                <a:spcPts val="0"/>
              </a:spcAft>
              <a:buClr>
                <a:schemeClr val="dk1"/>
              </a:buClr>
              <a:buSzPts val="2000"/>
              <a:buNone/>
            </a:pPr>
            <a:endParaRPr sz="2000">
              <a:latin typeface="Comic Sans MS"/>
              <a:ea typeface="Comic Sans MS"/>
              <a:cs typeface="Comic Sans MS"/>
              <a:sym typeface="Comic Sans MS"/>
            </a:endParaRPr>
          </a:p>
          <a:p>
            <a:pPr marL="342900" lvl="0" indent="-342900" algn="l" rtl="0">
              <a:lnSpc>
                <a:spcPct val="80000"/>
              </a:lnSpc>
              <a:spcBef>
                <a:spcPts val="400"/>
              </a:spcBef>
              <a:spcAft>
                <a:spcPts val="0"/>
              </a:spcAft>
              <a:buClr>
                <a:schemeClr val="dk1"/>
              </a:buClr>
              <a:buSzPts val="2000"/>
              <a:buChar char="•"/>
            </a:pPr>
            <a:r>
              <a:rPr lang="en-GB" sz="2000">
                <a:latin typeface="Comic Sans MS"/>
                <a:ea typeface="Comic Sans MS"/>
                <a:cs typeface="Comic Sans MS"/>
                <a:sym typeface="Comic Sans MS"/>
              </a:rPr>
              <a:t>If children are having difficulties with homework, please let me know so that we can go over it again with them.</a:t>
            </a:r>
            <a:endParaRPr/>
          </a:p>
          <a:p>
            <a:pPr marL="0" lvl="0" indent="0" algn="l" rtl="0">
              <a:lnSpc>
                <a:spcPct val="80000"/>
              </a:lnSpc>
              <a:spcBef>
                <a:spcPts val="320"/>
              </a:spcBef>
              <a:spcAft>
                <a:spcPts val="0"/>
              </a:spcAft>
              <a:buClr>
                <a:schemeClr val="dk1"/>
              </a:buClr>
              <a:buSzPts val="1600"/>
              <a:buNone/>
            </a:pPr>
            <a:endParaRPr sz="1600">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title"/>
          </p:nvPr>
        </p:nvSpPr>
        <p:spPr>
          <a:xfrm>
            <a:off x="448965" y="128470"/>
            <a:ext cx="6566316" cy="7635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CC800"/>
              </a:buClr>
              <a:buSzPts val="3600"/>
              <a:buFont typeface="Comic Sans MS"/>
              <a:buNone/>
            </a:pPr>
            <a:r>
              <a:rPr lang="en-GB">
                <a:latin typeface="Comic Sans MS"/>
                <a:ea typeface="Comic Sans MS"/>
                <a:cs typeface="Comic Sans MS"/>
                <a:sym typeface="Comic Sans MS"/>
              </a:rPr>
              <a:t>Homework</a:t>
            </a:r>
            <a:endParaRPr/>
          </a:p>
        </p:txBody>
      </p:sp>
      <p:sp>
        <p:nvSpPr>
          <p:cNvPr id="143" name="Google Shape;143;p7"/>
          <p:cNvSpPr txBox="1">
            <a:spLocks noGrp="1"/>
          </p:cNvSpPr>
          <p:nvPr>
            <p:ph type="body" idx="1"/>
          </p:nvPr>
        </p:nvSpPr>
        <p:spPr>
          <a:xfrm>
            <a:off x="448965" y="891995"/>
            <a:ext cx="7177135" cy="39703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dirty="0">
                <a:latin typeface="Comic Sans MS"/>
                <a:ea typeface="Comic Sans MS"/>
                <a:cs typeface="Comic Sans MS"/>
                <a:sym typeface="Comic Sans MS"/>
              </a:rPr>
              <a:t>Spelling Stars</a:t>
            </a:r>
            <a:endParaRPr dirty="0"/>
          </a:p>
          <a:p>
            <a:pPr marL="342900" lvl="0" indent="-342900" algn="l" rtl="0">
              <a:lnSpc>
                <a:spcPct val="90000"/>
              </a:lnSpc>
              <a:spcBef>
                <a:spcPts val="400"/>
              </a:spcBef>
              <a:spcAft>
                <a:spcPts val="0"/>
              </a:spcAft>
              <a:buClr>
                <a:schemeClr val="dk1"/>
              </a:buClr>
              <a:buSzPts val="2000"/>
              <a:buChar char="•"/>
            </a:pPr>
            <a:r>
              <a:rPr lang="en-GB" sz="2000" dirty="0">
                <a:latin typeface="Comic Sans MS"/>
                <a:ea typeface="Comic Sans MS"/>
                <a:cs typeface="Comic Sans MS"/>
                <a:sym typeface="Comic Sans MS"/>
              </a:rPr>
              <a:t>Children have already completed this half term’s baseline assessment of their Spelling Star.</a:t>
            </a:r>
            <a:endParaRPr dirty="0"/>
          </a:p>
          <a:p>
            <a:pPr marL="342900" lvl="0" indent="-342900" algn="l" rtl="0">
              <a:lnSpc>
                <a:spcPct val="90000"/>
              </a:lnSpc>
              <a:spcBef>
                <a:spcPts val="400"/>
              </a:spcBef>
              <a:spcAft>
                <a:spcPts val="0"/>
              </a:spcAft>
              <a:buClr>
                <a:schemeClr val="dk1"/>
              </a:buClr>
              <a:buSzPts val="2000"/>
              <a:buChar char="•"/>
            </a:pPr>
            <a:r>
              <a:rPr lang="en-GB" sz="2000" dirty="0">
                <a:latin typeface="Comic Sans MS"/>
                <a:ea typeface="Comic Sans MS"/>
                <a:cs typeface="Comic Sans MS"/>
                <a:sym typeface="Comic Sans MS"/>
              </a:rPr>
              <a:t>They will have brought home a copy, with the words that they need to practise highlighted.</a:t>
            </a:r>
            <a:endParaRPr dirty="0"/>
          </a:p>
          <a:p>
            <a:pPr marL="342900" lvl="0" indent="-342900" algn="l" rtl="0">
              <a:lnSpc>
                <a:spcPct val="90000"/>
              </a:lnSpc>
              <a:spcBef>
                <a:spcPts val="400"/>
              </a:spcBef>
              <a:spcAft>
                <a:spcPts val="0"/>
              </a:spcAft>
              <a:buClr>
                <a:schemeClr val="dk1"/>
              </a:buClr>
              <a:buSzPts val="2000"/>
              <a:buChar char="•"/>
            </a:pPr>
            <a:r>
              <a:rPr lang="en-GB" sz="2000" dirty="0">
                <a:latin typeface="Comic Sans MS"/>
                <a:ea typeface="Comic Sans MS"/>
                <a:cs typeface="Comic Sans MS"/>
                <a:sym typeface="Comic Sans MS"/>
              </a:rPr>
              <a:t>Children will be retested on their Spelling Star at the end of each half term; please support your child in making sure that they are practising these words in addition to their other homework.</a:t>
            </a:r>
            <a:endParaRPr dirty="0"/>
          </a:p>
          <a:p>
            <a:pPr marL="0" lvl="0" indent="0" algn="l" rtl="0">
              <a:lnSpc>
                <a:spcPct val="90000"/>
              </a:lnSpc>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0" lvl="0" indent="0" algn="l" rtl="0">
              <a:lnSpc>
                <a:spcPct val="90000"/>
              </a:lnSpc>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lnSpc>
                <a:spcPct val="90000"/>
              </a:lnSpc>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0" algn="l" rtl="0">
              <a:lnSpc>
                <a:spcPct val="90000"/>
              </a:lnSpc>
              <a:spcBef>
                <a:spcPts val="320"/>
              </a:spcBef>
              <a:spcAft>
                <a:spcPts val="0"/>
              </a:spcAft>
              <a:buClr>
                <a:schemeClr val="dk1"/>
              </a:buClr>
              <a:buSzPts val="1600"/>
              <a:buNone/>
            </a:pPr>
            <a:endParaRPr sz="1600" dirty="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448965" y="128470"/>
            <a:ext cx="6566316" cy="7635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CC800"/>
              </a:buClr>
              <a:buSzPts val="3600"/>
              <a:buFont typeface="Comic Sans MS"/>
              <a:buNone/>
            </a:pPr>
            <a:r>
              <a:rPr lang="en-GB">
                <a:latin typeface="Comic Sans MS"/>
                <a:ea typeface="Comic Sans MS"/>
                <a:cs typeface="Comic Sans MS"/>
                <a:sym typeface="Comic Sans MS"/>
              </a:rPr>
              <a:t>Homework</a:t>
            </a:r>
            <a:endParaRPr/>
          </a:p>
        </p:txBody>
      </p:sp>
      <p:sp>
        <p:nvSpPr>
          <p:cNvPr id="149" name="Google Shape;149;p8"/>
          <p:cNvSpPr txBox="1">
            <a:spLocks noGrp="1"/>
          </p:cNvSpPr>
          <p:nvPr>
            <p:ph type="body" idx="1"/>
          </p:nvPr>
        </p:nvSpPr>
        <p:spPr>
          <a:xfrm>
            <a:off x="448965" y="891995"/>
            <a:ext cx="7177135" cy="39703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dirty="0">
                <a:latin typeface="Comic Sans MS"/>
                <a:ea typeface="Comic Sans MS"/>
                <a:cs typeface="Comic Sans MS"/>
                <a:sym typeface="Comic Sans MS"/>
              </a:rPr>
              <a:t>Maths Timetables</a:t>
            </a:r>
            <a:endParaRPr dirty="0"/>
          </a:p>
          <a:p>
            <a:pPr marL="342900" lvl="0" indent="-342900" algn="l" rtl="0">
              <a:lnSpc>
                <a:spcPct val="90000"/>
              </a:lnSpc>
              <a:spcBef>
                <a:spcPts val="400"/>
              </a:spcBef>
              <a:spcAft>
                <a:spcPts val="0"/>
              </a:spcAft>
              <a:buClr>
                <a:schemeClr val="dk1"/>
              </a:buClr>
              <a:buSzPts val="2000"/>
              <a:buChar char="•"/>
            </a:pPr>
            <a:r>
              <a:rPr lang="en-GB" sz="2000" dirty="0">
                <a:latin typeface="Comic Sans MS"/>
                <a:ea typeface="Comic Sans MS"/>
                <a:cs typeface="Comic Sans MS"/>
                <a:sym typeface="Comic Sans MS"/>
              </a:rPr>
              <a:t>We will continue to work on the times table maths on a regular basis in school.</a:t>
            </a:r>
            <a:endParaRPr dirty="0"/>
          </a:p>
          <a:p>
            <a:pPr marL="342900" lvl="0" indent="-342900" algn="l" rtl="0">
              <a:lnSpc>
                <a:spcPct val="90000"/>
              </a:lnSpc>
              <a:spcBef>
                <a:spcPts val="400"/>
              </a:spcBef>
              <a:spcAft>
                <a:spcPts val="0"/>
              </a:spcAft>
              <a:buClr>
                <a:schemeClr val="dk1"/>
              </a:buClr>
              <a:buSzPts val="2000"/>
              <a:buChar char="•"/>
            </a:pPr>
            <a:r>
              <a:rPr lang="en-GB" sz="2000" dirty="0">
                <a:latin typeface="Comic Sans MS"/>
                <a:ea typeface="Comic Sans MS"/>
                <a:cs typeface="Comic Sans MS"/>
                <a:sym typeface="Comic Sans MS"/>
              </a:rPr>
              <a:t>Where possible, please also continue to support your child at home by making sure they are secure and confident in their times table knowledge.</a:t>
            </a:r>
          </a:p>
          <a:p>
            <a:pPr marL="0" lvl="0" indent="0" algn="l" rtl="0">
              <a:lnSpc>
                <a:spcPct val="90000"/>
              </a:lnSpc>
              <a:spcBef>
                <a:spcPts val="400"/>
              </a:spcBef>
              <a:spcAft>
                <a:spcPts val="0"/>
              </a:spcAft>
              <a:buClr>
                <a:schemeClr val="dk1"/>
              </a:buClr>
              <a:buSzPts val="2000"/>
              <a:buNone/>
            </a:pPr>
            <a:endParaRPr lang="en-GB" sz="2000" dirty="0">
              <a:latin typeface="Comic Sans MS"/>
              <a:ea typeface="Comic Sans MS"/>
              <a:cs typeface="Comic Sans MS"/>
              <a:sym typeface="Comic Sans MS"/>
            </a:endParaRPr>
          </a:p>
          <a:p>
            <a:pPr marL="0" lvl="0" indent="0">
              <a:lnSpc>
                <a:spcPct val="90000"/>
              </a:lnSpc>
              <a:spcBef>
                <a:spcPts val="400"/>
              </a:spcBef>
              <a:buSzPts val="2000"/>
              <a:buNone/>
            </a:pPr>
            <a:r>
              <a:rPr lang="en-GB" sz="2000" dirty="0">
                <a:latin typeface="Comic Sans MS"/>
                <a:ea typeface="Comic Sans MS"/>
                <a:cs typeface="Comic Sans MS"/>
                <a:sym typeface="Comic Sans MS"/>
              </a:rPr>
              <a:t>Maths Competencies</a:t>
            </a:r>
          </a:p>
          <a:p>
            <a:pPr marL="342900" lvl="0" indent="-342900" algn="l" rtl="0">
              <a:lnSpc>
                <a:spcPct val="90000"/>
              </a:lnSpc>
              <a:spcBef>
                <a:spcPts val="400"/>
              </a:spcBef>
              <a:spcAft>
                <a:spcPts val="0"/>
              </a:spcAft>
              <a:buClr>
                <a:schemeClr val="dk1"/>
              </a:buClr>
              <a:buSzPts val="2000"/>
              <a:buChar char="•"/>
            </a:pPr>
            <a:r>
              <a:rPr lang="en-US" sz="2000" dirty="0">
                <a:latin typeface="Comic Sans MS"/>
                <a:sym typeface="Comic Sans MS"/>
              </a:rPr>
              <a:t>A</a:t>
            </a:r>
            <a:r>
              <a:rPr lang="en-GB" sz="2000" dirty="0">
                <a:latin typeface="Comic Sans MS"/>
                <a:sym typeface="Comic Sans MS"/>
              </a:rPr>
              <a:t>s with last year, they will also have maths competency folders. Children will be expected to quickly recall mathematical facts related to areas including shape, measures, fractions, angles, Roman Numerals and time.</a:t>
            </a:r>
            <a:endParaRPr dirty="0"/>
          </a:p>
          <a:p>
            <a:pPr marL="0" lvl="0" indent="0" algn="l" rtl="0">
              <a:lnSpc>
                <a:spcPct val="90000"/>
              </a:lnSpc>
              <a:spcBef>
                <a:spcPts val="400"/>
              </a:spcBef>
              <a:spcAft>
                <a:spcPts val="0"/>
              </a:spcAft>
              <a:buClr>
                <a:schemeClr val="dk1"/>
              </a:buClr>
              <a:buSzPts val="2000"/>
              <a:buNone/>
            </a:pPr>
            <a:endParaRPr sz="2000" dirty="0">
              <a:latin typeface="Comic Sans MS"/>
              <a:ea typeface="Comic Sans MS"/>
              <a:cs typeface="Comic Sans MS"/>
              <a:sym typeface="Comic Sans MS"/>
            </a:endParaRPr>
          </a:p>
          <a:p>
            <a:pPr marL="342900" lvl="0" indent="-342900" algn="l" rtl="0">
              <a:lnSpc>
                <a:spcPct val="90000"/>
              </a:lnSpc>
              <a:spcBef>
                <a:spcPts val="400"/>
              </a:spcBef>
              <a:spcAft>
                <a:spcPts val="0"/>
              </a:spcAft>
              <a:buClr>
                <a:schemeClr val="dk1"/>
              </a:buClr>
              <a:buSzPts val="2000"/>
              <a:buNone/>
            </a:pPr>
            <a:endParaRPr sz="2000" dirty="0">
              <a:latin typeface="Comic Sans MS"/>
              <a:ea typeface="Comic Sans MS"/>
              <a:cs typeface="Comic Sans MS"/>
              <a:sym typeface="Comic Sans MS"/>
            </a:endParaRPr>
          </a:p>
          <a:p>
            <a:pPr marL="0" lvl="0" indent="0" algn="l" rtl="0">
              <a:lnSpc>
                <a:spcPct val="90000"/>
              </a:lnSpc>
              <a:spcBef>
                <a:spcPts val="400"/>
              </a:spcBef>
              <a:spcAft>
                <a:spcPts val="0"/>
              </a:spcAft>
              <a:buClr>
                <a:schemeClr val="dk1"/>
              </a:buClr>
              <a:buSzPts val="2000"/>
              <a:buNone/>
            </a:pPr>
            <a:endParaRPr sz="2000" dirty="0">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448964" y="281175"/>
            <a:ext cx="6566316" cy="7635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CC800"/>
              </a:buClr>
              <a:buSzPts val="3600"/>
              <a:buFont typeface="Comic Sans MS"/>
              <a:buNone/>
            </a:pPr>
            <a:r>
              <a:rPr lang="en-GB">
                <a:latin typeface="Comic Sans MS"/>
                <a:ea typeface="Comic Sans MS"/>
                <a:cs typeface="Comic Sans MS"/>
                <a:sym typeface="Comic Sans MS"/>
              </a:rPr>
              <a:t>PE</a:t>
            </a:r>
            <a:endParaRPr/>
          </a:p>
        </p:txBody>
      </p:sp>
      <p:sp>
        <p:nvSpPr>
          <p:cNvPr id="155" name="Google Shape;155;p9"/>
          <p:cNvSpPr txBox="1">
            <a:spLocks noGrp="1"/>
          </p:cNvSpPr>
          <p:nvPr>
            <p:ph type="body" idx="1"/>
          </p:nvPr>
        </p:nvSpPr>
        <p:spPr>
          <a:xfrm>
            <a:off x="296261" y="1044699"/>
            <a:ext cx="7329840" cy="3970331"/>
          </a:xfrm>
          <a:prstGeom prst="rect">
            <a:avLst/>
          </a:prstGeom>
          <a:noFill/>
          <a:ln>
            <a:noFill/>
          </a:ln>
        </p:spPr>
        <p:txBody>
          <a:bodyPr spcFirstLastPara="1" wrap="square" lIns="91425" tIns="45700" rIns="91425" bIns="45700" anchor="t" anchorCtr="0">
            <a:normAutofit lnSpcReduction="10000"/>
          </a:bodyPr>
          <a:lstStyle/>
          <a:p>
            <a:pPr marL="90488" lvl="0" indent="0" algn="l" rtl="0">
              <a:lnSpc>
                <a:spcPct val="90000"/>
              </a:lnSpc>
              <a:spcBef>
                <a:spcPts val="0"/>
              </a:spcBef>
              <a:spcAft>
                <a:spcPts val="0"/>
              </a:spcAft>
              <a:buClr>
                <a:schemeClr val="dk1"/>
              </a:buClr>
              <a:buSzPct val="100000"/>
              <a:buNone/>
            </a:pPr>
            <a:r>
              <a:rPr lang="en-GB" sz="2400">
                <a:latin typeface="Comic Sans MS"/>
                <a:ea typeface="Comic Sans MS"/>
                <a:cs typeface="Comic Sans MS"/>
                <a:sym typeface="Comic Sans MS"/>
              </a:rPr>
              <a:t>During the autumn term, the class will be having 2 PE lessons per week, as follows:</a:t>
            </a:r>
            <a:endParaRPr/>
          </a:p>
          <a:p>
            <a:pPr marL="90488" lvl="0" indent="0" algn="l" rtl="0">
              <a:lnSpc>
                <a:spcPct val="90000"/>
              </a:lnSpc>
              <a:spcBef>
                <a:spcPts val="480"/>
              </a:spcBef>
              <a:spcAft>
                <a:spcPts val="0"/>
              </a:spcAft>
              <a:buClr>
                <a:schemeClr val="dk1"/>
              </a:buClr>
              <a:buSzPct val="100000"/>
              <a:buNone/>
            </a:pPr>
            <a:r>
              <a:rPr lang="en-GB" sz="2400">
                <a:latin typeface="Comic Sans MS"/>
                <a:ea typeface="Comic Sans MS"/>
                <a:cs typeface="Comic Sans MS"/>
                <a:sym typeface="Comic Sans MS"/>
              </a:rPr>
              <a:t>Monday – Swimming </a:t>
            </a:r>
            <a:r>
              <a:rPr lang="en-GB" sz="2400" b="1">
                <a:latin typeface="Comic Sans MS"/>
                <a:ea typeface="Comic Sans MS"/>
                <a:cs typeface="Comic Sans MS"/>
                <a:sym typeface="Comic Sans MS"/>
              </a:rPr>
              <a:t>or</a:t>
            </a:r>
            <a:r>
              <a:rPr lang="en-GB" sz="2400">
                <a:latin typeface="Comic Sans MS"/>
                <a:ea typeface="Comic Sans MS"/>
                <a:cs typeface="Comic Sans MS"/>
                <a:sym typeface="Comic Sans MS"/>
              </a:rPr>
              <a:t> PE.</a:t>
            </a:r>
            <a:endParaRPr/>
          </a:p>
          <a:p>
            <a:pPr marL="90488" lvl="0" indent="0" algn="l" rtl="0">
              <a:lnSpc>
                <a:spcPct val="90000"/>
              </a:lnSpc>
              <a:spcBef>
                <a:spcPts val="480"/>
              </a:spcBef>
              <a:spcAft>
                <a:spcPts val="0"/>
              </a:spcAft>
              <a:buClr>
                <a:schemeClr val="dk1"/>
              </a:buClr>
              <a:buSzPct val="100000"/>
              <a:buNone/>
            </a:pPr>
            <a:r>
              <a:rPr lang="en-GB" sz="2400">
                <a:latin typeface="Comic Sans MS"/>
                <a:ea typeface="Comic Sans MS"/>
                <a:cs typeface="Comic Sans MS"/>
                <a:sym typeface="Comic Sans MS"/>
              </a:rPr>
              <a:t>Wednesday – Games with Premiere Sport</a:t>
            </a:r>
            <a:endParaRPr/>
          </a:p>
          <a:p>
            <a:pPr marL="90488" lvl="0" indent="0" algn="l" rtl="0">
              <a:lnSpc>
                <a:spcPct val="90000"/>
              </a:lnSpc>
              <a:spcBef>
                <a:spcPts val="480"/>
              </a:spcBef>
              <a:spcAft>
                <a:spcPts val="0"/>
              </a:spcAft>
              <a:buClr>
                <a:schemeClr val="dk1"/>
              </a:buClr>
              <a:buSzPct val="85714"/>
              <a:buNone/>
            </a:pPr>
            <a:endParaRPr/>
          </a:p>
          <a:p>
            <a:pPr marL="90488" lvl="0" indent="0" algn="l" rtl="0">
              <a:lnSpc>
                <a:spcPct val="90000"/>
              </a:lnSpc>
              <a:spcBef>
                <a:spcPts val="560"/>
              </a:spcBef>
              <a:spcAft>
                <a:spcPts val="0"/>
              </a:spcAft>
              <a:buClr>
                <a:srgbClr val="7CC800"/>
              </a:buClr>
              <a:buSzPct val="100000"/>
              <a:buNone/>
            </a:pPr>
            <a:r>
              <a:rPr lang="en-GB">
                <a:solidFill>
                  <a:srgbClr val="7CC800"/>
                </a:solidFill>
                <a:latin typeface="Comic Sans MS"/>
                <a:ea typeface="Comic Sans MS"/>
                <a:cs typeface="Comic Sans MS"/>
                <a:sym typeface="Comic Sans MS"/>
              </a:rPr>
              <a:t>PE Kit</a:t>
            </a:r>
            <a:endParaRPr/>
          </a:p>
          <a:p>
            <a:pPr marL="342900" lvl="0" indent="-332422" algn="l" rtl="0">
              <a:spcBef>
                <a:spcPts val="440"/>
              </a:spcBef>
              <a:spcAft>
                <a:spcPts val="0"/>
              </a:spcAft>
              <a:buClr>
                <a:schemeClr val="dk1"/>
              </a:buClr>
              <a:buSzPct val="100000"/>
              <a:buChar char="•"/>
            </a:pPr>
            <a:r>
              <a:rPr lang="en-GB" sz="2200">
                <a:latin typeface="Comic Sans MS"/>
                <a:ea typeface="Comic Sans MS"/>
                <a:cs typeface="Comic Sans MS"/>
                <a:sym typeface="Comic Sans MS"/>
              </a:rPr>
              <a:t>T shirt with school logo or plain white T shirt</a:t>
            </a:r>
            <a:endParaRPr/>
          </a:p>
          <a:p>
            <a:pPr marL="342900" lvl="0" indent="-332422" algn="l" rtl="0">
              <a:spcBef>
                <a:spcPts val="440"/>
              </a:spcBef>
              <a:spcAft>
                <a:spcPts val="0"/>
              </a:spcAft>
              <a:buClr>
                <a:schemeClr val="dk1"/>
              </a:buClr>
              <a:buSzPct val="100000"/>
              <a:buChar char="•"/>
            </a:pPr>
            <a:r>
              <a:rPr lang="en-GB" sz="2200">
                <a:latin typeface="Comic Sans MS"/>
                <a:ea typeface="Comic Sans MS"/>
                <a:cs typeface="Comic Sans MS"/>
                <a:sym typeface="Comic Sans MS"/>
              </a:rPr>
              <a:t>Royal blue or black shorts</a:t>
            </a:r>
            <a:endParaRPr/>
          </a:p>
          <a:p>
            <a:pPr marL="342900" lvl="0" indent="-332422" algn="l" rtl="0">
              <a:spcBef>
                <a:spcPts val="440"/>
              </a:spcBef>
              <a:spcAft>
                <a:spcPts val="0"/>
              </a:spcAft>
              <a:buClr>
                <a:schemeClr val="dk1"/>
              </a:buClr>
              <a:buSzPct val="100000"/>
              <a:buChar char="•"/>
            </a:pPr>
            <a:r>
              <a:rPr lang="en-GB" sz="2200">
                <a:latin typeface="Comic Sans MS"/>
                <a:ea typeface="Comic Sans MS"/>
                <a:cs typeface="Comic Sans MS"/>
                <a:sym typeface="Comic Sans MS"/>
              </a:rPr>
              <a:t>Trainers or plimsolls</a:t>
            </a:r>
            <a:endParaRPr/>
          </a:p>
          <a:p>
            <a:pPr marL="342900" lvl="0" indent="-332422" algn="l" rtl="0">
              <a:spcBef>
                <a:spcPts val="440"/>
              </a:spcBef>
              <a:spcAft>
                <a:spcPts val="0"/>
              </a:spcAft>
              <a:buClr>
                <a:schemeClr val="dk1"/>
              </a:buClr>
              <a:buSzPct val="100000"/>
              <a:buChar char="•"/>
            </a:pPr>
            <a:r>
              <a:rPr lang="en-GB" sz="2200">
                <a:latin typeface="Comic Sans MS"/>
                <a:ea typeface="Comic Sans MS"/>
                <a:cs typeface="Comic Sans MS"/>
                <a:sym typeface="Comic Sans MS"/>
              </a:rPr>
              <a:t>Royal blue or navy sweatshirt and jogging bottoms</a:t>
            </a:r>
            <a:endParaRPr/>
          </a:p>
          <a:p>
            <a:pPr marL="90488" lvl="0" indent="0" algn="l" rtl="0">
              <a:lnSpc>
                <a:spcPct val="90000"/>
              </a:lnSpc>
              <a:spcBef>
                <a:spcPts val="560"/>
              </a:spcBef>
              <a:spcAft>
                <a:spcPts val="0"/>
              </a:spcAft>
              <a:buClr>
                <a:schemeClr val="dk1"/>
              </a:buClr>
              <a:buSzPct val="100000"/>
              <a:buNone/>
            </a:pPr>
            <a:endParaRPr>
              <a:solidFill>
                <a:srgbClr val="7CC800"/>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884</Words>
  <Application>Microsoft Office PowerPoint</Application>
  <PresentationFormat>On-screen Show (16:9)</PresentationFormat>
  <Paragraphs>107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Comic Sans MS</vt:lpstr>
      <vt:lpstr>Oi</vt:lpstr>
      <vt:lpstr>Office Theme</vt:lpstr>
      <vt:lpstr>Welcome to Eagles!</vt:lpstr>
      <vt:lpstr>Eagles’ Team</vt:lpstr>
      <vt:lpstr>Curriculum Areas</vt:lpstr>
      <vt:lpstr>Rewards and Sanctions</vt:lpstr>
      <vt:lpstr>Homework</vt:lpstr>
      <vt:lpstr>Homework</vt:lpstr>
      <vt:lpstr>Homework</vt:lpstr>
      <vt:lpstr>Homework</vt:lpstr>
      <vt:lpstr>PE</vt:lpstr>
      <vt:lpstr>Uniform</vt:lpstr>
      <vt:lpstr>Links to the Church</vt:lpstr>
      <vt:lpstr>SATs</vt:lpstr>
      <vt:lpstr>Communication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Eagles!</dc:title>
  <dc:creator>Natalie Lampard</dc:creator>
  <cp:lastModifiedBy>Mrs Lampard</cp:lastModifiedBy>
  <cp:revision>7</cp:revision>
  <dcterms:created xsi:type="dcterms:W3CDTF">2017-07-14T17:38:22Z</dcterms:created>
  <dcterms:modified xsi:type="dcterms:W3CDTF">2023-09-18T15:21:15Z</dcterms:modified>
</cp:coreProperties>
</file>