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handoutMasterIdLst>
    <p:handoutMasterId r:id="rId33"/>
  </p:handoutMasterIdLst>
  <p:sldIdLst>
    <p:sldId id="305" r:id="rId2"/>
    <p:sldId id="258" r:id="rId3"/>
    <p:sldId id="263" r:id="rId4"/>
    <p:sldId id="264" r:id="rId5"/>
    <p:sldId id="294" r:id="rId6"/>
    <p:sldId id="309" r:id="rId7"/>
    <p:sldId id="310" r:id="rId8"/>
    <p:sldId id="289" r:id="rId9"/>
    <p:sldId id="295" r:id="rId10"/>
    <p:sldId id="321" r:id="rId11"/>
    <p:sldId id="311" r:id="rId12"/>
    <p:sldId id="312" r:id="rId13"/>
    <p:sldId id="313" r:id="rId14"/>
    <p:sldId id="290" r:id="rId15"/>
    <p:sldId id="296" r:id="rId16"/>
    <p:sldId id="314" r:id="rId17"/>
    <p:sldId id="315" r:id="rId18"/>
    <p:sldId id="316" r:id="rId19"/>
    <p:sldId id="306" r:id="rId20"/>
    <p:sldId id="291" r:id="rId21"/>
    <p:sldId id="297" r:id="rId22"/>
    <p:sldId id="317" r:id="rId23"/>
    <p:sldId id="292" r:id="rId24"/>
    <p:sldId id="298" r:id="rId25"/>
    <p:sldId id="319" r:id="rId26"/>
    <p:sldId id="320" r:id="rId27"/>
    <p:sldId id="293" r:id="rId28"/>
    <p:sldId id="322" r:id="rId29"/>
    <p:sldId id="323" r:id="rId30"/>
    <p:sldId id="267" r:id="rId31"/>
  </p:sldIdLst>
  <p:sldSz cx="9144000" cy="6858000" type="screen4x3"/>
  <p:notesSz cx="6858000" cy="9144000"/>
  <p:embeddedFontLst>
    <p:embeddedFont>
      <p:font typeface="Roboto" panose="02000000000000000000" pitchFamily="2" charset="0"/>
      <p:regular r:id="rId34"/>
      <p:bold r:id="rId35"/>
      <p:italic r:id="rId36"/>
      <p:boldItalic r:id="rId37"/>
    </p:embeddedFont>
    <p:embeddedFont>
      <p:font typeface="Twinkl" pitchFamily="2" charset="0"/>
      <p:regular r:id="rId38"/>
      <p:bold r:id="rId39"/>
    </p:embeddedFont>
    <p:embeddedFont>
      <p:font typeface="Twinkl SemiBold" pitchFamily="2"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000"/>
    <a:srgbClr val="F08215"/>
    <a:srgbClr val="0076B0"/>
    <a:srgbClr val="FFE000"/>
    <a:srgbClr val="E5C800"/>
    <a:srgbClr val="FFEDAA"/>
    <a:srgbClr val="E94E13"/>
    <a:srgbClr val="BF0A2A"/>
    <a:srgbClr val="4A3682"/>
    <a:srgbClr val="B9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110" d="100"/>
          <a:sy n="110" d="100"/>
        </p:scale>
        <p:origin x="114" y="19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16/04/2020</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16/04/2020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slide" Target="slide23.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60566" y="6472742"/>
            <a:ext cx="502286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a:t>
            </a:r>
            <a:r>
              <a:rPr lang="en-GB" sz="800" dirty="0">
                <a:solidFill>
                  <a:srgbClr val="FFFFFF"/>
                </a:solidFill>
                <a:latin typeface="Roboto" panose="02000000000000000000" pitchFamily="2" charset="0"/>
                <a:ea typeface="Calibri" panose="020F0502020204030204" pitchFamily="34" charset="0"/>
                <a:cs typeface="Arial" panose="020B0604020202020204" pitchFamily="34" charset="0"/>
              </a:rPr>
              <a:t>| Age 7-9 | Home Learning | Health and Wellbeing | Looking After Your Wellbeing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Health and Wellbeing | Looking After Your Wellbeing</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6" name="TextBox 5">
            <a:extLst>
              <a:ext uri="{FF2B5EF4-FFF2-40B4-BE49-F238E27FC236}">
                <a16:creationId xmlns:a16="http://schemas.microsoft.com/office/drawing/2014/main" id="{AF777C9D-AFFE-4EA7-9725-6AA95DDF49ED}"/>
              </a:ext>
            </a:extLst>
          </p:cNvPr>
          <p:cNvSpPr txBox="1"/>
          <p:nvPr/>
        </p:nvSpPr>
        <p:spPr>
          <a:xfrm>
            <a:off x="761233" y="1473201"/>
            <a:ext cx="7627744" cy="1477328"/>
          </a:xfrm>
          <a:prstGeom prst="rect">
            <a:avLst/>
          </a:prstGeom>
          <a:noFill/>
        </p:spPr>
        <p:txBody>
          <a:bodyPr wrap="square" rtlCol="0">
            <a:spAutoFit/>
          </a:bodyPr>
          <a:lstStyle/>
          <a:p>
            <a:r>
              <a:rPr lang="en-GB" dirty="0"/>
              <a:t>When choosing how to react and respond to other people, it is important to understand why they are behaving in a certain way, as well as their emotions or situation. This knowledge is important for helping you to understand their behaviour and words but also how to forgive and be kind, if necessary.</a:t>
            </a:r>
          </a:p>
        </p:txBody>
      </p:sp>
      <p:pic>
        <p:nvPicPr>
          <p:cNvPr id="10" name="Picture 9" descr="A close up of a mask&#10;&#10;Description automatically generated">
            <a:extLst>
              <a:ext uri="{FF2B5EF4-FFF2-40B4-BE49-F238E27FC236}">
                <a16:creationId xmlns:a16="http://schemas.microsoft.com/office/drawing/2014/main" id="{EDBB77A5-B5EA-4A28-A996-C73F3B9278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021" t="-4379" r="-27141"/>
          <a:stretch/>
        </p:blipFill>
        <p:spPr>
          <a:xfrm>
            <a:off x="3143836" y="2957593"/>
            <a:ext cx="2881266" cy="2775663"/>
          </a:xfrm>
          <a:prstGeom prst="ellipse">
            <a:avLst/>
          </a:prstGeom>
          <a:solidFill>
            <a:srgbClr val="FFEDAA"/>
          </a:solidFill>
          <a:ln w="38100">
            <a:solidFill>
              <a:srgbClr val="FFE000"/>
            </a:solidFill>
          </a:ln>
        </p:spPr>
      </p:pic>
      <p:pic>
        <p:nvPicPr>
          <p:cNvPr id="11" name="Picture 10">
            <a:extLst>
              <a:ext uri="{FF2B5EF4-FFF2-40B4-BE49-F238E27FC236}">
                <a16:creationId xmlns:a16="http://schemas.microsoft.com/office/drawing/2014/main" id="{AA96C873-9231-468B-A2C4-7AEB06204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932" t="-4291" r="-28398"/>
          <a:stretch/>
        </p:blipFill>
        <p:spPr>
          <a:xfrm>
            <a:off x="3143836" y="2965202"/>
            <a:ext cx="2881266" cy="2760445"/>
          </a:xfrm>
          <a:prstGeom prst="ellipse">
            <a:avLst/>
          </a:prstGeom>
          <a:solidFill>
            <a:srgbClr val="FFEDAA"/>
          </a:solidFill>
          <a:ln w="38100">
            <a:solidFill>
              <a:srgbClr val="FFE000"/>
            </a:solidFill>
          </a:ln>
        </p:spPr>
      </p:pic>
      <p:pic>
        <p:nvPicPr>
          <p:cNvPr id="12" name="Picture 11">
            <a:extLst>
              <a:ext uri="{FF2B5EF4-FFF2-40B4-BE49-F238E27FC236}">
                <a16:creationId xmlns:a16="http://schemas.microsoft.com/office/drawing/2014/main" id="{C2057931-8747-453E-A6E8-D563725D4A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05" t="-4315" r="-29177"/>
          <a:stretch/>
        </p:blipFill>
        <p:spPr>
          <a:xfrm>
            <a:off x="3143836" y="2965202"/>
            <a:ext cx="2881266" cy="2760445"/>
          </a:xfrm>
          <a:prstGeom prst="ellipse">
            <a:avLst/>
          </a:prstGeom>
          <a:solidFill>
            <a:srgbClr val="FFEDAA"/>
          </a:solidFill>
          <a:ln w="38100">
            <a:solidFill>
              <a:srgbClr val="FFE000"/>
            </a:solidFill>
          </a:ln>
        </p:spPr>
      </p:pic>
      <p:sp>
        <p:nvSpPr>
          <p:cNvPr id="9" name="TextBox 8">
            <a:extLst>
              <a:ext uri="{FF2B5EF4-FFF2-40B4-BE49-F238E27FC236}">
                <a16:creationId xmlns:a16="http://schemas.microsoft.com/office/drawing/2014/main" id="{5948FA47-3CC8-4A21-A57C-FE41C1ADDB25}"/>
              </a:ext>
            </a:extLst>
          </p:cNvPr>
          <p:cNvSpPr txBox="1"/>
          <p:nvPr/>
        </p:nvSpPr>
        <p:spPr>
          <a:xfrm>
            <a:off x="755576" y="5445224"/>
            <a:ext cx="7627744" cy="646331"/>
          </a:xfrm>
          <a:prstGeom prst="rect">
            <a:avLst/>
          </a:prstGeom>
          <a:solidFill>
            <a:srgbClr val="FFE000"/>
          </a:solidFill>
        </p:spPr>
        <p:txBody>
          <a:bodyPr wrap="square" rtlCol="0">
            <a:spAutoFit/>
          </a:bodyPr>
          <a:lstStyle/>
          <a:p>
            <a:pPr algn="ctr"/>
            <a:r>
              <a:rPr lang="en-GB" dirty="0"/>
              <a:t>It is also important to have the same patience and understanding </a:t>
            </a:r>
            <a:br>
              <a:rPr lang="en-GB" dirty="0"/>
            </a:br>
            <a:r>
              <a:rPr lang="en-GB" dirty="0"/>
              <a:t>with yourself. </a:t>
            </a:r>
          </a:p>
        </p:txBody>
      </p:sp>
    </p:spTree>
    <p:extLst>
      <p:ext uri="{BB962C8B-B14F-4D97-AF65-F5344CB8AC3E}">
        <p14:creationId xmlns:p14="http://schemas.microsoft.com/office/powerpoint/2010/main" val="379015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4" name="Rectangle 3">
            <a:extLst>
              <a:ext uri="{FF2B5EF4-FFF2-40B4-BE49-F238E27FC236}">
                <a16:creationId xmlns:a16="http://schemas.microsoft.com/office/drawing/2014/main" id="{21213B42-5D64-4553-8E64-9E8B25EC1624}"/>
              </a:ext>
            </a:extLst>
          </p:cNvPr>
          <p:cNvSpPr/>
          <p:nvPr/>
        </p:nvSpPr>
        <p:spPr>
          <a:xfrm>
            <a:off x="755650" y="1532435"/>
            <a:ext cx="7632700" cy="816445"/>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often take the time to show gratitude to others but it is important, as part of self-care, that we show ourselves thanks and gratitude. </a:t>
            </a:r>
          </a:p>
        </p:txBody>
      </p:sp>
      <p:sp>
        <p:nvSpPr>
          <p:cNvPr id="6" name="TextBox 5">
            <a:extLst>
              <a:ext uri="{FF2B5EF4-FFF2-40B4-BE49-F238E27FC236}">
                <a16:creationId xmlns:a16="http://schemas.microsoft.com/office/drawing/2014/main" id="{AF777C9D-AFFE-4EA7-9725-6AA95DDF49ED}"/>
              </a:ext>
            </a:extLst>
          </p:cNvPr>
          <p:cNvSpPr txBox="1"/>
          <p:nvPr/>
        </p:nvSpPr>
        <p:spPr>
          <a:xfrm>
            <a:off x="755650" y="2737951"/>
            <a:ext cx="4392414" cy="3139321"/>
          </a:xfrm>
          <a:prstGeom prst="rect">
            <a:avLst/>
          </a:prstGeom>
          <a:noFill/>
        </p:spPr>
        <p:txBody>
          <a:bodyPr wrap="square" rtlCol="0">
            <a:spAutoFit/>
          </a:bodyPr>
          <a:lstStyle/>
          <a:p>
            <a:r>
              <a:rPr lang="en-GB" dirty="0"/>
              <a:t>Remember to speak to yourself and about yourself in a way that you would with someone else you care about. </a:t>
            </a:r>
          </a:p>
          <a:p>
            <a:endParaRPr lang="en-GB" dirty="0"/>
          </a:p>
          <a:p>
            <a:r>
              <a:rPr lang="en-GB" dirty="0"/>
              <a:t>Often, people speak unkindly about themselves, in a way they would never speak about someone else. </a:t>
            </a:r>
          </a:p>
          <a:p>
            <a:endParaRPr lang="en-GB" dirty="0"/>
          </a:p>
          <a:p>
            <a:r>
              <a:rPr lang="en-GB" dirty="0"/>
              <a:t>It is important to know the effect we have on ourselves and our wellbeing when we do this.</a:t>
            </a:r>
          </a:p>
        </p:txBody>
      </p:sp>
      <p:pic>
        <p:nvPicPr>
          <p:cNvPr id="8" name="Picture 7" descr="A person wearing a hat&#10;&#10;Description automatically generated">
            <a:extLst>
              <a:ext uri="{FF2B5EF4-FFF2-40B4-BE49-F238E27FC236}">
                <a16:creationId xmlns:a16="http://schemas.microsoft.com/office/drawing/2014/main" id="{72EA5B69-7304-40CC-8114-A1E99F2C2C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2080" y="2641120"/>
            <a:ext cx="2628865" cy="3736002"/>
          </a:xfrm>
          <a:prstGeom prst="rect">
            <a:avLst/>
          </a:prstGeom>
        </p:spPr>
      </p:pic>
    </p:spTree>
    <p:extLst>
      <p:ext uri="{BB962C8B-B14F-4D97-AF65-F5344CB8AC3E}">
        <p14:creationId xmlns:p14="http://schemas.microsoft.com/office/powerpoint/2010/main" val="113647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6" name="TextBox 5">
            <a:extLst>
              <a:ext uri="{FF2B5EF4-FFF2-40B4-BE49-F238E27FC236}">
                <a16:creationId xmlns:a16="http://schemas.microsoft.com/office/drawing/2014/main" id="{AF777C9D-AFFE-4EA7-9725-6AA95DDF49ED}"/>
              </a:ext>
            </a:extLst>
          </p:cNvPr>
          <p:cNvSpPr txBox="1"/>
          <p:nvPr/>
        </p:nvSpPr>
        <p:spPr>
          <a:xfrm>
            <a:off x="755650" y="1340768"/>
            <a:ext cx="7632700" cy="646331"/>
          </a:xfrm>
          <a:prstGeom prst="rect">
            <a:avLst/>
          </a:prstGeom>
          <a:noFill/>
        </p:spPr>
        <p:txBody>
          <a:bodyPr wrap="square" rtlCol="0">
            <a:spAutoFit/>
          </a:bodyPr>
          <a:lstStyle/>
          <a:p>
            <a:pPr algn="ctr"/>
            <a:r>
              <a:rPr lang="en-GB" dirty="0"/>
              <a:t>The following checklist contains different ideas and suggestions of ways you can show yourself some self-gratitude.</a:t>
            </a:r>
          </a:p>
        </p:txBody>
      </p:sp>
      <p:sp>
        <p:nvSpPr>
          <p:cNvPr id="3" name="Rectangle 2">
            <a:extLst>
              <a:ext uri="{FF2B5EF4-FFF2-40B4-BE49-F238E27FC236}">
                <a16:creationId xmlns:a16="http://schemas.microsoft.com/office/drawing/2014/main" id="{04A05751-894E-462D-AFCA-A8C5BD9A3F4E}"/>
              </a:ext>
            </a:extLst>
          </p:cNvPr>
          <p:cNvSpPr/>
          <p:nvPr/>
        </p:nvSpPr>
        <p:spPr>
          <a:xfrm>
            <a:off x="755650" y="2924944"/>
            <a:ext cx="4896470" cy="504056"/>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Buy yourself a treat with your pocket money.</a:t>
            </a:r>
          </a:p>
        </p:txBody>
      </p:sp>
      <p:sp>
        <p:nvSpPr>
          <p:cNvPr id="9" name="Rectangle 8">
            <a:extLst>
              <a:ext uri="{FF2B5EF4-FFF2-40B4-BE49-F238E27FC236}">
                <a16:creationId xmlns:a16="http://schemas.microsoft.com/office/drawing/2014/main" id="{434A29F3-AC49-41EB-BA31-8D6F7290AD62}"/>
              </a:ext>
            </a:extLst>
          </p:cNvPr>
          <p:cNvSpPr/>
          <p:nvPr/>
        </p:nvSpPr>
        <p:spPr>
          <a:xfrm>
            <a:off x="3131840" y="4221088"/>
            <a:ext cx="4896470" cy="720080"/>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Spend some time reading a book or listening to your favourite music.</a:t>
            </a:r>
          </a:p>
        </p:txBody>
      </p:sp>
      <p:sp>
        <p:nvSpPr>
          <p:cNvPr id="11" name="Rectangle 10">
            <a:extLst>
              <a:ext uri="{FF2B5EF4-FFF2-40B4-BE49-F238E27FC236}">
                <a16:creationId xmlns:a16="http://schemas.microsoft.com/office/drawing/2014/main" id="{59C48CA4-C9CB-4613-98DC-0934D9CD6E93}"/>
              </a:ext>
            </a:extLst>
          </p:cNvPr>
          <p:cNvSpPr/>
          <p:nvPr/>
        </p:nvSpPr>
        <p:spPr>
          <a:xfrm>
            <a:off x="2195736" y="2420887"/>
            <a:ext cx="4896470" cy="720079"/>
          </a:xfrm>
          <a:prstGeom prst="rect">
            <a:avLst/>
          </a:prstGeom>
          <a:solidFill>
            <a:srgbClr val="CA0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Plan a day for doing no homework at all and fill it with relaxing or fun games instead.</a:t>
            </a:r>
          </a:p>
        </p:txBody>
      </p:sp>
      <p:sp>
        <p:nvSpPr>
          <p:cNvPr id="12" name="Rectangle 11">
            <a:extLst>
              <a:ext uri="{FF2B5EF4-FFF2-40B4-BE49-F238E27FC236}">
                <a16:creationId xmlns:a16="http://schemas.microsoft.com/office/drawing/2014/main" id="{EE9BA896-E2BD-4FA7-9E1E-D179A60A8828}"/>
              </a:ext>
            </a:extLst>
          </p:cNvPr>
          <p:cNvSpPr/>
          <p:nvPr/>
        </p:nvSpPr>
        <p:spPr>
          <a:xfrm>
            <a:off x="755650" y="5157192"/>
            <a:ext cx="4896470" cy="935633"/>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Massage your hands or have a bath. </a:t>
            </a:r>
            <a:br>
              <a:rPr lang="en-GB" dirty="0"/>
            </a:br>
            <a:r>
              <a:rPr lang="en-GB" dirty="0"/>
              <a:t>Do something which relaxes you and allows you to rest.</a:t>
            </a:r>
          </a:p>
        </p:txBody>
      </p:sp>
      <p:sp>
        <p:nvSpPr>
          <p:cNvPr id="13" name="Rectangle 12">
            <a:extLst>
              <a:ext uri="{FF2B5EF4-FFF2-40B4-BE49-F238E27FC236}">
                <a16:creationId xmlns:a16="http://schemas.microsoft.com/office/drawing/2014/main" id="{15D21927-B793-4165-B2CE-15C0D9F9C2ED}"/>
              </a:ext>
            </a:extLst>
          </p:cNvPr>
          <p:cNvSpPr/>
          <p:nvPr/>
        </p:nvSpPr>
        <p:spPr>
          <a:xfrm>
            <a:off x="3491880" y="3465004"/>
            <a:ext cx="4896470" cy="720080"/>
          </a:xfrm>
          <a:prstGeom prst="rect">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Write down positive thoughts about yourself and say these out loud</a:t>
            </a:r>
          </a:p>
        </p:txBody>
      </p:sp>
      <p:sp>
        <p:nvSpPr>
          <p:cNvPr id="14" name="Rectangle 13">
            <a:extLst>
              <a:ext uri="{FF2B5EF4-FFF2-40B4-BE49-F238E27FC236}">
                <a16:creationId xmlns:a16="http://schemas.microsoft.com/office/drawing/2014/main" id="{CDE878FB-3411-48E6-BC3C-4526A1176004}"/>
              </a:ext>
            </a:extLst>
          </p:cNvPr>
          <p:cNvSpPr/>
          <p:nvPr/>
        </p:nvSpPr>
        <p:spPr>
          <a:xfrm>
            <a:off x="755650" y="2186862"/>
            <a:ext cx="4896470" cy="72008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Ask others to write a positive note about you and pop these in a jar to read to yourself</a:t>
            </a:r>
          </a:p>
        </p:txBody>
      </p:sp>
      <p:sp>
        <p:nvSpPr>
          <p:cNvPr id="15" name="Rectangle 14">
            <a:extLst>
              <a:ext uri="{FF2B5EF4-FFF2-40B4-BE49-F238E27FC236}">
                <a16:creationId xmlns:a16="http://schemas.microsoft.com/office/drawing/2014/main" id="{4159276B-425F-45C1-8569-73C064EB04AC}"/>
              </a:ext>
            </a:extLst>
          </p:cNvPr>
          <p:cNvSpPr/>
          <p:nvPr/>
        </p:nvSpPr>
        <p:spPr>
          <a:xfrm>
            <a:off x="3491880" y="5264968"/>
            <a:ext cx="4896470" cy="72008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Spend some time outside and enjoy the world around you.</a:t>
            </a:r>
          </a:p>
        </p:txBody>
      </p:sp>
      <p:sp>
        <p:nvSpPr>
          <p:cNvPr id="16" name="Rectangle 15">
            <a:extLst>
              <a:ext uri="{FF2B5EF4-FFF2-40B4-BE49-F238E27FC236}">
                <a16:creationId xmlns:a16="http://schemas.microsoft.com/office/drawing/2014/main" id="{54F4E7A6-4B7A-4A3A-AA22-C7BB3E2F657C}"/>
              </a:ext>
            </a:extLst>
          </p:cNvPr>
          <p:cNvSpPr/>
          <p:nvPr/>
        </p:nvSpPr>
        <p:spPr>
          <a:xfrm>
            <a:off x="1043645" y="3750009"/>
            <a:ext cx="4896470" cy="935633"/>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anyone says anything negative about you, or to you, try and think of a positive about yourself to balance that view. </a:t>
            </a:r>
          </a:p>
        </p:txBody>
      </p:sp>
      <p:sp>
        <p:nvSpPr>
          <p:cNvPr id="17" name="Rectangle 16">
            <a:extLst>
              <a:ext uri="{FF2B5EF4-FFF2-40B4-BE49-F238E27FC236}">
                <a16:creationId xmlns:a16="http://schemas.microsoft.com/office/drawing/2014/main" id="{0D593CBC-1ADE-4CF4-AD59-1D9E9EBC0FFC}"/>
              </a:ext>
            </a:extLst>
          </p:cNvPr>
          <p:cNvSpPr/>
          <p:nvPr/>
        </p:nvSpPr>
        <p:spPr>
          <a:xfrm>
            <a:off x="3491880" y="2558850"/>
            <a:ext cx="4896470" cy="935633"/>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Surround yourself with people who motivate and inspire you. This is both in person, in the news and online.</a:t>
            </a:r>
          </a:p>
        </p:txBody>
      </p:sp>
      <p:sp>
        <p:nvSpPr>
          <p:cNvPr id="18" name="Rectangle 17">
            <a:extLst>
              <a:ext uri="{FF2B5EF4-FFF2-40B4-BE49-F238E27FC236}">
                <a16:creationId xmlns:a16="http://schemas.microsoft.com/office/drawing/2014/main" id="{D5EEA17B-3754-49D9-A2BC-99B8706A77AB}"/>
              </a:ext>
            </a:extLst>
          </p:cNvPr>
          <p:cNvSpPr/>
          <p:nvPr/>
        </p:nvSpPr>
        <p:spPr>
          <a:xfrm>
            <a:off x="755650" y="3594868"/>
            <a:ext cx="4896470" cy="1282907"/>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there is something or someone in your life that you care about and that needs your love and care; this could be family, pets </a:t>
            </a:r>
            <a:br>
              <a:rPr lang="en-GB" dirty="0"/>
            </a:br>
            <a:r>
              <a:rPr lang="en-GB" dirty="0"/>
              <a:t>or plants.</a:t>
            </a:r>
          </a:p>
        </p:txBody>
      </p:sp>
      <p:sp>
        <p:nvSpPr>
          <p:cNvPr id="19" name="Rectangle 18">
            <a:extLst>
              <a:ext uri="{FF2B5EF4-FFF2-40B4-BE49-F238E27FC236}">
                <a16:creationId xmlns:a16="http://schemas.microsoft.com/office/drawing/2014/main" id="{86D4941C-680B-4544-9139-CD09FDF3EF96}"/>
              </a:ext>
            </a:extLst>
          </p:cNvPr>
          <p:cNvSpPr/>
          <p:nvPr/>
        </p:nvSpPr>
        <p:spPr>
          <a:xfrm>
            <a:off x="3491880" y="4509122"/>
            <a:ext cx="4896470" cy="1596121"/>
          </a:xfrm>
          <a:prstGeom prst="rect">
            <a:avLst/>
          </a:prstGeom>
          <a:solidFill>
            <a:srgbClr val="00A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someone pays you a compliment, </a:t>
            </a:r>
            <a:br>
              <a:rPr lang="en-GB" dirty="0"/>
            </a:br>
            <a:r>
              <a:rPr lang="en-GB" dirty="0"/>
              <a:t>make sure you say ‘Thank you’ rather than responding with a self-criticism or by ignoring it. It is important to accept </a:t>
            </a:r>
            <a:br>
              <a:rPr lang="en-GB" dirty="0"/>
            </a:br>
            <a:r>
              <a:rPr lang="en-GB" dirty="0"/>
              <a:t>a compliment.</a:t>
            </a:r>
          </a:p>
        </p:txBody>
      </p:sp>
      <p:sp>
        <p:nvSpPr>
          <p:cNvPr id="20" name="TextBox 19">
            <a:extLst>
              <a:ext uri="{FF2B5EF4-FFF2-40B4-BE49-F238E27FC236}">
                <a16:creationId xmlns:a16="http://schemas.microsoft.com/office/drawing/2014/main" id="{6F933BB3-F6C4-4C9A-8FE8-CAA607FD9D7B}"/>
              </a:ext>
            </a:extLst>
          </p:cNvPr>
          <p:cNvSpPr txBox="1"/>
          <p:nvPr/>
        </p:nvSpPr>
        <p:spPr>
          <a:xfrm>
            <a:off x="750885" y="3323068"/>
            <a:ext cx="7632700" cy="369332"/>
          </a:xfrm>
          <a:prstGeom prst="rect">
            <a:avLst/>
          </a:prstGeom>
          <a:noFill/>
        </p:spPr>
        <p:txBody>
          <a:bodyPr wrap="square" rtlCol="0">
            <a:spAutoFit/>
          </a:bodyPr>
          <a:lstStyle/>
          <a:p>
            <a:pPr algn="ctr"/>
            <a:r>
              <a:rPr lang="en-GB" dirty="0"/>
              <a:t>Which of these could you do today?</a:t>
            </a:r>
          </a:p>
        </p:txBody>
      </p:sp>
    </p:spTree>
    <p:extLst>
      <p:ext uri="{BB962C8B-B14F-4D97-AF65-F5344CB8AC3E}">
        <p14:creationId xmlns:p14="http://schemas.microsoft.com/office/powerpoint/2010/main" val="21308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xit" presetSubtype="0" fill="hold" grpId="1"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xit" presetSubtype="0" fill="hold" grpId="1"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xit" presetSubtype="0" fill="hold" grpId="1"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0" presetClass="exit" presetSubtype="0" fill="hold" grpId="1" nodeType="withEffect">
                                  <p:stCondLst>
                                    <p:cond delay="0"/>
                                  </p:stCondLst>
                                  <p:childTnLst>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xit" presetSubtype="0" fill="hold" grpId="1"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xit" presetSubtype="0" fill="hold" grpId="1"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par>
                                <p:cTn id="90" presetID="10" presetClass="exit" presetSubtype="0" fill="hold" grpId="1"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0">
                                            <p:txEl>
                                              <p:pRg st="0" end="0"/>
                                            </p:txEl>
                                          </p:spTgt>
                                        </p:tgtEl>
                                        <p:attrNameLst>
                                          <p:attrName>style.visibility</p:attrName>
                                        </p:attrNameLst>
                                      </p:cBhvr>
                                      <p:to>
                                        <p:strVal val="visible"/>
                                      </p:to>
                                    </p:set>
                                    <p:animEffect transition="in" filter="fade">
                                      <p:cBhvr>
                                        <p:cTn id="97" dur="500"/>
                                        <p:tgtEl>
                                          <p:spTgt spid="20">
                                            <p:txEl>
                                              <p:pRg st="0" end="0"/>
                                            </p:txEl>
                                          </p:spTgt>
                                        </p:tgtEl>
                                      </p:cBhvr>
                                    </p:animEffec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animBg="1"/>
      <p:bldP spid="3"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27E9-43F9-46D3-B40A-1D99BBFE6C6E}"/>
              </a:ext>
            </a:extLst>
          </p:cNvPr>
          <p:cNvSpPr>
            <a:spLocks noGrp="1"/>
          </p:cNvSpPr>
          <p:nvPr>
            <p:ph type="title"/>
          </p:nvPr>
        </p:nvSpPr>
        <p:spPr/>
        <p:txBody>
          <a:bodyPr/>
          <a:lstStyle/>
          <a:p>
            <a:r>
              <a:rPr lang="en-GB" dirty="0">
                <a:latin typeface="Twinkl" pitchFamily="2" charset="0"/>
              </a:rPr>
              <a:t>Connect with Others</a:t>
            </a:r>
          </a:p>
        </p:txBody>
      </p:sp>
      <p:sp>
        <p:nvSpPr>
          <p:cNvPr id="3" name="TextBox 2">
            <a:extLst>
              <a:ext uri="{FF2B5EF4-FFF2-40B4-BE49-F238E27FC236}">
                <a16:creationId xmlns:a16="http://schemas.microsoft.com/office/drawing/2014/main" id="{CB805527-8F45-4E92-B96B-BCAF5AE16B60}"/>
              </a:ext>
            </a:extLst>
          </p:cNvPr>
          <p:cNvSpPr txBox="1"/>
          <p:nvPr/>
        </p:nvSpPr>
        <p:spPr>
          <a:xfrm>
            <a:off x="755650" y="1412776"/>
            <a:ext cx="7632700" cy="1477328"/>
          </a:xfrm>
          <a:prstGeom prst="rect">
            <a:avLst/>
          </a:prstGeom>
          <a:noFill/>
        </p:spPr>
        <p:txBody>
          <a:bodyPr wrap="square" rtlCol="0">
            <a:spAutoFit/>
          </a:bodyPr>
          <a:lstStyle/>
          <a:p>
            <a:pPr lvl="0" algn="ctr"/>
            <a:r>
              <a:rPr lang="en-GB" dirty="0"/>
              <a:t>An important part of wellbeing is being connected with other people. This is called a support network. You will be part of other people’s support networks, where you will support their wellbeing, and other people will be in your support network. This might include family, friends, teachers at school and members of the community. </a:t>
            </a:r>
            <a:endParaRPr lang="en-GB" dirty="0">
              <a:highlight>
                <a:srgbClr val="FFFF00"/>
              </a:highlight>
            </a:endParaRPr>
          </a:p>
        </p:txBody>
      </p:sp>
      <p:pic>
        <p:nvPicPr>
          <p:cNvPr id="5" name="Picture 4" descr="A group of people posing for the camera&#10;&#10;Description automatically generated">
            <a:extLst>
              <a:ext uri="{FF2B5EF4-FFF2-40B4-BE49-F238E27FC236}">
                <a16:creationId xmlns:a16="http://schemas.microsoft.com/office/drawing/2014/main" id="{E122AE54-3A8D-465B-A76C-B8B0BE26F5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7784" y="2943226"/>
            <a:ext cx="3888432" cy="3313116"/>
          </a:xfrm>
          <a:prstGeom prst="rect">
            <a:avLst/>
          </a:prstGeom>
        </p:spPr>
      </p:pic>
      <p:sp>
        <p:nvSpPr>
          <p:cNvPr id="6" name="TextBox 5">
            <a:extLst>
              <a:ext uri="{FF2B5EF4-FFF2-40B4-BE49-F238E27FC236}">
                <a16:creationId xmlns:a16="http://schemas.microsoft.com/office/drawing/2014/main" id="{7566266C-2BE8-4C34-9540-203825BD54BF}"/>
              </a:ext>
            </a:extLst>
          </p:cNvPr>
          <p:cNvSpPr txBox="1"/>
          <p:nvPr/>
        </p:nvSpPr>
        <p:spPr>
          <a:xfrm>
            <a:off x="755576" y="1628800"/>
            <a:ext cx="7632774" cy="646331"/>
          </a:xfrm>
          <a:prstGeom prst="rect">
            <a:avLst/>
          </a:prstGeom>
          <a:noFill/>
        </p:spPr>
        <p:txBody>
          <a:bodyPr wrap="square" rtlCol="0">
            <a:spAutoFit/>
          </a:bodyPr>
          <a:lstStyle/>
          <a:p>
            <a:pPr lvl="0"/>
            <a:r>
              <a:rPr lang="en-GB" dirty="0"/>
              <a:t>If you are having difficulties with your wellbeing, it is really important to reach out and connect with someone in your support network. </a:t>
            </a:r>
          </a:p>
        </p:txBody>
      </p:sp>
      <p:pic>
        <p:nvPicPr>
          <p:cNvPr id="7" name="Picture 6">
            <a:extLst>
              <a:ext uri="{FF2B5EF4-FFF2-40B4-BE49-F238E27FC236}">
                <a16:creationId xmlns:a16="http://schemas.microsoft.com/office/drawing/2014/main" id="{4003EFF6-7FAF-43CB-BD1C-75EA604A7C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47484" y="2780928"/>
            <a:ext cx="4096194" cy="3598177"/>
          </a:xfrm>
          <a:prstGeom prst="rect">
            <a:avLst/>
          </a:prstGeom>
        </p:spPr>
      </p:pic>
      <p:sp>
        <p:nvSpPr>
          <p:cNvPr id="8" name="TextBox 7">
            <a:extLst>
              <a:ext uri="{FF2B5EF4-FFF2-40B4-BE49-F238E27FC236}">
                <a16:creationId xmlns:a16="http://schemas.microsoft.com/office/drawing/2014/main" id="{190B11EF-702C-48FD-BA27-EB4582DA1DE5}"/>
              </a:ext>
            </a:extLst>
          </p:cNvPr>
          <p:cNvSpPr txBox="1"/>
          <p:nvPr/>
        </p:nvSpPr>
        <p:spPr>
          <a:xfrm>
            <a:off x="755650" y="2852936"/>
            <a:ext cx="3528318" cy="2862322"/>
          </a:xfrm>
          <a:prstGeom prst="rect">
            <a:avLst/>
          </a:prstGeom>
          <a:noFill/>
        </p:spPr>
        <p:txBody>
          <a:bodyPr wrap="square" rtlCol="0">
            <a:spAutoFit/>
          </a:bodyPr>
          <a:lstStyle/>
          <a:p>
            <a:pPr lvl="0"/>
            <a:r>
              <a:rPr lang="en-GB" dirty="0"/>
              <a:t>This might be through face-to-face interactions or, if this is not possible or you’d prefer it a different way, it could be through letters, messaging, telephone calls, video calls or playing games together on the Internet (always check with your parents or carers first if you want to go online).</a:t>
            </a:r>
          </a:p>
        </p:txBody>
      </p:sp>
      <p:pic>
        <p:nvPicPr>
          <p:cNvPr id="10" name="Picture 9" descr="A person posing for the camera&#10;&#10;Description automatically generated">
            <a:extLst>
              <a:ext uri="{FF2B5EF4-FFF2-40B4-BE49-F238E27FC236}">
                <a16:creationId xmlns:a16="http://schemas.microsoft.com/office/drawing/2014/main" id="{B30C4967-2927-4DA0-BE5C-D3E5A7E1F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952" y="3217349"/>
            <a:ext cx="4321297" cy="2829832"/>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38F02BBB-45FE-46C9-813A-FA3110C0C1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872" y="2812679"/>
            <a:ext cx="1944216" cy="3220016"/>
          </a:xfrm>
          <a:prstGeom prst="rect">
            <a:avLst/>
          </a:prstGeom>
        </p:spPr>
      </p:pic>
      <p:pic>
        <p:nvPicPr>
          <p:cNvPr id="14" name="Picture 13" descr="A picture containing indoor, sitting, table, piece&#10;&#10;Description automatically generated">
            <a:extLst>
              <a:ext uri="{FF2B5EF4-FFF2-40B4-BE49-F238E27FC236}">
                <a16:creationId xmlns:a16="http://schemas.microsoft.com/office/drawing/2014/main" id="{5799A358-5919-4FCB-B985-64B17F914D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06273" y="2995833"/>
            <a:ext cx="4266127" cy="2737423"/>
          </a:xfrm>
          <a:prstGeom prst="rect">
            <a:avLst/>
          </a:prstGeom>
        </p:spPr>
      </p:pic>
      <p:sp>
        <p:nvSpPr>
          <p:cNvPr id="15" name="TextBox 14">
            <a:extLst>
              <a:ext uri="{FF2B5EF4-FFF2-40B4-BE49-F238E27FC236}">
                <a16:creationId xmlns:a16="http://schemas.microsoft.com/office/drawing/2014/main" id="{8E05347E-F71D-4FA5-BF66-7F11261D3689}"/>
              </a:ext>
            </a:extLst>
          </p:cNvPr>
          <p:cNvSpPr txBox="1"/>
          <p:nvPr/>
        </p:nvSpPr>
        <p:spPr>
          <a:xfrm>
            <a:off x="755576" y="1628800"/>
            <a:ext cx="7632774" cy="1200329"/>
          </a:xfrm>
          <a:prstGeom prst="rect">
            <a:avLst/>
          </a:prstGeom>
          <a:noFill/>
        </p:spPr>
        <p:txBody>
          <a:bodyPr wrap="square" rtlCol="0">
            <a:spAutoFit/>
          </a:bodyPr>
          <a:lstStyle/>
          <a:p>
            <a:pPr lvl="0" algn="ctr"/>
            <a:r>
              <a:rPr lang="en-GB" dirty="0"/>
              <a:t>Connections are a really important part of your wellbeing and for these to be strong, you need to put time and energy into creating and keeping these. It isn’t always easy but it is important for you to have others that look out for your wellbeing and support it. </a:t>
            </a:r>
          </a:p>
        </p:txBody>
      </p:sp>
      <p:pic>
        <p:nvPicPr>
          <p:cNvPr id="17" name="Picture 16" descr="A person standing posing for the camera&#10;&#10;Description automatically generated">
            <a:extLst>
              <a:ext uri="{FF2B5EF4-FFF2-40B4-BE49-F238E27FC236}">
                <a16:creationId xmlns:a16="http://schemas.microsoft.com/office/drawing/2014/main" id="{EB567E9E-8414-48DB-81DC-E71190F471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99691" y="2984728"/>
            <a:ext cx="4144618" cy="3394377"/>
          </a:xfrm>
          <a:prstGeom prst="rect">
            <a:avLst/>
          </a:prstGeom>
        </p:spPr>
      </p:pic>
    </p:spTree>
    <p:extLst>
      <p:ext uri="{BB962C8B-B14F-4D97-AF65-F5344CB8AC3E}">
        <p14:creationId xmlns:p14="http://schemas.microsoft.com/office/powerpoint/2010/main" val="235134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3" name="TextBox 2">
            <a:extLst>
              <a:ext uri="{FF2B5EF4-FFF2-40B4-BE49-F238E27FC236}">
                <a16:creationId xmlns:a16="http://schemas.microsoft.com/office/drawing/2014/main" id="{04B70DF4-F6FC-432B-8413-F3E46B21FD31}"/>
              </a:ext>
            </a:extLst>
          </p:cNvPr>
          <p:cNvSpPr txBox="1"/>
          <p:nvPr/>
        </p:nvSpPr>
        <p:spPr>
          <a:xfrm>
            <a:off x="755650" y="1484784"/>
            <a:ext cx="7632700" cy="1477328"/>
          </a:xfrm>
          <a:prstGeom prst="rect">
            <a:avLst/>
          </a:prstGeom>
          <a:noFill/>
        </p:spPr>
        <p:txBody>
          <a:bodyPr wrap="square" rtlCol="0">
            <a:spAutoFit/>
          </a:bodyPr>
          <a:lstStyle/>
          <a:p>
            <a:pPr lvl="0"/>
            <a:r>
              <a:rPr lang="en-GB" dirty="0"/>
              <a:t>Part of coping with times of change or stress is ensuring that the way you see the situation is through a positive mindset. </a:t>
            </a:r>
          </a:p>
          <a:p>
            <a:pPr lvl="0"/>
            <a:endParaRPr lang="en-GB" dirty="0"/>
          </a:p>
          <a:p>
            <a:pPr lvl="0"/>
            <a:r>
              <a:rPr lang="en-GB" dirty="0"/>
              <a:t>This means looking for opportunities in every situation, no matter how challenging or difficult they are. </a:t>
            </a:r>
          </a:p>
        </p:txBody>
      </p:sp>
      <p:pic>
        <p:nvPicPr>
          <p:cNvPr id="5" name="Picture 4" descr="A picture containing shirt&#10;&#10;Description automatically generated">
            <a:extLst>
              <a:ext uri="{FF2B5EF4-FFF2-40B4-BE49-F238E27FC236}">
                <a16:creationId xmlns:a16="http://schemas.microsoft.com/office/drawing/2014/main" id="{8E374700-469A-426D-ADB8-BC841AE6A3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213" y="3140967"/>
            <a:ext cx="2558659" cy="3238137"/>
          </a:xfrm>
          <a:prstGeom prst="rect">
            <a:avLst/>
          </a:prstGeom>
        </p:spPr>
      </p:pic>
      <p:sp>
        <p:nvSpPr>
          <p:cNvPr id="6" name="TextBox 5">
            <a:extLst>
              <a:ext uri="{FF2B5EF4-FFF2-40B4-BE49-F238E27FC236}">
                <a16:creationId xmlns:a16="http://schemas.microsoft.com/office/drawing/2014/main" id="{1EA790D0-59AF-43FB-8EAF-CC7259FD539E}"/>
              </a:ext>
            </a:extLst>
          </p:cNvPr>
          <p:cNvSpPr txBox="1"/>
          <p:nvPr/>
        </p:nvSpPr>
        <p:spPr>
          <a:xfrm>
            <a:off x="3635896" y="3219941"/>
            <a:ext cx="4752454" cy="2585323"/>
          </a:xfrm>
          <a:prstGeom prst="rect">
            <a:avLst/>
          </a:prstGeom>
          <a:noFill/>
        </p:spPr>
        <p:txBody>
          <a:bodyPr wrap="square" rtlCol="0">
            <a:spAutoFit/>
          </a:bodyPr>
          <a:lstStyle/>
          <a:p>
            <a:pPr lvl="0"/>
            <a:r>
              <a:rPr lang="en-GB" dirty="0"/>
              <a:t>This approach can help you to:</a:t>
            </a:r>
          </a:p>
          <a:p>
            <a:pPr marL="285750" indent="-285750">
              <a:buFont typeface="Arial" panose="020B0604020202020204" pitchFamily="34" charset="0"/>
              <a:buChar char="•"/>
            </a:pPr>
            <a:r>
              <a:rPr lang="en-GB" dirty="0"/>
              <a:t>see life in a different way;</a:t>
            </a:r>
          </a:p>
          <a:p>
            <a:pPr marL="285750" indent="-285750">
              <a:buFont typeface="Arial" panose="020B0604020202020204" pitchFamily="34" charset="0"/>
              <a:buChar char="•"/>
            </a:pPr>
            <a:r>
              <a:rPr lang="en-GB" dirty="0"/>
              <a:t>think about the priorities in your life;</a:t>
            </a:r>
          </a:p>
          <a:p>
            <a:pPr marL="285750" indent="-285750">
              <a:buFont typeface="Arial" panose="020B0604020202020204" pitchFamily="34" charset="0"/>
              <a:buChar char="•"/>
            </a:pPr>
            <a:r>
              <a:rPr lang="en-GB" dirty="0"/>
              <a:t>value people over ‘things’;</a:t>
            </a:r>
          </a:p>
          <a:p>
            <a:pPr marL="285750" indent="-285750">
              <a:buFont typeface="Arial" panose="020B0604020202020204" pitchFamily="34" charset="0"/>
              <a:buChar char="•"/>
            </a:pPr>
            <a:r>
              <a:rPr lang="en-GB" dirty="0"/>
              <a:t>remember what is important in your life; </a:t>
            </a:r>
          </a:p>
          <a:p>
            <a:pPr marL="285750" indent="-285750">
              <a:buFont typeface="Arial" panose="020B0604020202020204" pitchFamily="34" charset="0"/>
              <a:buChar char="•"/>
            </a:pPr>
            <a:r>
              <a:rPr lang="en-GB" dirty="0"/>
              <a:t>know how important your health and wellbeing are; and</a:t>
            </a:r>
          </a:p>
          <a:p>
            <a:pPr marL="285750" indent="-285750">
              <a:buFont typeface="Arial" panose="020B0604020202020204" pitchFamily="34" charset="0"/>
              <a:buChar char="•"/>
            </a:pPr>
            <a:r>
              <a:rPr lang="en-GB" dirty="0"/>
              <a:t>know how important it is to love others and be loved.</a:t>
            </a:r>
          </a:p>
        </p:txBody>
      </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Positive Mindset</a:t>
            </a:r>
          </a:p>
        </p:txBody>
      </p:sp>
      <p:sp>
        <p:nvSpPr>
          <p:cNvPr id="5" name="Rectangle 4">
            <a:extLst>
              <a:ext uri="{FF2B5EF4-FFF2-40B4-BE49-F238E27FC236}">
                <a16:creationId xmlns:a16="http://schemas.microsoft.com/office/drawing/2014/main" id="{C8C0AB4E-4452-4748-9E3D-951254920925}"/>
              </a:ext>
            </a:extLst>
          </p:cNvPr>
          <p:cNvSpPr/>
          <p:nvPr/>
        </p:nvSpPr>
        <p:spPr>
          <a:xfrm>
            <a:off x="3923928" y="2583642"/>
            <a:ext cx="4464422" cy="2464517"/>
          </a:xfrm>
          <a:prstGeom prst="rect">
            <a:avLst/>
          </a:prstGeom>
          <a:solidFill>
            <a:srgbClr val="CB4693"/>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pPr algn="ctr"/>
            <a:r>
              <a:rPr lang="en-GB" dirty="0"/>
              <a:t>Look at the pyramid. Think about where you would put each of the different things in your own pyramid.</a:t>
            </a:r>
          </a:p>
          <a:p>
            <a:pPr algn="ctr"/>
            <a:endParaRPr lang="en-GB" dirty="0"/>
          </a:p>
          <a:p>
            <a:pPr algn="ctr"/>
            <a:r>
              <a:rPr lang="en-GB" dirty="0"/>
              <a:t>Discuss this with someone else in </a:t>
            </a:r>
            <a:br>
              <a:rPr lang="en-GB" dirty="0"/>
            </a:br>
            <a:r>
              <a:rPr lang="en-GB" dirty="0"/>
              <a:t>your house and see if there are areas where you feel the same and areas where you differ.</a:t>
            </a:r>
          </a:p>
        </p:txBody>
      </p:sp>
      <p:pic>
        <p:nvPicPr>
          <p:cNvPr id="4" name="Picture 3">
            <a:extLst>
              <a:ext uri="{FF2B5EF4-FFF2-40B4-BE49-F238E27FC236}">
                <a16:creationId xmlns:a16="http://schemas.microsoft.com/office/drawing/2014/main" id="{C00DDC44-01B5-4EDD-88EE-AB828FFAD83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9592" y="1473201"/>
            <a:ext cx="3312368" cy="468539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0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3" name="Rectangle 2">
            <a:extLst>
              <a:ext uri="{FF2B5EF4-FFF2-40B4-BE49-F238E27FC236}">
                <a16:creationId xmlns:a16="http://schemas.microsoft.com/office/drawing/2014/main" id="{7EA3A095-FEAF-4538-A882-C1F413C53EEB}"/>
              </a:ext>
            </a:extLst>
          </p:cNvPr>
          <p:cNvSpPr/>
          <p:nvPr/>
        </p:nvSpPr>
        <p:spPr>
          <a:xfrm>
            <a:off x="755576" y="3284985"/>
            <a:ext cx="5400600" cy="1152128"/>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008000" rtlCol="0" anchor="ctr"/>
          <a:lstStyle/>
          <a:p>
            <a:pPr lvl="0">
              <a:lnSpc>
                <a:spcPct val="107000"/>
              </a:lnSpc>
              <a:spcAft>
                <a:spcPts val="800"/>
              </a:spcAft>
            </a:pPr>
            <a:r>
              <a:rPr lang="en-GB">
                <a:ea typeface="Calibri" panose="020F0502020204030204" pitchFamily="34" charset="0"/>
                <a:cs typeface="Arial" panose="020B0604020202020204" pitchFamily="34" charset="0"/>
              </a:rPr>
              <a:t>This can help you to realise what you should spend your time thinking about and working on. </a:t>
            </a:r>
            <a:endParaRPr lang="en-GB" dirty="0">
              <a:ea typeface="Calibri" panose="020F0502020204030204" pitchFamily="34" charset="0"/>
              <a:cs typeface="Arial" panose="020B0604020202020204" pitchFamily="34" charset="0"/>
            </a:endParaRPr>
          </a:p>
        </p:txBody>
      </p:sp>
      <p:pic>
        <p:nvPicPr>
          <p:cNvPr id="4" name="Picture 3" descr="A person wearing a costume&#10;&#10;Description automatically generated">
            <a:extLst>
              <a:ext uri="{FF2B5EF4-FFF2-40B4-BE49-F238E27FC236}">
                <a16:creationId xmlns:a16="http://schemas.microsoft.com/office/drawing/2014/main" id="{0ADDB925-DD14-4905-9DA4-96E8AD48F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2040" y="1510849"/>
            <a:ext cx="3458184" cy="4874333"/>
          </a:xfrm>
          <a:prstGeom prst="rect">
            <a:avLst/>
          </a:prstGeom>
        </p:spPr>
      </p:pic>
      <p:sp>
        <p:nvSpPr>
          <p:cNvPr id="5" name="TextBox 4">
            <a:extLst>
              <a:ext uri="{FF2B5EF4-FFF2-40B4-BE49-F238E27FC236}">
                <a16:creationId xmlns:a16="http://schemas.microsoft.com/office/drawing/2014/main" id="{A8F88083-05F7-4D77-9AA0-50FFBED056EA}"/>
              </a:ext>
            </a:extLst>
          </p:cNvPr>
          <p:cNvSpPr txBox="1"/>
          <p:nvPr/>
        </p:nvSpPr>
        <p:spPr>
          <a:xfrm>
            <a:off x="3203848" y="2632705"/>
            <a:ext cx="5184502" cy="1956754"/>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Lots of people spend time worrying about things that they actually have no control over. </a:t>
            </a:r>
          </a:p>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Because they have no control, they can’t do anything to make it better so it can become a big area of worry. This can affect how they feel or how happy they are.</a:t>
            </a:r>
          </a:p>
        </p:txBody>
      </p:sp>
      <p:sp>
        <p:nvSpPr>
          <p:cNvPr id="6" name="TextBox 5">
            <a:extLst>
              <a:ext uri="{FF2B5EF4-FFF2-40B4-BE49-F238E27FC236}">
                <a16:creationId xmlns:a16="http://schemas.microsoft.com/office/drawing/2014/main" id="{C033F42B-DB72-4C20-9BF7-66C0E0196308}"/>
              </a:ext>
            </a:extLst>
          </p:cNvPr>
          <p:cNvSpPr txBox="1"/>
          <p:nvPr/>
        </p:nvSpPr>
        <p:spPr>
          <a:xfrm>
            <a:off x="755576" y="1844824"/>
            <a:ext cx="4104456" cy="1261436"/>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is important to break down your thoughts and worries into things you can actually control and things where you have no control. </a:t>
            </a:r>
          </a:p>
        </p:txBody>
      </p:sp>
      <p:sp>
        <p:nvSpPr>
          <p:cNvPr id="7" name="TextBox 6">
            <a:extLst>
              <a:ext uri="{FF2B5EF4-FFF2-40B4-BE49-F238E27FC236}">
                <a16:creationId xmlns:a16="http://schemas.microsoft.com/office/drawing/2014/main" id="{6DC6045D-78A9-4334-BDD2-F8E698D1F627}"/>
              </a:ext>
            </a:extLst>
          </p:cNvPr>
          <p:cNvSpPr txBox="1"/>
          <p:nvPr/>
        </p:nvSpPr>
        <p:spPr>
          <a:xfrm>
            <a:off x="725557" y="4615836"/>
            <a:ext cx="4104456" cy="1261436"/>
          </a:xfrm>
          <a:prstGeom prst="rect">
            <a:avLst/>
          </a:prstGeom>
          <a:noFill/>
        </p:spPr>
        <p:txBody>
          <a:bodyPr wrap="square" rtlCol="0">
            <a:spAutoFit/>
          </a:bodyPr>
          <a:lstStyle/>
          <a:p>
            <a:pPr lvl="0">
              <a:lnSpc>
                <a:spcPct val="107000"/>
              </a:lnSpc>
              <a:spcAft>
                <a:spcPts val="800"/>
              </a:spcAft>
            </a:pPr>
            <a:r>
              <a:rPr lang="en-GB" dirty="0">
                <a:ea typeface="Calibri" panose="020F0502020204030204" pitchFamily="34" charset="0"/>
                <a:cs typeface="Arial" panose="020B0604020202020204" pitchFamily="34" charset="0"/>
              </a:rPr>
              <a:t>It also helps you to identify the things that you need to stop thinking about, or trying to do something about, as you have no control over them. </a:t>
            </a:r>
          </a:p>
        </p:txBody>
      </p:sp>
      <p:pic>
        <p:nvPicPr>
          <p:cNvPr id="10" name="Picture 9" descr="A picture containing man, yellow, doll, dark&#10;&#10;Description automatically generated">
            <a:extLst>
              <a:ext uri="{FF2B5EF4-FFF2-40B4-BE49-F238E27FC236}">
                <a16:creationId xmlns:a16="http://schemas.microsoft.com/office/drawing/2014/main" id="{42687865-35DC-4797-A715-DB50560D17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933" y="1473201"/>
            <a:ext cx="2606883" cy="4905904"/>
          </a:xfrm>
          <a:prstGeom prst="rect">
            <a:avLst/>
          </a:prstGeom>
        </p:spPr>
      </p:pic>
    </p:spTree>
    <p:extLst>
      <p:ext uri="{BB962C8B-B14F-4D97-AF65-F5344CB8AC3E}">
        <p14:creationId xmlns:p14="http://schemas.microsoft.com/office/powerpoint/2010/main" val="21303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
                                            <p:txEl>
                                              <p:pRg st="0" end="0"/>
                                            </p:txEl>
                                          </p:spTgt>
                                        </p:tgtEl>
                                      </p:cBhvr>
                                    </p:animEffect>
                                    <p:set>
                                      <p:cBhvr>
                                        <p:cTn id="23" dur="1" fill="hold">
                                          <p:stCondLst>
                                            <p:cond delay="499"/>
                                          </p:stCondLst>
                                        </p:cTn>
                                        <p:tgtEl>
                                          <p:spTgt spid="5">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xEl>
                                              <p:pRg st="1" end="1"/>
                                            </p:txEl>
                                          </p:spTgt>
                                        </p:tgtEl>
                                      </p:cBhvr>
                                    </p:animEffect>
                                    <p:set>
                                      <p:cBhvr>
                                        <p:cTn id="26" dur="1" fill="hold">
                                          <p:stCondLst>
                                            <p:cond delay="499"/>
                                          </p:stCondLst>
                                        </p:cTn>
                                        <p:tgtEl>
                                          <p:spTgt spid="5">
                                            <p:txEl>
                                              <p:pRg st="1" end="1"/>
                                            </p:txEl>
                                          </p:spTgt>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P spid="5" grpId="1" uiExpand="1" build="allAtOnce"/>
      <p:bldP spid="6" grpId="0"/>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Areas of Control</a:t>
            </a:r>
          </a:p>
        </p:txBody>
      </p:sp>
      <p:sp>
        <p:nvSpPr>
          <p:cNvPr id="7" name="Rectangle 6">
            <a:extLst>
              <a:ext uri="{FF2B5EF4-FFF2-40B4-BE49-F238E27FC236}">
                <a16:creationId xmlns:a16="http://schemas.microsoft.com/office/drawing/2014/main" id="{AD213EA7-972C-495E-B096-42D3AFE02011}"/>
              </a:ext>
            </a:extLst>
          </p:cNvPr>
          <p:cNvSpPr/>
          <p:nvPr/>
        </p:nvSpPr>
        <p:spPr>
          <a:xfrm>
            <a:off x="5209724" y="4085192"/>
            <a:ext cx="142401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say</a:t>
            </a:r>
          </a:p>
        </p:txBody>
      </p:sp>
      <p:sp>
        <p:nvSpPr>
          <p:cNvPr id="8" name="Rectangle 7">
            <a:extLst>
              <a:ext uri="{FF2B5EF4-FFF2-40B4-BE49-F238E27FC236}">
                <a16:creationId xmlns:a16="http://schemas.microsoft.com/office/drawing/2014/main" id="{302761CC-E411-4118-BE4F-81E6C9F3A53F}"/>
              </a:ext>
            </a:extLst>
          </p:cNvPr>
          <p:cNvSpPr/>
          <p:nvPr/>
        </p:nvSpPr>
        <p:spPr>
          <a:xfrm>
            <a:off x="5164324" y="3212976"/>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opinions</a:t>
            </a:r>
          </a:p>
        </p:txBody>
      </p:sp>
      <p:sp>
        <p:nvSpPr>
          <p:cNvPr id="9" name="Rectangle 8">
            <a:extLst>
              <a:ext uri="{FF2B5EF4-FFF2-40B4-BE49-F238E27FC236}">
                <a16:creationId xmlns:a16="http://schemas.microsoft.com/office/drawing/2014/main" id="{904CE857-4CA3-4AE3-8F8A-00B242EB34A2}"/>
              </a:ext>
            </a:extLst>
          </p:cNvPr>
          <p:cNvSpPr/>
          <p:nvPr/>
        </p:nvSpPr>
        <p:spPr>
          <a:xfrm>
            <a:off x="6778788" y="4085192"/>
            <a:ext cx="132114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do</a:t>
            </a:r>
          </a:p>
        </p:txBody>
      </p:sp>
      <p:sp>
        <p:nvSpPr>
          <p:cNvPr id="10" name="Rectangle 9">
            <a:extLst>
              <a:ext uri="{FF2B5EF4-FFF2-40B4-BE49-F238E27FC236}">
                <a16:creationId xmlns:a16="http://schemas.microsoft.com/office/drawing/2014/main" id="{0F4D9C03-B4EB-4197-9363-0F00F36C53BC}"/>
              </a:ext>
            </a:extLst>
          </p:cNvPr>
          <p:cNvSpPr/>
          <p:nvPr/>
        </p:nvSpPr>
        <p:spPr>
          <a:xfrm>
            <a:off x="3827493" y="4085192"/>
            <a:ext cx="123718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words</a:t>
            </a:r>
          </a:p>
        </p:txBody>
      </p:sp>
      <p:sp>
        <p:nvSpPr>
          <p:cNvPr id="11" name="Rectangle 10">
            <a:extLst>
              <a:ext uri="{FF2B5EF4-FFF2-40B4-BE49-F238E27FC236}">
                <a16:creationId xmlns:a16="http://schemas.microsoft.com/office/drawing/2014/main" id="{7FE2B9B1-2869-47CD-8920-4955CAF39E85}"/>
              </a:ext>
            </a:extLst>
          </p:cNvPr>
          <p:cNvSpPr/>
          <p:nvPr/>
        </p:nvSpPr>
        <p:spPr>
          <a:xfrm>
            <a:off x="3436151"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wear</a:t>
            </a:r>
          </a:p>
        </p:txBody>
      </p:sp>
      <p:sp>
        <p:nvSpPr>
          <p:cNvPr id="12" name="Rectangle 11">
            <a:extLst>
              <a:ext uri="{FF2B5EF4-FFF2-40B4-BE49-F238E27FC236}">
                <a16:creationId xmlns:a16="http://schemas.microsoft.com/office/drawing/2014/main" id="{7B478214-BB97-442B-B607-AAC5C217DA18}"/>
              </a:ext>
            </a:extLst>
          </p:cNvPr>
          <p:cNvSpPr/>
          <p:nvPr/>
        </p:nvSpPr>
        <p:spPr>
          <a:xfrm>
            <a:off x="6396408" y="1556792"/>
            <a:ext cx="19919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who I play with</a:t>
            </a:r>
          </a:p>
        </p:txBody>
      </p:sp>
      <p:sp>
        <p:nvSpPr>
          <p:cNvPr id="13" name="Rectangle 12">
            <a:extLst>
              <a:ext uri="{FF2B5EF4-FFF2-40B4-BE49-F238E27FC236}">
                <a16:creationId xmlns:a16="http://schemas.microsoft.com/office/drawing/2014/main" id="{F81D33F2-F5EC-45B4-8FB8-FBAE43626ED6}"/>
              </a:ext>
            </a:extLst>
          </p:cNvPr>
          <p:cNvSpPr/>
          <p:nvPr/>
        </p:nvSpPr>
        <p:spPr>
          <a:xfrm>
            <a:off x="6740897"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 eat</a:t>
            </a:r>
          </a:p>
        </p:txBody>
      </p:sp>
      <p:sp>
        <p:nvSpPr>
          <p:cNvPr id="14" name="Rectangle 13">
            <a:extLst>
              <a:ext uri="{FF2B5EF4-FFF2-40B4-BE49-F238E27FC236}">
                <a16:creationId xmlns:a16="http://schemas.microsoft.com/office/drawing/2014/main" id="{28D95C2C-C05C-4DBD-AEBC-D20E726EF367}"/>
              </a:ext>
            </a:extLst>
          </p:cNvPr>
          <p:cNvSpPr/>
          <p:nvPr/>
        </p:nvSpPr>
        <p:spPr>
          <a:xfrm>
            <a:off x="4159497" y="4869160"/>
            <a:ext cx="136807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actions</a:t>
            </a:r>
          </a:p>
        </p:txBody>
      </p:sp>
      <p:sp>
        <p:nvSpPr>
          <p:cNvPr id="15" name="Rectangle 14">
            <a:extLst>
              <a:ext uri="{FF2B5EF4-FFF2-40B4-BE49-F238E27FC236}">
                <a16:creationId xmlns:a16="http://schemas.microsoft.com/office/drawing/2014/main" id="{A890500C-4DF2-40D3-9E0E-EAAEE07FE3B7}"/>
              </a:ext>
            </a:extLst>
          </p:cNvPr>
          <p:cNvSpPr/>
          <p:nvPr/>
        </p:nvSpPr>
        <p:spPr>
          <a:xfrm>
            <a:off x="6777752" y="321297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thoughts</a:t>
            </a:r>
          </a:p>
        </p:txBody>
      </p:sp>
      <p:sp>
        <p:nvSpPr>
          <p:cNvPr id="16" name="Rectangle 15">
            <a:extLst>
              <a:ext uri="{FF2B5EF4-FFF2-40B4-BE49-F238E27FC236}">
                <a16:creationId xmlns:a16="http://schemas.microsoft.com/office/drawing/2014/main" id="{1A15BADA-6BE1-4366-9BBA-E68DA577317B}"/>
              </a:ext>
            </a:extLst>
          </p:cNvPr>
          <p:cNvSpPr/>
          <p:nvPr/>
        </p:nvSpPr>
        <p:spPr>
          <a:xfrm>
            <a:off x="755576" y="3212976"/>
            <a:ext cx="2579242"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say</a:t>
            </a:r>
          </a:p>
        </p:txBody>
      </p:sp>
      <p:sp>
        <p:nvSpPr>
          <p:cNvPr id="17" name="Rectangle 16">
            <a:extLst>
              <a:ext uri="{FF2B5EF4-FFF2-40B4-BE49-F238E27FC236}">
                <a16:creationId xmlns:a16="http://schemas.microsoft.com/office/drawing/2014/main" id="{B41ABA89-E1F2-4EE5-B816-2C526E84027B}"/>
              </a:ext>
            </a:extLst>
          </p:cNvPr>
          <p:cNvSpPr/>
          <p:nvPr/>
        </p:nvSpPr>
        <p:spPr>
          <a:xfrm>
            <a:off x="509898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my self-care</a:t>
            </a:r>
          </a:p>
        </p:txBody>
      </p:sp>
      <p:sp>
        <p:nvSpPr>
          <p:cNvPr id="18" name="Rectangle 17">
            <a:extLst>
              <a:ext uri="{FF2B5EF4-FFF2-40B4-BE49-F238E27FC236}">
                <a16:creationId xmlns:a16="http://schemas.microsoft.com/office/drawing/2014/main" id="{6C0868EF-E7CD-49D9-9330-2227F9F93561}"/>
              </a:ext>
            </a:extLst>
          </p:cNvPr>
          <p:cNvSpPr/>
          <p:nvPr/>
        </p:nvSpPr>
        <p:spPr>
          <a:xfrm>
            <a:off x="908323" y="2386905"/>
            <a:ext cx="151209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weather</a:t>
            </a:r>
          </a:p>
        </p:txBody>
      </p:sp>
      <p:sp>
        <p:nvSpPr>
          <p:cNvPr id="19" name="Rectangle 18">
            <a:extLst>
              <a:ext uri="{FF2B5EF4-FFF2-40B4-BE49-F238E27FC236}">
                <a16:creationId xmlns:a16="http://schemas.microsoft.com/office/drawing/2014/main" id="{DBE74452-A354-47DB-96CA-13B0695B1262}"/>
              </a:ext>
            </a:extLst>
          </p:cNvPr>
          <p:cNvSpPr/>
          <p:nvPr/>
        </p:nvSpPr>
        <p:spPr>
          <a:xfrm>
            <a:off x="2550236" y="2386905"/>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do</a:t>
            </a:r>
          </a:p>
        </p:txBody>
      </p:sp>
      <p:sp>
        <p:nvSpPr>
          <p:cNvPr id="20" name="Rectangle 19">
            <a:extLst>
              <a:ext uri="{FF2B5EF4-FFF2-40B4-BE49-F238E27FC236}">
                <a16:creationId xmlns:a16="http://schemas.microsoft.com/office/drawing/2014/main" id="{5F802731-EC02-44B8-B78B-71E65B7EC6B1}"/>
              </a:ext>
            </a:extLst>
          </p:cNvPr>
          <p:cNvSpPr/>
          <p:nvPr/>
        </p:nvSpPr>
        <p:spPr>
          <a:xfrm>
            <a:off x="5669382" y="4869160"/>
            <a:ext cx="241892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other people feel</a:t>
            </a:r>
          </a:p>
        </p:txBody>
      </p:sp>
      <p:sp>
        <p:nvSpPr>
          <p:cNvPr id="21" name="Rectangle 20">
            <a:extLst>
              <a:ext uri="{FF2B5EF4-FFF2-40B4-BE49-F238E27FC236}">
                <a16:creationId xmlns:a16="http://schemas.microsoft.com/office/drawing/2014/main" id="{A0286D25-E415-4593-8D5E-31F81D07E356}"/>
              </a:ext>
            </a:extLst>
          </p:cNvPr>
          <p:cNvSpPr/>
          <p:nvPr/>
        </p:nvSpPr>
        <p:spPr>
          <a:xfrm>
            <a:off x="1043608" y="4085192"/>
            <a:ext cx="26388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people’s opinions</a:t>
            </a:r>
          </a:p>
        </p:txBody>
      </p:sp>
      <p:sp>
        <p:nvSpPr>
          <p:cNvPr id="22" name="Rectangle 21">
            <a:extLst>
              <a:ext uri="{FF2B5EF4-FFF2-40B4-BE49-F238E27FC236}">
                <a16:creationId xmlns:a16="http://schemas.microsoft.com/office/drawing/2014/main" id="{6CF8EE65-81E2-482B-A378-69CDA100B5D5}"/>
              </a:ext>
            </a:extLst>
          </p:cNvPr>
          <p:cNvSpPr/>
          <p:nvPr/>
        </p:nvSpPr>
        <p:spPr>
          <a:xfrm>
            <a:off x="1115616" y="4869160"/>
            <a:ext cx="2902074"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believe</a:t>
            </a:r>
          </a:p>
        </p:txBody>
      </p:sp>
      <p:sp>
        <p:nvSpPr>
          <p:cNvPr id="24" name="Rectangle 23">
            <a:extLst>
              <a:ext uri="{FF2B5EF4-FFF2-40B4-BE49-F238E27FC236}">
                <a16:creationId xmlns:a16="http://schemas.microsoft.com/office/drawing/2014/main" id="{834D14EF-F2C9-4D99-A7C8-6AA34459D7E9}"/>
              </a:ext>
            </a:extLst>
          </p:cNvPr>
          <p:cNvSpPr/>
          <p:nvPr/>
        </p:nvSpPr>
        <p:spPr>
          <a:xfrm>
            <a:off x="755650" y="1558686"/>
            <a:ext cx="1626840"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getting older</a:t>
            </a:r>
          </a:p>
        </p:txBody>
      </p:sp>
      <p:sp>
        <p:nvSpPr>
          <p:cNvPr id="25" name="Rectangle 24">
            <a:extLst>
              <a:ext uri="{FF2B5EF4-FFF2-40B4-BE49-F238E27FC236}">
                <a16:creationId xmlns:a16="http://schemas.microsoft.com/office/drawing/2014/main" id="{7AE65038-1DA2-4954-8524-EA3FFBF50347}"/>
              </a:ext>
            </a:extLst>
          </p:cNvPr>
          <p:cNvSpPr/>
          <p:nvPr/>
        </p:nvSpPr>
        <p:spPr>
          <a:xfrm>
            <a:off x="5306382" y="1558686"/>
            <a:ext cx="1000698"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traffic</a:t>
            </a:r>
          </a:p>
        </p:txBody>
      </p:sp>
      <p:sp>
        <p:nvSpPr>
          <p:cNvPr id="26" name="Rectangle 25">
            <a:extLst>
              <a:ext uri="{FF2B5EF4-FFF2-40B4-BE49-F238E27FC236}">
                <a16:creationId xmlns:a16="http://schemas.microsoft.com/office/drawing/2014/main" id="{6FD39372-18F4-41A8-A901-3991760E6274}"/>
              </a:ext>
            </a:extLst>
          </p:cNvPr>
          <p:cNvSpPr/>
          <p:nvPr/>
        </p:nvSpPr>
        <p:spPr>
          <a:xfrm>
            <a:off x="2471818" y="1558686"/>
            <a:ext cx="2745236" cy="504056"/>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other people think</a:t>
            </a:r>
          </a:p>
        </p:txBody>
      </p:sp>
      <p:sp>
        <p:nvSpPr>
          <p:cNvPr id="34" name="TextBox 33">
            <a:extLst>
              <a:ext uri="{FF2B5EF4-FFF2-40B4-BE49-F238E27FC236}">
                <a16:creationId xmlns:a16="http://schemas.microsoft.com/office/drawing/2014/main" id="{7E7BCE99-4696-40FD-8AB0-2D9E09D74E73}"/>
              </a:ext>
            </a:extLst>
          </p:cNvPr>
          <p:cNvSpPr txBox="1"/>
          <p:nvPr/>
        </p:nvSpPr>
        <p:spPr>
          <a:xfrm>
            <a:off x="373864" y="5661248"/>
            <a:ext cx="8374600" cy="495108"/>
          </a:xfrm>
          <a:prstGeom prst="rect">
            <a:avLst/>
          </a:prstGeom>
          <a:solidFill>
            <a:srgbClr val="F9B000"/>
          </a:solidFill>
        </p:spPr>
        <p:txBody>
          <a:bodyPr wrap="square" lIns="108000" tIns="108000" rIns="108000" bIns="108000" rtlCol="0">
            <a:spAutoFit/>
          </a:bodyPr>
          <a:lstStyle/>
          <a:p>
            <a:pPr algn="ctr"/>
            <a:r>
              <a:rPr lang="en-GB" dirty="0">
                <a:solidFill>
                  <a:schemeClr val="bg1"/>
                </a:solidFill>
              </a:rPr>
              <a:t>Talk about where you would put each thing. </a:t>
            </a:r>
          </a:p>
        </p:txBody>
      </p:sp>
      <p:pic>
        <p:nvPicPr>
          <p:cNvPr id="36" name="border" descr="A screen shot of a computer&#10;&#10;Description automatically generated">
            <a:extLst>
              <a:ext uri="{FF2B5EF4-FFF2-40B4-BE49-F238E27FC236}">
                <a16:creationId xmlns:a16="http://schemas.microsoft.com/office/drawing/2014/main" id="{EA89D4DB-CC1D-404D-B13E-754E744835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8C9FA8AC-869D-4AA4-9FA8-D5AC16B2EE8E}"/>
              </a:ext>
            </a:extLst>
          </p:cNvPr>
          <p:cNvGrpSpPr/>
          <p:nvPr/>
        </p:nvGrpSpPr>
        <p:grpSpPr>
          <a:xfrm>
            <a:off x="755576" y="1412776"/>
            <a:ext cx="7609287" cy="4608512"/>
            <a:chOff x="755576" y="1412776"/>
            <a:chExt cx="7609287" cy="4608512"/>
          </a:xfrm>
        </p:grpSpPr>
        <p:sp>
          <p:nvSpPr>
            <p:cNvPr id="3" name="Rectangle 2">
              <a:extLst>
                <a:ext uri="{FF2B5EF4-FFF2-40B4-BE49-F238E27FC236}">
                  <a16:creationId xmlns:a16="http://schemas.microsoft.com/office/drawing/2014/main" id="{67ECE73D-3D5D-47EB-8D90-E918657B07F3}"/>
                </a:ext>
              </a:extLst>
            </p:cNvPr>
            <p:cNvSpPr/>
            <p:nvPr/>
          </p:nvSpPr>
          <p:spPr>
            <a:xfrm>
              <a:off x="755576"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BBE4A09-7B41-4047-B272-28F3A26D1F07}"/>
                </a:ext>
              </a:extLst>
            </p:cNvPr>
            <p:cNvSpPr/>
            <p:nvPr/>
          </p:nvSpPr>
          <p:spPr>
            <a:xfrm>
              <a:off x="4692455" y="1412776"/>
              <a:ext cx="3672408" cy="4608512"/>
            </a:xfrm>
            <a:prstGeom prst="rect">
              <a:avLst/>
            </a:prstGeom>
            <a:solidFill>
              <a:schemeClr val="bg1"/>
            </a:solidFill>
            <a:ln w="3810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F72609F-97FE-40EA-B4D7-918624CA2FEC}"/>
                </a:ext>
              </a:extLst>
            </p:cNvPr>
            <p:cNvSpPr txBox="1"/>
            <p:nvPr/>
          </p:nvSpPr>
          <p:spPr>
            <a:xfrm>
              <a:off x="1317469"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 Control</a:t>
              </a:r>
            </a:p>
          </p:txBody>
        </p:sp>
        <p:sp>
          <p:nvSpPr>
            <p:cNvPr id="39" name="TextBox 38">
              <a:extLst>
                <a:ext uri="{FF2B5EF4-FFF2-40B4-BE49-F238E27FC236}">
                  <a16:creationId xmlns:a16="http://schemas.microsoft.com/office/drawing/2014/main" id="{CD1CF3A7-799B-4843-943C-CA106DC47F94}"/>
                </a:ext>
              </a:extLst>
            </p:cNvPr>
            <p:cNvSpPr txBox="1"/>
            <p:nvPr/>
          </p:nvSpPr>
          <p:spPr>
            <a:xfrm>
              <a:off x="5295892" y="1511641"/>
              <a:ext cx="2465534" cy="372346"/>
            </a:xfrm>
            <a:prstGeom prst="rect">
              <a:avLst/>
            </a:prstGeom>
            <a:noFill/>
          </p:spPr>
          <p:txBody>
            <a:bodyPr wrap="square" rtlCol="0">
              <a:spAutoFit/>
            </a:bodyPr>
            <a:lstStyle/>
            <a:p>
              <a:pPr lvl="0">
                <a:lnSpc>
                  <a:spcPct val="107000"/>
                </a:lnSpc>
                <a:spcAft>
                  <a:spcPts val="800"/>
                </a:spcAft>
              </a:pPr>
              <a:r>
                <a:rPr lang="en-GB" dirty="0">
                  <a:latin typeface="Twinkl" pitchFamily="2" charset="0"/>
                  <a:ea typeface="Calibri" panose="020F0502020204030204" pitchFamily="34" charset="0"/>
                  <a:cs typeface="Arial" panose="020B0604020202020204" pitchFamily="34" charset="0"/>
                </a:rPr>
                <a:t>Things I Can’t Control</a:t>
              </a:r>
            </a:p>
          </p:txBody>
        </p:sp>
      </p:grpSp>
    </p:spTree>
    <p:extLst>
      <p:ext uri="{BB962C8B-B14F-4D97-AF65-F5344CB8AC3E}">
        <p14:creationId xmlns:p14="http://schemas.microsoft.com/office/powerpoint/2010/main" val="23232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6500"/>
                            </p:stCondLst>
                            <p:childTnLst>
                              <p:par>
                                <p:cTn id="62" presetID="10"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par>
                          <p:cTn id="69" fill="hold">
                            <p:stCondLst>
                              <p:cond delay="75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par>
                          <p:cTn id="73" fill="hold">
                            <p:stCondLst>
                              <p:cond delay="8000"/>
                            </p:stCondLst>
                            <p:childTnLst>
                              <p:par>
                                <p:cTn id="74" presetID="10"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par>
                          <p:cTn id="77" fill="hold">
                            <p:stCondLst>
                              <p:cond delay="8500"/>
                            </p:stCondLst>
                            <p:childTnLst>
                              <p:par>
                                <p:cTn id="78" presetID="10" presetClass="entr" presetSubtype="0" fill="hold" grpId="0"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par>
                          <p:cTn id="81" fill="hold">
                            <p:stCondLst>
                              <p:cond delay="9000"/>
                            </p:stCondLst>
                            <p:childTnLst>
                              <p:par>
                                <p:cTn id="82" presetID="10"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10000"/>
                            </p:stCondLst>
                            <p:childTnLst>
                              <p:par>
                                <p:cTn id="90" presetID="22" presetClass="entr" presetSubtype="8"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the camera&#10;&#10;Description automatically generated">
            <a:extLst>
              <a:ext uri="{FF2B5EF4-FFF2-40B4-BE49-F238E27FC236}">
                <a16:creationId xmlns:a16="http://schemas.microsoft.com/office/drawing/2014/main" id="{8CD9B1F1-F054-44B5-AB0E-169F58C378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1122" y="419520"/>
            <a:ext cx="8855373" cy="6249840"/>
          </a:xfrm>
          <a:prstGeom prst="rect">
            <a:avLst/>
          </a:prstGeom>
        </p:spPr>
      </p:pic>
      <p:pic>
        <p:nvPicPr>
          <p:cNvPr id="11" name="border" descr="A screen shot of a computer&#10;&#10;Description automatically generated">
            <a:extLst>
              <a:ext uri="{FF2B5EF4-FFF2-40B4-BE49-F238E27FC236}">
                <a16:creationId xmlns:a16="http://schemas.microsoft.com/office/drawing/2014/main" id="{3631E224-788D-40AE-B88D-2E46862B2D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3" name="Group 2"/>
          <p:cNvGrpSpPr/>
          <p:nvPr/>
        </p:nvGrpSpPr>
        <p:grpSpPr>
          <a:xfrm>
            <a:off x="1107306" y="1282944"/>
            <a:ext cx="1569992" cy="1569992"/>
            <a:chOff x="4788025" y="4522833"/>
            <a:chExt cx="1569992" cy="1569992"/>
          </a:xfrm>
          <a:solidFill>
            <a:srgbClr val="25B7BC"/>
          </a:solidFill>
        </p:grpSpPr>
        <p:sp>
          <p:nvSpPr>
            <p:cNvPr id="4" name="Oval 3">
              <a:hlinkClick r:id="rId4"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5" name="Rectangle 4">
              <a:hlinkClick r:id="rId4" action="ppaction://hlinksldjump"/>
            </p:cNvPr>
            <p:cNvSpPr/>
            <p:nvPr/>
          </p:nvSpPr>
          <p:spPr>
            <a:xfrm>
              <a:off x="4888945" y="5184718"/>
              <a:ext cx="1368152" cy="246221"/>
            </a:xfrm>
            <a:prstGeom prst="rect">
              <a:avLst/>
            </a:prstGeom>
            <a:grpFill/>
          </p:spPr>
          <p:txBody>
            <a:bodyPr wrap="square" lIns="0" tIns="0" rIns="0" bIns="0">
              <a:spAutoFit/>
            </a:bodyPr>
            <a:lstStyle/>
            <a:p>
              <a:pPr algn="ctr"/>
              <a:r>
                <a:rPr lang="en-GB" sz="1600" b="1" dirty="0">
                  <a:solidFill>
                    <a:schemeClr val="bg1"/>
                  </a:solidFill>
                </a:rPr>
                <a:t>Consolidating</a:t>
              </a:r>
            </a:p>
          </p:txBody>
        </p:sp>
      </p:grpSp>
      <p:grpSp>
        <p:nvGrpSpPr>
          <p:cNvPr id="6" name="Group 5"/>
          <p:cNvGrpSpPr/>
          <p:nvPr/>
        </p:nvGrpSpPr>
        <p:grpSpPr>
          <a:xfrm>
            <a:off x="6444208" y="1149843"/>
            <a:ext cx="1569992" cy="1569992"/>
            <a:chOff x="6574042" y="4512842"/>
            <a:chExt cx="1569992" cy="1569992"/>
          </a:xfrm>
          <a:solidFill>
            <a:srgbClr val="CC4794"/>
          </a:solidFill>
        </p:grpSpPr>
        <p:sp>
          <p:nvSpPr>
            <p:cNvPr id="7" name="Oval 6">
              <a:hlinkClick r:id="rId5"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b="1" dirty="0">
                <a:solidFill>
                  <a:schemeClr val="bg1"/>
                </a:solidFill>
              </a:endParaRPr>
            </a:p>
          </p:txBody>
        </p:sp>
        <p:sp>
          <p:nvSpPr>
            <p:cNvPr id="8" name="Rectangle 7">
              <a:hlinkClick r:id="rId5" action="ppaction://hlinksldjump"/>
            </p:cNvPr>
            <p:cNvSpPr/>
            <p:nvPr/>
          </p:nvSpPr>
          <p:spPr>
            <a:xfrm>
              <a:off x="6710965" y="5184717"/>
              <a:ext cx="1296145" cy="246221"/>
            </a:xfrm>
            <a:prstGeom prst="rect">
              <a:avLst/>
            </a:prstGeom>
            <a:grpFill/>
          </p:spPr>
          <p:txBody>
            <a:bodyPr wrap="square" lIns="0" tIns="0" rIns="0" bIns="0">
              <a:spAutoFit/>
            </a:bodyPr>
            <a:lstStyle/>
            <a:p>
              <a:pPr algn="ctr"/>
              <a:r>
                <a:rPr lang="en-GB" sz="1600" b="1" dirty="0">
                  <a:solidFill>
                    <a:schemeClr val="bg1"/>
                  </a:solidFill>
                </a:rPr>
                <a:t>Reflecting </a:t>
              </a:r>
            </a:p>
          </p:txBody>
        </p:sp>
      </p:gr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My Control</a:t>
            </a:r>
          </a:p>
        </p:txBody>
      </p:sp>
      <p:sp>
        <p:nvSpPr>
          <p:cNvPr id="7" name="Rectangle 6">
            <a:extLst>
              <a:ext uri="{FF2B5EF4-FFF2-40B4-BE49-F238E27FC236}">
                <a16:creationId xmlns:a16="http://schemas.microsoft.com/office/drawing/2014/main" id="{7413689C-569C-41E7-B6BE-EF6B381B8B0F}"/>
              </a:ext>
            </a:extLst>
          </p:cNvPr>
          <p:cNvSpPr/>
          <p:nvPr/>
        </p:nvSpPr>
        <p:spPr>
          <a:xfrm>
            <a:off x="3923928" y="1772816"/>
            <a:ext cx="4464422" cy="1224136"/>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108000" rtlCol="0" anchor="ctr"/>
          <a:lstStyle/>
          <a:p>
            <a:pPr algn="ctr"/>
            <a:r>
              <a:rPr lang="en-GB" dirty="0"/>
              <a:t>Using your </a:t>
            </a:r>
            <a:r>
              <a:rPr lang="en-GB" b="1" dirty="0"/>
              <a:t>My Control Activity Sheet</a:t>
            </a:r>
            <a:r>
              <a:rPr lang="en-GB" dirty="0"/>
              <a:t>, create a reminder of what you can and can’t control to display in your home.</a:t>
            </a:r>
          </a:p>
        </p:txBody>
      </p:sp>
      <p:pic>
        <p:nvPicPr>
          <p:cNvPr id="4" name="Picture 3">
            <a:extLst>
              <a:ext uri="{FF2B5EF4-FFF2-40B4-BE49-F238E27FC236}">
                <a16:creationId xmlns:a16="http://schemas.microsoft.com/office/drawing/2014/main" id="{4D50A0B3-FB3D-4941-BEB6-58ADCEF3CC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71600" y="1473203"/>
            <a:ext cx="3265868" cy="4619622"/>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erson in a costume&#10;&#10;Description automatically generated">
            <a:extLst>
              <a:ext uri="{FF2B5EF4-FFF2-40B4-BE49-F238E27FC236}">
                <a16:creationId xmlns:a16="http://schemas.microsoft.com/office/drawing/2014/main" id="{6752AE3E-7058-477B-812B-D8C9991E74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3203419"/>
            <a:ext cx="2664296" cy="2986670"/>
          </a:xfrm>
          <a:prstGeom prst="rect">
            <a:avLst/>
          </a:prstGeom>
        </p:spPr>
      </p:pic>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The Future</a:t>
            </a:r>
          </a:p>
        </p:txBody>
      </p:sp>
      <p:pic>
        <p:nvPicPr>
          <p:cNvPr id="10" name="Picture 9" descr="A picture containing grass, sheep, grazing, green&#10;&#10;Description automatically generated">
            <a:extLst>
              <a:ext uri="{FF2B5EF4-FFF2-40B4-BE49-F238E27FC236}">
                <a16:creationId xmlns:a16="http://schemas.microsoft.com/office/drawing/2014/main" id="{2A7BC910-0CE0-4F8F-BB98-0DC0A4BFEF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8" y="4075836"/>
            <a:ext cx="8220075" cy="2782164"/>
          </a:xfrm>
          <a:prstGeom prst="rect">
            <a:avLst/>
          </a:prstGeom>
        </p:spPr>
      </p:pic>
      <p:sp>
        <p:nvSpPr>
          <p:cNvPr id="3" name="TextBox 2">
            <a:extLst>
              <a:ext uri="{FF2B5EF4-FFF2-40B4-BE49-F238E27FC236}">
                <a16:creationId xmlns:a16="http://schemas.microsoft.com/office/drawing/2014/main" id="{77E70355-5FD9-4C79-86A9-F059D2ADA493}"/>
              </a:ext>
            </a:extLst>
          </p:cNvPr>
          <p:cNvSpPr txBox="1"/>
          <p:nvPr/>
        </p:nvSpPr>
        <p:spPr>
          <a:xfrm>
            <a:off x="755650" y="1484784"/>
            <a:ext cx="7632700" cy="1754326"/>
          </a:xfrm>
          <a:prstGeom prst="rect">
            <a:avLst/>
          </a:prstGeom>
          <a:noFill/>
        </p:spPr>
        <p:txBody>
          <a:bodyPr wrap="square" rtlCol="0">
            <a:spAutoFit/>
          </a:bodyPr>
          <a:lstStyle/>
          <a:p>
            <a:r>
              <a:rPr lang="en-GB" dirty="0"/>
              <a:t>Whenever you are going through changes or a difficult time, it can feel hard to see beyond the day you are living in or to see that things can change. </a:t>
            </a:r>
          </a:p>
          <a:p>
            <a:endParaRPr lang="en-GB" dirty="0"/>
          </a:p>
          <a:p>
            <a:r>
              <a:rPr lang="en-GB" dirty="0"/>
              <a:t>While it can help to think about one day at a time, it can also be helpful to think about the future in a positive way as well. </a:t>
            </a:r>
          </a:p>
        </p:txBody>
      </p:sp>
      <p:pic>
        <p:nvPicPr>
          <p:cNvPr id="7" name="Picture 6" descr="A close up of a womans face&#10;&#10;Description automatically generated">
            <a:extLst>
              <a:ext uri="{FF2B5EF4-FFF2-40B4-BE49-F238E27FC236}">
                <a16:creationId xmlns:a16="http://schemas.microsoft.com/office/drawing/2014/main" id="{33DDCD6F-46A1-43DC-AE50-622EF5A39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752" y="3331357"/>
            <a:ext cx="4248472" cy="3047747"/>
          </a:xfrm>
          <a:prstGeom prst="rect">
            <a:avLst/>
          </a:prstGeom>
        </p:spPr>
      </p:pic>
      <p:sp>
        <p:nvSpPr>
          <p:cNvPr id="4" name="TextBox 3">
            <a:extLst>
              <a:ext uri="{FF2B5EF4-FFF2-40B4-BE49-F238E27FC236}">
                <a16:creationId xmlns:a16="http://schemas.microsoft.com/office/drawing/2014/main" id="{CBF25932-47A4-47BE-833B-5DF98C1BCA42}"/>
              </a:ext>
            </a:extLst>
          </p:cNvPr>
          <p:cNvSpPr txBox="1"/>
          <p:nvPr/>
        </p:nvSpPr>
        <p:spPr>
          <a:xfrm>
            <a:off x="755576" y="1484784"/>
            <a:ext cx="3816424" cy="2862322"/>
          </a:xfrm>
          <a:prstGeom prst="rect">
            <a:avLst/>
          </a:prstGeom>
          <a:noFill/>
        </p:spPr>
        <p:txBody>
          <a:bodyPr wrap="square" rtlCol="0">
            <a:spAutoFit/>
          </a:bodyPr>
          <a:lstStyle/>
          <a:p>
            <a:r>
              <a:rPr lang="en-GB" dirty="0"/>
              <a:t>Think about: </a:t>
            </a:r>
          </a:p>
          <a:p>
            <a:pPr marL="285750" indent="-285750">
              <a:buFont typeface="Arial" panose="020B0604020202020204" pitchFamily="34" charset="0"/>
              <a:buChar char="•"/>
            </a:pPr>
            <a:r>
              <a:rPr lang="en-GB" dirty="0"/>
              <a:t>How will life be different?</a:t>
            </a:r>
          </a:p>
          <a:p>
            <a:pPr marL="285750" indent="-285750">
              <a:buFont typeface="Arial" panose="020B0604020202020204" pitchFamily="34" charset="0"/>
              <a:buChar char="•"/>
            </a:pPr>
            <a:r>
              <a:rPr lang="en-GB" dirty="0"/>
              <a:t>What will you do more of?</a:t>
            </a:r>
          </a:p>
          <a:p>
            <a:pPr marL="285750" indent="-285750">
              <a:buFont typeface="Arial" panose="020B0604020202020204" pitchFamily="34" charset="0"/>
              <a:buChar char="•"/>
            </a:pPr>
            <a:r>
              <a:rPr lang="en-GB" dirty="0"/>
              <a:t>What will you do less of?</a:t>
            </a:r>
          </a:p>
          <a:p>
            <a:pPr marL="285750" indent="-285750">
              <a:buFont typeface="Arial" panose="020B0604020202020204" pitchFamily="34" charset="0"/>
              <a:buChar char="•"/>
            </a:pPr>
            <a:r>
              <a:rPr lang="en-GB" dirty="0"/>
              <a:t>What will you worry about less?</a:t>
            </a:r>
          </a:p>
          <a:p>
            <a:pPr marL="285750" indent="-285750">
              <a:buFont typeface="Arial" panose="020B0604020202020204" pitchFamily="34" charset="0"/>
              <a:buChar char="•"/>
            </a:pPr>
            <a:r>
              <a:rPr lang="en-GB" dirty="0"/>
              <a:t>How will you spend your time?</a:t>
            </a:r>
          </a:p>
          <a:p>
            <a:endParaRPr lang="en-GB" dirty="0"/>
          </a:p>
          <a:p>
            <a:r>
              <a:rPr lang="en-GB" dirty="0"/>
              <a:t>Use the </a:t>
            </a:r>
            <a:r>
              <a:rPr lang="en-GB" b="1" dirty="0"/>
              <a:t>My Plans for the Future Activity Sheet</a:t>
            </a:r>
            <a:r>
              <a:rPr lang="en-GB" dirty="0"/>
              <a:t> to help you with these thoughts and ideas. </a:t>
            </a:r>
          </a:p>
        </p:txBody>
      </p:sp>
      <p:pic>
        <p:nvPicPr>
          <p:cNvPr id="8" name="Picture 7" descr="A picture containing mountain, smoke, air, wave&#10;&#10;Description automatically generated">
            <a:extLst>
              <a:ext uri="{FF2B5EF4-FFF2-40B4-BE49-F238E27FC236}">
                <a16:creationId xmlns:a16="http://schemas.microsoft.com/office/drawing/2014/main" id="{74A3B999-BFB7-400C-A060-EA7D83905A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7858" y="1369636"/>
            <a:ext cx="3151453" cy="2100307"/>
          </a:xfrm>
          <a:prstGeom prst="rect">
            <a:avLst/>
          </a:prstGeom>
        </p:spPr>
      </p:pic>
      <p:sp>
        <p:nvSpPr>
          <p:cNvPr id="12" name="Rectangle 11">
            <a:extLst>
              <a:ext uri="{FF2B5EF4-FFF2-40B4-BE49-F238E27FC236}">
                <a16:creationId xmlns:a16="http://schemas.microsoft.com/office/drawing/2014/main" id="{845CC64D-EF02-42C5-89E5-A9285F8D4656}"/>
              </a:ext>
            </a:extLst>
          </p:cNvPr>
          <p:cNvSpPr/>
          <p:nvPr/>
        </p:nvSpPr>
        <p:spPr>
          <a:xfrm>
            <a:off x="395536" y="4509121"/>
            <a:ext cx="4054748" cy="122413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dirty="0"/>
              <a:t>These thoughts can help you to see the positive that can come from even the most difficult situations. </a:t>
            </a:r>
          </a:p>
        </p:txBody>
      </p:sp>
      <p:pic>
        <p:nvPicPr>
          <p:cNvPr id="11" name="border" descr="A screen shot of a computer&#10;&#10;Description automatically generated">
            <a:extLst>
              <a:ext uri="{FF2B5EF4-FFF2-40B4-BE49-F238E27FC236}">
                <a16:creationId xmlns:a16="http://schemas.microsoft.com/office/drawing/2014/main" id="{46777665-90E6-4474-8F28-890B605CA7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6AD04B2-44B4-48D4-9BEE-EDD3E270FB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95610">
            <a:off x="4672467" y="3665354"/>
            <a:ext cx="3782623" cy="26741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65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xEl>
                                              <p:pRg st="0" end="0"/>
                                            </p:txEl>
                                          </p:spTgt>
                                        </p:tgtEl>
                                      </p:cBhvr>
                                    </p:animEffect>
                                    <p:set>
                                      <p:cBhvr>
                                        <p:cTn id="20" dur="1" fill="hold">
                                          <p:stCondLst>
                                            <p:cond delay="499"/>
                                          </p:stCondLst>
                                        </p:cTn>
                                        <p:tgtEl>
                                          <p:spTgt spid="3">
                                            <p:txEl>
                                              <p:pRg st="0" end="0"/>
                                            </p:txEl>
                                          </p:spTgt>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
                                            <p:txEl>
                                              <p:pRg st="2" end="2"/>
                                            </p:txEl>
                                          </p:spTgt>
                                        </p:tgtEl>
                                      </p:cBhvr>
                                    </p:animEffect>
                                    <p:set>
                                      <p:cBhvr>
                                        <p:cTn id="23" dur="1" fill="hold">
                                          <p:stCondLst>
                                            <p:cond delay="499"/>
                                          </p:stCondLst>
                                        </p:cTn>
                                        <p:tgtEl>
                                          <p:spTgt spid="3">
                                            <p:txEl>
                                              <p:pRg st="2" end="2"/>
                                            </p:txEl>
                                          </p:spTgt>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fade">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5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500"/>
                                        <p:tgtEl>
                                          <p:spTgt spid="4">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Effect transition="in" filter="fade">
                                      <p:cBhvr>
                                        <p:cTn id="61" dur="500"/>
                                        <p:tgtEl>
                                          <p:spTgt spid="4">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xEl>
                                              <p:pRg st="7" end="7"/>
                                            </p:txEl>
                                          </p:spTgt>
                                        </p:tgtEl>
                                        <p:attrNameLst>
                                          <p:attrName>style.visibility</p:attrName>
                                        </p:attrNameLst>
                                      </p:cBhvr>
                                      <p:to>
                                        <p:strVal val="visible"/>
                                      </p:to>
                                    </p:set>
                                    <p:animEffect transition="in" filter="fade">
                                      <p:cBhvr>
                                        <p:cTn id="66" dur="500"/>
                                        <p:tgtEl>
                                          <p:spTgt spid="4">
                                            <p:txEl>
                                              <p:pRg st="7" end="7"/>
                                            </p:txEl>
                                          </p:spTgt>
                                        </p:tgtEl>
                                      </p:cBhvr>
                                    </p:animEffect>
                                  </p:childTnLst>
                                </p:cTn>
                              </p:par>
                              <p:par>
                                <p:cTn id="67" presetID="47"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anim calcmode="lin" valueType="num">
                                      <p:cBhvr>
                                        <p:cTn id="70" dur="1000" fill="hold"/>
                                        <p:tgtEl>
                                          <p:spTgt spid="6"/>
                                        </p:tgtEl>
                                        <p:attrNameLst>
                                          <p:attrName>ppt_x</p:attrName>
                                        </p:attrNameLst>
                                      </p:cBhvr>
                                      <p:tavLst>
                                        <p:tav tm="0">
                                          <p:val>
                                            <p:strVal val="#ppt_x"/>
                                          </p:val>
                                        </p:tav>
                                        <p:tav tm="100000">
                                          <p:val>
                                            <p:strVal val="#ppt_x"/>
                                          </p:val>
                                        </p:tav>
                                      </p:tavLst>
                                    </p:anim>
                                    <p:anim calcmode="lin" valueType="num">
                                      <p:cBhvr>
                                        <p:cTn id="7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allAtOnce"/>
      <p:bldP spid="4" grpId="0" uiExpand="1" build="p"/>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646331"/>
          </a:xfrm>
          <a:prstGeom prst="rect">
            <a:avLst/>
          </a:prstGeom>
          <a:noFill/>
        </p:spPr>
        <p:txBody>
          <a:bodyPr wrap="square" rtlCol="0">
            <a:spAutoFit/>
          </a:bodyPr>
          <a:lstStyle/>
          <a:p>
            <a:r>
              <a:rPr lang="en-GB" dirty="0"/>
              <a:t>When you are looking after your own feelings and happiness, it is important to realise how much other people can help and support you. </a:t>
            </a:r>
          </a:p>
        </p:txBody>
      </p:sp>
      <p:sp>
        <p:nvSpPr>
          <p:cNvPr id="6" name="TextBox 5">
            <a:extLst>
              <a:ext uri="{FF2B5EF4-FFF2-40B4-BE49-F238E27FC236}">
                <a16:creationId xmlns:a16="http://schemas.microsoft.com/office/drawing/2014/main" id="{BBB5C349-4F74-4F7B-9852-DDA947F773D7}"/>
              </a:ext>
            </a:extLst>
          </p:cNvPr>
          <p:cNvSpPr txBox="1"/>
          <p:nvPr/>
        </p:nvSpPr>
        <p:spPr>
          <a:xfrm>
            <a:off x="755650" y="2263951"/>
            <a:ext cx="6408638" cy="923330"/>
          </a:xfrm>
          <a:prstGeom prst="rect">
            <a:avLst/>
          </a:prstGeom>
          <a:noFill/>
        </p:spPr>
        <p:txBody>
          <a:bodyPr wrap="square" rtlCol="0">
            <a:spAutoFit/>
          </a:bodyPr>
          <a:lstStyle/>
          <a:p>
            <a:pPr lvl="0"/>
            <a:r>
              <a:rPr lang="en-GB" dirty="0"/>
              <a:t>As well as this, you can be there to support and help others. Often, thinking about other people helps your own wellbeing, as it helps you to feel good and positive. </a:t>
            </a:r>
          </a:p>
        </p:txBody>
      </p:sp>
      <p:sp>
        <p:nvSpPr>
          <p:cNvPr id="7" name="TextBox 6">
            <a:extLst>
              <a:ext uri="{FF2B5EF4-FFF2-40B4-BE49-F238E27FC236}">
                <a16:creationId xmlns:a16="http://schemas.microsoft.com/office/drawing/2014/main" id="{A419128D-46EB-4D60-B56C-6BE5859D850A}"/>
              </a:ext>
            </a:extLst>
          </p:cNvPr>
          <p:cNvSpPr txBox="1"/>
          <p:nvPr/>
        </p:nvSpPr>
        <p:spPr>
          <a:xfrm>
            <a:off x="755650" y="3320117"/>
            <a:ext cx="6048598" cy="923330"/>
          </a:xfrm>
          <a:prstGeom prst="rect">
            <a:avLst/>
          </a:prstGeom>
          <a:noFill/>
        </p:spPr>
        <p:txBody>
          <a:bodyPr wrap="square" rtlCol="0">
            <a:spAutoFit/>
          </a:bodyPr>
          <a:lstStyle/>
          <a:p>
            <a:pPr lvl="0"/>
            <a:r>
              <a:rPr lang="en-GB" dirty="0"/>
              <a:t>Helping other people can make you feel needed and your help to them creates a support network for you when, or if, you need it. </a:t>
            </a:r>
          </a:p>
        </p:txBody>
      </p:sp>
      <p:sp>
        <p:nvSpPr>
          <p:cNvPr id="8" name="TextBox 7">
            <a:extLst>
              <a:ext uri="{FF2B5EF4-FFF2-40B4-BE49-F238E27FC236}">
                <a16:creationId xmlns:a16="http://schemas.microsoft.com/office/drawing/2014/main" id="{0D87B614-630B-4909-8053-2962DF69CB6B}"/>
              </a:ext>
            </a:extLst>
          </p:cNvPr>
          <p:cNvSpPr txBox="1"/>
          <p:nvPr/>
        </p:nvSpPr>
        <p:spPr>
          <a:xfrm>
            <a:off x="753392" y="4376283"/>
            <a:ext cx="4466679" cy="646331"/>
          </a:xfrm>
          <a:prstGeom prst="rect">
            <a:avLst/>
          </a:prstGeom>
          <a:noFill/>
        </p:spPr>
        <p:txBody>
          <a:bodyPr wrap="square" rtlCol="0">
            <a:spAutoFit/>
          </a:bodyPr>
          <a:lstStyle/>
          <a:p>
            <a:pPr lvl="0"/>
            <a:r>
              <a:rPr lang="en-GB" dirty="0"/>
              <a:t>It is important to reach out to others and say when you need help and support. </a:t>
            </a:r>
          </a:p>
        </p:txBody>
      </p:sp>
      <p:sp>
        <p:nvSpPr>
          <p:cNvPr id="9" name="Rectangle 8">
            <a:extLst>
              <a:ext uri="{FF2B5EF4-FFF2-40B4-BE49-F238E27FC236}">
                <a16:creationId xmlns:a16="http://schemas.microsoft.com/office/drawing/2014/main" id="{33F288C5-264F-4705-BFCB-ED35910304B1}"/>
              </a:ext>
            </a:extLst>
          </p:cNvPr>
          <p:cNvSpPr/>
          <p:nvPr/>
        </p:nvSpPr>
        <p:spPr>
          <a:xfrm>
            <a:off x="757957" y="5169966"/>
            <a:ext cx="4898728" cy="791617"/>
          </a:xfrm>
          <a:prstGeom prst="rect">
            <a:avLst/>
          </a:prstGeom>
          <a:solidFill>
            <a:srgbClr val="AE75B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96000" rtlCol="0" anchor="ctr"/>
          <a:lstStyle/>
          <a:p>
            <a:pPr lvl="0"/>
            <a:r>
              <a:rPr lang="en-GB" dirty="0"/>
              <a:t>Remember, other people will feel good from helping you. </a:t>
            </a:r>
          </a:p>
        </p:txBody>
      </p:sp>
      <p:pic>
        <p:nvPicPr>
          <p:cNvPr id="4" name="Picture 3" descr="A picture containing person, racket, woman, holding&#10;&#10;Description automatically generated">
            <a:extLst>
              <a:ext uri="{FF2B5EF4-FFF2-40B4-BE49-F238E27FC236}">
                <a16:creationId xmlns:a16="http://schemas.microsoft.com/office/drawing/2014/main" id="{A7557536-B413-4A61-8C15-65E50B9E6E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162" y="2852936"/>
            <a:ext cx="3096270" cy="3345383"/>
          </a:xfrm>
          <a:prstGeom prst="rect">
            <a:avLst/>
          </a:prstGeom>
        </p:spPr>
      </p:pic>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Support Networks</a:t>
            </a:r>
          </a:p>
        </p:txBody>
      </p:sp>
      <p:sp>
        <p:nvSpPr>
          <p:cNvPr id="5" name="TextBox 4">
            <a:extLst>
              <a:ext uri="{FF2B5EF4-FFF2-40B4-BE49-F238E27FC236}">
                <a16:creationId xmlns:a16="http://schemas.microsoft.com/office/drawing/2014/main" id="{868B4066-62B5-479D-9CD8-FF2241C530F0}"/>
              </a:ext>
            </a:extLst>
          </p:cNvPr>
          <p:cNvSpPr txBox="1"/>
          <p:nvPr/>
        </p:nvSpPr>
        <p:spPr>
          <a:xfrm>
            <a:off x="755650" y="1484784"/>
            <a:ext cx="7632700" cy="369332"/>
          </a:xfrm>
          <a:prstGeom prst="rect">
            <a:avLst/>
          </a:prstGeom>
          <a:noFill/>
        </p:spPr>
        <p:txBody>
          <a:bodyPr wrap="square" rtlCol="0">
            <a:spAutoFit/>
          </a:bodyPr>
          <a:lstStyle/>
          <a:p>
            <a:r>
              <a:rPr lang="en-GB" dirty="0"/>
              <a:t>Think about the people who are there to support you. </a:t>
            </a:r>
          </a:p>
        </p:txBody>
      </p:sp>
      <p:pic>
        <p:nvPicPr>
          <p:cNvPr id="10" name="Picture 9" descr="A person standing posing for the camera&#10;&#10;Description automatically generated">
            <a:extLst>
              <a:ext uri="{FF2B5EF4-FFF2-40B4-BE49-F238E27FC236}">
                <a16:creationId xmlns:a16="http://schemas.microsoft.com/office/drawing/2014/main" id="{8948FF13-F10E-49EE-A195-4C838CF8FA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9994" y="1772816"/>
            <a:ext cx="2166422" cy="3491809"/>
          </a:xfrm>
          <a:prstGeom prst="rect">
            <a:avLst/>
          </a:prstGeom>
        </p:spPr>
      </p:pic>
      <p:pic>
        <p:nvPicPr>
          <p:cNvPr id="12" name="Picture 11" descr="A person sitting in a chair&#10;&#10;Description automatically generated">
            <a:extLst>
              <a:ext uri="{FF2B5EF4-FFF2-40B4-BE49-F238E27FC236}">
                <a16:creationId xmlns:a16="http://schemas.microsoft.com/office/drawing/2014/main" id="{194990D1-5923-4976-B784-22CB6E7EA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6420" y="3821163"/>
            <a:ext cx="2687788" cy="2272133"/>
          </a:xfrm>
          <a:prstGeom prst="rect">
            <a:avLst/>
          </a:prstGeom>
        </p:spPr>
      </p:pic>
      <p:pic>
        <p:nvPicPr>
          <p:cNvPr id="14" name="Picture 13" descr="A person posing for the camera&#10;&#10;Description automatically generated">
            <a:extLst>
              <a:ext uri="{FF2B5EF4-FFF2-40B4-BE49-F238E27FC236}">
                <a16:creationId xmlns:a16="http://schemas.microsoft.com/office/drawing/2014/main" id="{25892A5D-CDC5-4FC5-975B-07B5A60E4A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535" y="3821163"/>
            <a:ext cx="2248305" cy="2272133"/>
          </a:xfrm>
          <a:prstGeom prst="rect">
            <a:avLst/>
          </a:prstGeom>
        </p:spPr>
      </p:pic>
      <p:sp>
        <p:nvSpPr>
          <p:cNvPr id="15" name="TextBox 14">
            <a:extLst>
              <a:ext uri="{FF2B5EF4-FFF2-40B4-BE49-F238E27FC236}">
                <a16:creationId xmlns:a16="http://schemas.microsoft.com/office/drawing/2014/main" id="{3BBCE011-B2C3-40FC-9283-C5BDCF8CE819}"/>
              </a:ext>
            </a:extLst>
          </p:cNvPr>
          <p:cNvSpPr txBox="1"/>
          <p:nvPr/>
        </p:nvSpPr>
        <p:spPr>
          <a:xfrm>
            <a:off x="755576" y="1484784"/>
            <a:ext cx="7632700" cy="2308324"/>
          </a:xfrm>
          <a:prstGeom prst="rect">
            <a:avLst/>
          </a:prstGeom>
          <a:noFill/>
        </p:spPr>
        <p:txBody>
          <a:bodyPr wrap="square" rtlCol="0">
            <a:spAutoFit/>
          </a:bodyPr>
          <a:lstStyle/>
          <a:p>
            <a:r>
              <a:rPr lang="en-GB" dirty="0"/>
              <a:t>This could be:</a:t>
            </a:r>
          </a:p>
          <a:p>
            <a:pPr marL="285750" indent="-285750">
              <a:buFont typeface="Arial" panose="020B0604020202020204" pitchFamily="34" charset="0"/>
              <a:buChar char="•"/>
            </a:pPr>
            <a:r>
              <a:rPr lang="en-GB" dirty="0"/>
              <a:t>family members;</a:t>
            </a:r>
          </a:p>
          <a:p>
            <a:pPr marL="285750" indent="-285750">
              <a:buFont typeface="Arial" panose="020B0604020202020204" pitchFamily="34" charset="0"/>
              <a:buChar char="•"/>
            </a:pPr>
            <a:r>
              <a:rPr lang="en-GB" dirty="0"/>
              <a:t>friends;</a:t>
            </a:r>
          </a:p>
          <a:p>
            <a:pPr marL="285750" indent="-285750">
              <a:buFont typeface="Arial" panose="020B0604020202020204" pitchFamily="34" charset="0"/>
              <a:buChar char="•"/>
            </a:pPr>
            <a:r>
              <a:rPr lang="en-GB" dirty="0"/>
              <a:t>teachers; </a:t>
            </a:r>
          </a:p>
          <a:p>
            <a:pPr marL="285750" indent="-285750">
              <a:buFont typeface="Arial" panose="020B0604020202020204" pitchFamily="34" charset="0"/>
              <a:buChar char="•"/>
            </a:pPr>
            <a:r>
              <a:rPr lang="en-GB" dirty="0"/>
              <a:t>other adults;</a:t>
            </a:r>
          </a:p>
          <a:p>
            <a:pPr marL="285750" indent="-285750">
              <a:buFont typeface="Arial" panose="020B0604020202020204" pitchFamily="34" charset="0"/>
              <a:buChar char="•"/>
            </a:pPr>
            <a:r>
              <a:rPr lang="en-GB" dirty="0"/>
              <a:t>support workers; or </a:t>
            </a:r>
          </a:p>
          <a:p>
            <a:pPr marL="285750" indent="-285750">
              <a:buFont typeface="Arial" panose="020B0604020202020204" pitchFamily="34" charset="0"/>
              <a:buChar char="•"/>
            </a:pPr>
            <a:r>
              <a:rPr lang="en-GB" dirty="0"/>
              <a:t>online support sites (always check these </a:t>
            </a:r>
            <a:br>
              <a:rPr lang="en-GB" dirty="0"/>
            </a:br>
            <a:r>
              <a:rPr lang="en-GB" dirty="0"/>
              <a:t>with a grown-up). </a:t>
            </a:r>
          </a:p>
        </p:txBody>
      </p:sp>
      <p:sp>
        <p:nvSpPr>
          <p:cNvPr id="17" name="Rectangle 16">
            <a:extLst>
              <a:ext uri="{FF2B5EF4-FFF2-40B4-BE49-F238E27FC236}">
                <a16:creationId xmlns:a16="http://schemas.microsoft.com/office/drawing/2014/main" id="{DD45F4C0-CE48-424F-8D94-08CEAB86D59F}"/>
              </a:ext>
            </a:extLst>
          </p:cNvPr>
          <p:cNvSpPr/>
          <p:nvPr/>
        </p:nvSpPr>
        <p:spPr>
          <a:xfrm>
            <a:off x="1387591" y="1700808"/>
            <a:ext cx="4048505" cy="1728192"/>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Using the Support Network Web on the next slide, write the names of every single person within your support network so you know all the people who are there to support you. </a:t>
            </a:r>
          </a:p>
        </p:txBody>
      </p:sp>
    </p:spTree>
    <p:extLst>
      <p:ext uri="{BB962C8B-B14F-4D97-AF65-F5344CB8AC3E}">
        <p14:creationId xmlns:p14="http://schemas.microsoft.com/office/powerpoint/2010/main" val="18524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500"/>
                                        <p:tgtEl>
                                          <p:spTgt spid="1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fade">
                                      <p:cBhvr>
                                        <p:cTn id="29" dur="500"/>
                                        <p:tgtEl>
                                          <p:spTgt spid="1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fade">
                                      <p:cBhvr>
                                        <p:cTn id="37" dur="500"/>
                                        <p:tgtEl>
                                          <p:spTgt spid="15">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fade">
                                      <p:cBhvr>
                                        <p:cTn id="45" dur="500"/>
                                        <p:tgtEl>
                                          <p:spTgt spid="1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xEl>
                                              <p:pRg st="5" end="5"/>
                                            </p:txEl>
                                          </p:spTgt>
                                        </p:tgtEl>
                                        <p:attrNameLst>
                                          <p:attrName>style.visibility</p:attrName>
                                        </p:attrNameLst>
                                      </p:cBhvr>
                                      <p:to>
                                        <p:strVal val="visible"/>
                                      </p:to>
                                    </p:set>
                                    <p:animEffect transition="in" filter="fade">
                                      <p:cBhvr>
                                        <p:cTn id="50" dur="500"/>
                                        <p:tgtEl>
                                          <p:spTgt spid="1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xEl>
                                              <p:pRg st="6" end="6"/>
                                            </p:txEl>
                                          </p:spTgt>
                                        </p:tgtEl>
                                        <p:attrNameLst>
                                          <p:attrName>style.visibility</p:attrName>
                                        </p:attrNameLst>
                                      </p:cBhvr>
                                      <p:to>
                                        <p:strVal val="visible"/>
                                      </p:to>
                                    </p:set>
                                    <p:animEffect transition="in" filter="fade">
                                      <p:cBhvr>
                                        <p:cTn id="55" dur="500"/>
                                        <p:tgtEl>
                                          <p:spTgt spid="1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5">
                                            <p:txEl>
                                              <p:pRg st="0" end="0"/>
                                            </p:txEl>
                                          </p:spTgt>
                                        </p:tgtEl>
                                      </p:cBhvr>
                                    </p:animEffect>
                                    <p:set>
                                      <p:cBhvr>
                                        <p:cTn id="60" dur="1" fill="hold">
                                          <p:stCondLst>
                                            <p:cond delay="499"/>
                                          </p:stCondLst>
                                        </p:cTn>
                                        <p:tgtEl>
                                          <p:spTgt spid="15">
                                            <p:txEl>
                                              <p:pRg st="0" end="0"/>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5">
                                            <p:txEl>
                                              <p:pRg st="1" end="1"/>
                                            </p:txEl>
                                          </p:spTgt>
                                        </p:tgtEl>
                                      </p:cBhvr>
                                    </p:animEffect>
                                    <p:set>
                                      <p:cBhvr>
                                        <p:cTn id="63" dur="1" fill="hold">
                                          <p:stCondLst>
                                            <p:cond delay="499"/>
                                          </p:stCondLst>
                                        </p:cTn>
                                        <p:tgtEl>
                                          <p:spTgt spid="15">
                                            <p:txEl>
                                              <p:pRg st="1" end="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5">
                                            <p:txEl>
                                              <p:pRg st="2" end="2"/>
                                            </p:txEl>
                                          </p:spTgt>
                                        </p:tgtEl>
                                      </p:cBhvr>
                                    </p:animEffect>
                                    <p:set>
                                      <p:cBhvr>
                                        <p:cTn id="66" dur="1" fill="hold">
                                          <p:stCondLst>
                                            <p:cond delay="499"/>
                                          </p:stCondLst>
                                        </p:cTn>
                                        <p:tgtEl>
                                          <p:spTgt spid="15">
                                            <p:txEl>
                                              <p:pRg st="2" end="2"/>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5">
                                            <p:txEl>
                                              <p:pRg st="3" end="3"/>
                                            </p:txEl>
                                          </p:spTgt>
                                        </p:tgtEl>
                                      </p:cBhvr>
                                    </p:animEffect>
                                    <p:set>
                                      <p:cBhvr>
                                        <p:cTn id="69" dur="1" fill="hold">
                                          <p:stCondLst>
                                            <p:cond delay="499"/>
                                          </p:stCondLst>
                                        </p:cTn>
                                        <p:tgtEl>
                                          <p:spTgt spid="15">
                                            <p:txEl>
                                              <p:pRg st="3" end="3"/>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xEl>
                                              <p:pRg st="4" end="4"/>
                                            </p:txEl>
                                          </p:spTgt>
                                        </p:tgtEl>
                                      </p:cBhvr>
                                    </p:animEffect>
                                    <p:set>
                                      <p:cBhvr>
                                        <p:cTn id="72" dur="1" fill="hold">
                                          <p:stCondLst>
                                            <p:cond delay="499"/>
                                          </p:stCondLst>
                                        </p:cTn>
                                        <p:tgtEl>
                                          <p:spTgt spid="15">
                                            <p:txEl>
                                              <p:pRg st="4" end="4"/>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5">
                                            <p:txEl>
                                              <p:pRg st="5" end="5"/>
                                            </p:txEl>
                                          </p:spTgt>
                                        </p:tgtEl>
                                      </p:cBhvr>
                                    </p:animEffect>
                                    <p:set>
                                      <p:cBhvr>
                                        <p:cTn id="75" dur="1" fill="hold">
                                          <p:stCondLst>
                                            <p:cond delay="499"/>
                                          </p:stCondLst>
                                        </p:cTn>
                                        <p:tgtEl>
                                          <p:spTgt spid="15">
                                            <p:txEl>
                                              <p:pRg st="5" end="5"/>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5">
                                            <p:txEl>
                                              <p:pRg st="6" end="6"/>
                                            </p:txEl>
                                          </p:spTgt>
                                        </p:tgtEl>
                                      </p:cBhvr>
                                    </p:animEffect>
                                    <p:set>
                                      <p:cBhvr>
                                        <p:cTn id="78" dur="1" fill="hold">
                                          <p:stCondLst>
                                            <p:cond delay="499"/>
                                          </p:stCondLst>
                                        </p:cTn>
                                        <p:tgtEl>
                                          <p:spTgt spid="15">
                                            <p:txEl>
                                              <p:pRg st="6" end="6"/>
                                            </p:txEl>
                                          </p:spTgt>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5" grpId="0" uiExpand="1" build="p"/>
      <p:bldP spid="15" grpId="1" build="allAtOnce"/>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8B4066-62B5-479D-9CD8-FF2241C530F0}"/>
              </a:ext>
            </a:extLst>
          </p:cNvPr>
          <p:cNvSpPr txBox="1"/>
          <p:nvPr/>
        </p:nvSpPr>
        <p:spPr>
          <a:xfrm>
            <a:off x="750885" y="5518973"/>
            <a:ext cx="7632700" cy="646331"/>
          </a:xfrm>
          <a:prstGeom prst="rect">
            <a:avLst/>
          </a:prstGeom>
          <a:noFill/>
        </p:spPr>
        <p:txBody>
          <a:bodyPr wrap="square" rtlCol="0">
            <a:spAutoFit/>
          </a:bodyPr>
          <a:lstStyle/>
          <a:p>
            <a:pPr algn="ctr"/>
            <a:r>
              <a:rPr lang="en-GB" dirty="0"/>
              <a:t>Remember, you can go to anyone you feel comfortable talking to within your support network. </a:t>
            </a:r>
          </a:p>
        </p:txBody>
      </p:sp>
      <p:pic>
        <p:nvPicPr>
          <p:cNvPr id="10" name="Picture 9" descr="A close up of a map&#10;&#10;Description automatically generated">
            <a:extLst>
              <a:ext uri="{FF2B5EF4-FFF2-40B4-BE49-F238E27FC236}">
                <a16:creationId xmlns:a16="http://schemas.microsoft.com/office/drawing/2014/main" id="{F5A14D81-7E06-4F4A-B1F8-A04E9783C9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7770" y="787476"/>
            <a:ext cx="6588459" cy="465774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365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some grass&#10;&#10;Description automatically generated">
            <a:extLst>
              <a:ext uri="{FF2B5EF4-FFF2-40B4-BE49-F238E27FC236}">
                <a16:creationId xmlns:a16="http://schemas.microsoft.com/office/drawing/2014/main" id="{A148F787-86CD-41A8-A464-8626184BA0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068"/>
            <a:ext cx="9144000" cy="6465864"/>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700808"/>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700808"/>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spTree>
    <p:extLst>
      <p:ext uri="{BB962C8B-B14F-4D97-AF65-F5344CB8AC3E}">
        <p14:creationId xmlns:p14="http://schemas.microsoft.com/office/powerpoint/2010/main" val="355266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understand that there are strategies and behaviours that support my mental health and wellbeing.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anose="020B0604020202020204" charset="0"/>
              </a:rPr>
              <a:t>I can think of ways I can be kind to myself.</a:t>
            </a:r>
          </a:p>
          <a:p>
            <a:r>
              <a:rPr lang="en-GB" dirty="0">
                <a:latin typeface="Twinkl" panose="020B0604020202020204" charset="0"/>
              </a:rPr>
              <a:t>I can list the things I can control and the things I can’t control.</a:t>
            </a:r>
          </a:p>
          <a:p>
            <a:r>
              <a:rPr lang="en-GB" dirty="0">
                <a:latin typeface="Twinkl" panose="020B0604020202020204" charset="0"/>
              </a:rPr>
              <a:t>I can think of ways to connect with other people for support.</a:t>
            </a:r>
          </a:p>
        </p:txBody>
      </p:sp>
      <p:sp>
        <p:nvSpPr>
          <p:cNvPr id="9" name="TextBox 21"/>
          <p:cNvSpPr txBox="1">
            <a:spLocks noChangeArrowheads="1"/>
          </p:cNvSpPr>
          <p:nvPr/>
        </p:nvSpPr>
        <p:spPr bwMode="auto">
          <a:xfrm>
            <a:off x="2483768" y="6245477"/>
            <a:ext cx="4032448" cy="9976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389025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understand that there are strategies and behaviours that support my mental health and wellbeing.</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anose="020B0604020202020204" charset="0"/>
              </a:rPr>
              <a:t>I can think of ways I can be kind to myself.</a:t>
            </a:r>
          </a:p>
          <a:p>
            <a:r>
              <a:rPr lang="en-GB" dirty="0">
                <a:latin typeface="Twinkl" panose="020B0604020202020204" charset="0"/>
              </a:rPr>
              <a:t>I can list the things I can control and the things I can’t control.</a:t>
            </a:r>
          </a:p>
          <a:p>
            <a:r>
              <a:rPr lang="en-GB" dirty="0">
                <a:latin typeface="Twinkl" panose="020B0604020202020204" charset="0"/>
              </a:rPr>
              <a:t>I can think of ways to connect with other people for support.</a:t>
            </a:r>
          </a:p>
        </p:txBody>
      </p:sp>
      <p:sp>
        <p:nvSpPr>
          <p:cNvPr id="9" name="TextBox 21"/>
          <p:cNvSpPr txBox="1">
            <a:spLocks noChangeArrowheads="1"/>
          </p:cNvSpPr>
          <p:nvPr/>
        </p:nvSpPr>
        <p:spPr bwMode="auto">
          <a:xfrm>
            <a:off x="2483768" y="6245477"/>
            <a:ext cx="4032448" cy="99760"/>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some grass&#10;&#10;Description automatically generated">
            <a:extLst>
              <a:ext uri="{FF2B5EF4-FFF2-40B4-BE49-F238E27FC236}">
                <a16:creationId xmlns:a16="http://schemas.microsoft.com/office/drawing/2014/main" id="{A148F787-86CD-41A8-A464-8626184BA0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068"/>
            <a:ext cx="9144000" cy="6465864"/>
          </a:xfrm>
          <a:prstGeom prst="rect">
            <a:avLst/>
          </a:prstGeom>
        </p:spPr>
      </p:pic>
      <p:pic>
        <p:nvPicPr>
          <p:cNvPr id="7" name="border" descr="A screen shot of a computer&#10;&#10;Description automatically generated">
            <a:extLst>
              <a:ext uri="{FF2B5EF4-FFF2-40B4-BE49-F238E27FC236}">
                <a16:creationId xmlns:a16="http://schemas.microsoft.com/office/drawing/2014/main" id="{9AE3D680-173B-48E6-84D0-8E348903F2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Cloud 7">
            <a:extLst>
              <a:ext uri="{FF2B5EF4-FFF2-40B4-BE49-F238E27FC236}">
                <a16:creationId xmlns:a16="http://schemas.microsoft.com/office/drawing/2014/main" id="{5459384F-62E8-4ECA-9970-77D51E9F7F68}"/>
              </a:ext>
            </a:extLst>
          </p:cNvPr>
          <p:cNvSpPr/>
          <p:nvPr/>
        </p:nvSpPr>
        <p:spPr>
          <a:xfrm>
            <a:off x="1259632" y="1700808"/>
            <a:ext cx="2526580"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is wellbeing?</a:t>
            </a:r>
          </a:p>
        </p:txBody>
      </p:sp>
      <p:sp>
        <p:nvSpPr>
          <p:cNvPr id="9" name="Cloud 8">
            <a:extLst>
              <a:ext uri="{FF2B5EF4-FFF2-40B4-BE49-F238E27FC236}">
                <a16:creationId xmlns:a16="http://schemas.microsoft.com/office/drawing/2014/main" id="{902DCE47-F0F1-408B-A3F3-183F425A4071}"/>
              </a:ext>
            </a:extLst>
          </p:cNvPr>
          <p:cNvSpPr/>
          <p:nvPr/>
        </p:nvSpPr>
        <p:spPr>
          <a:xfrm>
            <a:off x="4932040" y="1700808"/>
            <a:ext cx="2808312" cy="194421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can I look after my own wellbeing?</a:t>
            </a:r>
          </a:p>
        </p:txBody>
      </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B1C4EF54-3A8B-4A39-AA3F-46346261F7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6" y="3284984"/>
            <a:ext cx="8339172" cy="3376947"/>
          </a:xfrm>
          <a:prstGeom prst="rect">
            <a:avLst/>
          </a:prstGeom>
        </p:spPr>
      </p:pic>
      <p:pic>
        <p:nvPicPr>
          <p:cNvPr id="8" name="Picture 7" descr="A picture containing device, player&#10;&#10;Description automatically generated">
            <a:extLst>
              <a:ext uri="{FF2B5EF4-FFF2-40B4-BE49-F238E27FC236}">
                <a16:creationId xmlns:a16="http://schemas.microsoft.com/office/drawing/2014/main" id="{CCF8904C-76A8-4A63-9F07-61DE0BCF4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078" y="3789040"/>
            <a:ext cx="5364088" cy="2690869"/>
          </a:xfrm>
          <a:prstGeom prst="rect">
            <a:avLst/>
          </a:prstGeom>
        </p:spPr>
      </p:pic>
      <p:pic>
        <p:nvPicPr>
          <p:cNvPr id="13" name="Picture 12">
            <a:extLst>
              <a:ext uri="{FF2B5EF4-FFF2-40B4-BE49-F238E27FC236}">
                <a16:creationId xmlns:a16="http://schemas.microsoft.com/office/drawing/2014/main" id="{A2DFCAAF-659A-4416-B69A-48072C6AA3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218" y="3284984"/>
            <a:ext cx="8339171" cy="3376947"/>
          </a:xfrm>
          <a:prstGeom prst="rect">
            <a:avLst/>
          </a:prstGeom>
        </p:spPr>
      </p:pic>
      <p:sp>
        <p:nvSpPr>
          <p:cNvPr id="2" name="Title 1"/>
          <p:cNvSpPr>
            <a:spLocks noGrp="1"/>
          </p:cNvSpPr>
          <p:nvPr>
            <p:ph type="title"/>
          </p:nvPr>
        </p:nvSpPr>
        <p:spPr/>
        <p:txBody>
          <a:bodyPr/>
          <a:lstStyle/>
          <a:p>
            <a:r>
              <a:rPr lang="en-GB" dirty="0">
                <a:latin typeface="Twinkl" pitchFamily="2" charset="0"/>
              </a:rPr>
              <a:t>What Is Wellbeing?</a:t>
            </a:r>
          </a:p>
        </p:txBody>
      </p:sp>
      <p:sp>
        <p:nvSpPr>
          <p:cNvPr id="10" name="TextBox 9">
            <a:extLst>
              <a:ext uri="{FF2B5EF4-FFF2-40B4-BE49-F238E27FC236}">
                <a16:creationId xmlns:a16="http://schemas.microsoft.com/office/drawing/2014/main" id="{A6F29F2E-27A1-44C5-AEC1-1B3CAC85406B}"/>
              </a:ext>
            </a:extLst>
          </p:cNvPr>
          <p:cNvSpPr txBox="1"/>
          <p:nvPr/>
        </p:nvSpPr>
        <p:spPr>
          <a:xfrm>
            <a:off x="755576" y="1412776"/>
            <a:ext cx="7632700" cy="1708160"/>
          </a:xfrm>
          <a:prstGeom prst="rect">
            <a:avLst/>
          </a:prstGeom>
          <a:noFill/>
        </p:spPr>
        <p:txBody>
          <a:bodyPr wrap="square" rtlCol="0">
            <a:spAutoFit/>
          </a:bodyPr>
          <a:lstStyle/>
          <a:p>
            <a:pPr>
              <a:lnSpc>
                <a:spcPct val="150000"/>
              </a:lnSpc>
            </a:pPr>
            <a:r>
              <a:rPr lang="en-GB" dirty="0"/>
              <a:t>When you try to look after your own wellbeing, you think about:</a:t>
            </a:r>
          </a:p>
          <a:p>
            <a:pPr marL="285750" indent="-285750">
              <a:lnSpc>
                <a:spcPct val="150000"/>
              </a:lnSpc>
              <a:buFont typeface="Arial" panose="020B0604020202020204" pitchFamily="34" charset="0"/>
              <a:buChar char="•"/>
            </a:pPr>
            <a:r>
              <a:rPr lang="en-GB" dirty="0"/>
              <a:t>how comfortable you are (both physically and mentally);</a:t>
            </a:r>
          </a:p>
          <a:p>
            <a:pPr marL="285750" indent="-285750">
              <a:lnSpc>
                <a:spcPct val="150000"/>
              </a:lnSpc>
              <a:buFont typeface="Arial" panose="020B0604020202020204" pitchFamily="34" charset="0"/>
              <a:buChar char="•"/>
            </a:pPr>
            <a:r>
              <a:rPr lang="en-GB" dirty="0"/>
              <a:t>how healthy you are (both physically and mentally); and </a:t>
            </a:r>
          </a:p>
          <a:p>
            <a:pPr marL="285750" indent="-285750">
              <a:lnSpc>
                <a:spcPct val="150000"/>
              </a:lnSpc>
              <a:buFont typeface="Arial" panose="020B0604020202020204" pitchFamily="34" charset="0"/>
              <a:buChar char="•"/>
            </a:pPr>
            <a:r>
              <a:rPr lang="en-GB" dirty="0"/>
              <a:t>how happy you are. </a:t>
            </a:r>
          </a:p>
        </p:txBody>
      </p:sp>
      <p:sp>
        <p:nvSpPr>
          <p:cNvPr id="11" name="Rectangle 10">
            <a:extLst>
              <a:ext uri="{FF2B5EF4-FFF2-40B4-BE49-F238E27FC236}">
                <a16:creationId xmlns:a16="http://schemas.microsoft.com/office/drawing/2014/main" id="{0FC2852D-3051-4503-B9D4-D46AFDAB38CE}"/>
              </a:ext>
            </a:extLst>
          </p:cNvPr>
          <p:cNvSpPr/>
          <p:nvPr/>
        </p:nvSpPr>
        <p:spPr>
          <a:xfrm>
            <a:off x="755724" y="4149079"/>
            <a:ext cx="7632700" cy="1368153"/>
          </a:xfrm>
          <a:prstGeom prst="rect">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lvl="0" algn="just"/>
            <a:r>
              <a:rPr lang="en-GB" dirty="0"/>
              <a:t>If life changes, you may feel a lack of control, which can then make you feel unsettled. This can affect your wellbeing and how you feel. Changes can take you out of your comfort zone and make you see life a bit differently; all of which can be unsettling. </a:t>
            </a:r>
          </a:p>
        </p:txBody>
      </p:sp>
      <p:pic>
        <p:nvPicPr>
          <p:cNvPr id="12" name="border" descr="A screen shot of a computer&#10;&#10;Description automatically generated">
            <a:extLst>
              <a:ext uri="{FF2B5EF4-FFF2-40B4-BE49-F238E27FC236}">
                <a16:creationId xmlns:a16="http://schemas.microsoft.com/office/drawing/2014/main" id="{9E7CBD24-45EA-4BC5-9BBF-C9860352D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loud 5">
            <a:extLst>
              <a:ext uri="{FF2B5EF4-FFF2-40B4-BE49-F238E27FC236}">
                <a16:creationId xmlns:a16="http://schemas.microsoft.com/office/drawing/2014/main" id="{FDAFEDBF-FD42-4943-BCC7-9E013ACD64FF}"/>
              </a:ext>
            </a:extLst>
          </p:cNvPr>
          <p:cNvSpPr/>
          <p:nvPr/>
        </p:nvSpPr>
        <p:spPr>
          <a:xfrm>
            <a:off x="1729807" y="1547301"/>
            <a:ext cx="5670630" cy="3763398"/>
          </a:xfrm>
          <a:prstGeom prst="cloud">
            <a:avLst/>
          </a:prstGeom>
          <a:solidFill>
            <a:srgbClr val="FFFFFF"/>
          </a:solidFill>
          <a:ln>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dirty="0">
                <a:solidFill>
                  <a:schemeClr val="tx1"/>
                </a:solidFill>
              </a:rPr>
              <a:t>Wellbeing is explained as feeling…</a:t>
            </a:r>
          </a:p>
          <a:p>
            <a:pPr algn="ctr">
              <a:lnSpc>
                <a:spcPct val="150000"/>
              </a:lnSpc>
            </a:pPr>
            <a:r>
              <a:rPr lang="en-GB" dirty="0">
                <a:solidFill>
                  <a:srgbClr val="00A8E7"/>
                </a:solidFill>
              </a:rPr>
              <a:t>comfortable</a:t>
            </a:r>
            <a:r>
              <a:rPr lang="en-GB" dirty="0">
                <a:solidFill>
                  <a:schemeClr val="tx1"/>
                </a:solidFill>
              </a:rPr>
              <a:t>,</a:t>
            </a:r>
          </a:p>
          <a:p>
            <a:pPr algn="ctr">
              <a:lnSpc>
                <a:spcPct val="150000"/>
              </a:lnSpc>
            </a:pPr>
            <a:r>
              <a:rPr lang="en-GB" dirty="0">
                <a:solidFill>
                  <a:srgbClr val="85BD33"/>
                </a:solidFill>
              </a:rPr>
              <a:t>healthy</a:t>
            </a:r>
            <a:r>
              <a:rPr lang="en-GB" dirty="0">
                <a:solidFill>
                  <a:schemeClr val="tx1"/>
                </a:solidFill>
              </a:rPr>
              <a:t>,</a:t>
            </a:r>
          </a:p>
          <a:p>
            <a:pPr algn="ctr">
              <a:lnSpc>
                <a:spcPct val="150000"/>
              </a:lnSpc>
            </a:pPr>
            <a:r>
              <a:rPr lang="en-GB" dirty="0">
                <a:solidFill>
                  <a:schemeClr val="tx1"/>
                </a:solidFill>
              </a:rPr>
              <a:t>or </a:t>
            </a:r>
            <a:r>
              <a:rPr lang="en-GB" dirty="0">
                <a:solidFill>
                  <a:srgbClr val="F9B000"/>
                </a:solidFill>
              </a:rPr>
              <a:t>happy</a:t>
            </a:r>
            <a:r>
              <a:rPr lang="en-GB" dirty="0">
                <a:solidFill>
                  <a:schemeClr val="tx1"/>
                </a:solidFill>
              </a:rPr>
              <a:t>.</a:t>
            </a:r>
          </a:p>
        </p:txBody>
      </p:sp>
    </p:spTree>
    <p:extLst>
      <p:ext uri="{BB962C8B-B14F-4D97-AF65-F5344CB8AC3E}">
        <p14:creationId xmlns:p14="http://schemas.microsoft.com/office/powerpoint/2010/main" val="25703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xEl>
                                              <p:pRg st="0" end="0"/>
                                            </p:txEl>
                                          </p:spTgt>
                                        </p:tgtEl>
                                      </p:cBhvr>
                                    </p:animEffect>
                                    <p:set>
                                      <p:cBhvr>
                                        <p:cTn id="40" dur="1" fill="hold">
                                          <p:stCondLst>
                                            <p:cond delay="499"/>
                                          </p:stCondLst>
                                        </p:cTn>
                                        <p:tgtEl>
                                          <p:spTgt spid="6">
                                            <p:txEl>
                                              <p:pRg st="0" end="0"/>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xEl>
                                              <p:pRg st="1" end="1"/>
                                            </p:txEl>
                                          </p:spTgt>
                                        </p:tgtEl>
                                      </p:cBhvr>
                                    </p:animEffect>
                                    <p:set>
                                      <p:cBhvr>
                                        <p:cTn id="43" dur="1" fill="hold">
                                          <p:stCondLst>
                                            <p:cond delay="499"/>
                                          </p:stCondLst>
                                        </p:cTn>
                                        <p:tgtEl>
                                          <p:spTgt spid="6">
                                            <p:txEl>
                                              <p:pRg st="1" end="1"/>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xEl>
                                              <p:pRg st="2" end="2"/>
                                            </p:txEl>
                                          </p:spTgt>
                                        </p:tgtEl>
                                      </p:cBhvr>
                                    </p:animEffect>
                                    <p:set>
                                      <p:cBhvr>
                                        <p:cTn id="46" dur="1" fill="hold">
                                          <p:stCondLst>
                                            <p:cond delay="499"/>
                                          </p:stCondLst>
                                        </p:cTn>
                                        <p:tgtEl>
                                          <p:spTgt spid="6">
                                            <p:txEl>
                                              <p:pRg st="2" end="2"/>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xEl>
                                              <p:pRg st="3" end="3"/>
                                            </p:txEl>
                                          </p:spTgt>
                                        </p:tgtEl>
                                      </p:cBhvr>
                                    </p:animEffect>
                                    <p:set>
                                      <p:cBhvr>
                                        <p:cTn id="49" dur="1" fill="hold">
                                          <p:stCondLst>
                                            <p:cond delay="499"/>
                                          </p:stCondLst>
                                        </p:cTn>
                                        <p:tgtEl>
                                          <p:spTgt spid="6">
                                            <p:txEl>
                                              <p:pRg st="3" end="3"/>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bg/>
                                          </p:spTgt>
                                        </p:tgtEl>
                                      </p:cBhvr>
                                    </p:animEffect>
                                    <p:set>
                                      <p:cBhvr>
                                        <p:cTn id="52" dur="1" fill="hold">
                                          <p:stCondLst>
                                            <p:cond delay="499"/>
                                          </p:stCondLst>
                                        </p:cTn>
                                        <p:tgtEl>
                                          <p:spTgt spid="6">
                                            <p:bg/>
                                          </p:spTgt>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22" presetClass="entr" presetSubtype="8"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75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fade">
                                      <p:cBhvr>
                                        <p:cTn id="72" dur="500"/>
                                        <p:tgtEl>
                                          <p:spTgt spid="10">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0">
                                            <p:txEl>
                                              <p:pRg st="3" end="3"/>
                                            </p:txEl>
                                          </p:spTgt>
                                        </p:tgtEl>
                                        <p:attrNameLst>
                                          <p:attrName>style.visibility</p:attrName>
                                        </p:attrNameLst>
                                      </p:cBhvr>
                                      <p:to>
                                        <p:strVal val="visible"/>
                                      </p:to>
                                    </p:set>
                                    <p:animEffect transition="in" filter="fade">
                                      <p:cBhvr>
                                        <p:cTn id="77" dur="500"/>
                                        <p:tgtEl>
                                          <p:spTgt spid="10">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750"/>
                                        <p:tgtEl>
                                          <p:spTgt spid="13"/>
                                        </p:tgtEl>
                                      </p:cBhvr>
                                    </p:animEffect>
                                  </p:childTnLst>
                                </p:cTn>
                              </p:par>
                            </p:childTnLst>
                          </p:cTn>
                        </p:par>
                        <p:par>
                          <p:cTn id="83" fill="hold">
                            <p:stCondLst>
                              <p:cond delay="750"/>
                            </p:stCondLst>
                            <p:childTnLst>
                              <p:par>
                                <p:cTn id="84" presetID="22" presetClass="entr" presetSubtype="8" fill="hold" grpId="0" nodeType="afterEffect">
                                  <p:stCondLst>
                                    <p:cond delay="250"/>
                                  </p:stCondLst>
                                  <p:childTnLst>
                                    <p:set>
                                      <p:cBhvr>
                                        <p:cTn id="85" dur="1" fill="hold">
                                          <p:stCondLst>
                                            <p:cond delay="0"/>
                                          </p:stCondLst>
                                        </p:cTn>
                                        <p:tgtEl>
                                          <p:spTgt spid="11"/>
                                        </p:tgtEl>
                                        <p:attrNameLst>
                                          <p:attrName>style.visibility</p:attrName>
                                        </p:attrNameLst>
                                      </p:cBhvr>
                                      <p:to>
                                        <p:strVal val="visible"/>
                                      </p:to>
                                    </p:set>
                                    <p:animEffect transition="in" filter="wipe(left)">
                                      <p:cBhvr>
                                        <p:cTn id="8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animBg="1"/>
      <p:bldP spid="6" grpId="0" uiExpand="1" build="p" animBg="1"/>
      <p:bldP spid="6" grpId="1"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What Is Wellbeing?</a:t>
            </a:r>
          </a:p>
        </p:txBody>
      </p:sp>
      <p:pic>
        <p:nvPicPr>
          <p:cNvPr id="16" name="Picture 15" descr="A picture containing shirt&#10;&#10;Description automatically generated">
            <a:extLst>
              <a:ext uri="{FF2B5EF4-FFF2-40B4-BE49-F238E27FC236}">
                <a16:creationId xmlns:a16="http://schemas.microsoft.com/office/drawing/2014/main" id="{593E5BD6-C08E-497C-939F-C461065C5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
          <a:stretch/>
        </p:blipFill>
        <p:spPr>
          <a:xfrm>
            <a:off x="1411785" y="1603158"/>
            <a:ext cx="2333806" cy="5254842"/>
          </a:xfrm>
          <a:prstGeom prst="rect">
            <a:avLst/>
          </a:prstGeom>
        </p:spPr>
      </p:pic>
      <p:sp>
        <p:nvSpPr>
          <p:cNvPr id="12" name="TextBox 11">
            <a:extLst>
              <a:ext uri="{FF2B5EF4-FFF2-40B4-BE49-F238E27FC236}">
                <a16:creationId xmlns:a16="http://schemas.microsoft.com/office/drawing/2014/main" id="{99FADF23-4D91-4CBF-BAB4-2E9A333BFEDD}"/>
              </a:ext>
            </a:extLst>
          </p:cNvPr>
          <p:cNvSpPr txBox="1"/>
          <p:nvPr/>
        </p:nvSpPr>
        <p:spPr>
          <a:xfrm>
            <a:off x="4355976" y="2708920"/>
            <a:ext cx="3609871" cy="2157102"/>
          </a:xfrm>
          <a:prstGeom prst="rect">
            <a:avLst/>
          </a:prstGeom>
          <a:solidFill>
            <a:srgbClr val="9D9CCD"/>
          </a:solidFill>
          <a:ln w="28575">
            <a:solidFill>
              <a:srgbClr val="643C90"/>
            </a:solidFill>
          </a:ln>
        </p:spPr>
        <p:txBody>
          <a:bodyPr wrap="square" lIns="108000" tIns="108000" rIns="108000" bIns="108000" rtlCol="0">
            <a:spAutoFit/>
          </a:bodyPr>
          <a:lstStyle/>
          <a:p>
            <a:pPr algn="ctr"/>
            <a:r>
              <a:rPr lang="en-GB" dirty="0"/>
              <a:t>When people are dealing with change, they often try and control the only things they can. </a:t>
            </a:r>
          </a:p>
          <a:p>
            <a:pPr algn="ctr"/>
            <a:endParaRPr lang="en-GB" dirty="0"/>
          </a:p>
          <a:p>
            <a:pPr algn="ctr"/>
            <a:r>
              <a:rPr lang="en-GB" dirty="0"/>
              <a:t>This might be what they buy from the shop or what their home looks like.</a:t>
            </a:r>
          </a:p>
        </p:txBody>
      </p:sp>
      <p:pic>
        <p:nvPicPr>
          <p:cNvPr id="13" name="Picture 12" descr="A close up of a mask&#10;&#10;Description automatically generated">
            <a:extLst>
              <a:ext uri="{FF2B5EF4-FFF2-40B4-BE49-F238E27FC236}">
                <a16:creationId xmlns:a16="http://schemas.microsoft.com/office/drawing/2014/main" id="{867EDAE9-A8ED-4491-9130-5BC390ECC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823" y="2204864"/>
            <a:ext cx="3765230" cy="3294999"/>
          </a:xfrm>
          <a:prstGeom prst="rect">
            <a:avLst/>
          </a:prstGeom>
        </p:spPr>
      </p:pic>
      <p:sp>
        <p:nvSpPr>
          <p:cNvPr id="17" name="TextBox 16">
            <a:extLst>
              <a:ext uri="{FF2B5EF4-FFF2-40B4-BE49-F238E27FC236}">
                <a16:creationId xmlns:a16="http://schemas.microsoft.com/office/drawing/2014/main" id="{8247B447-CBA0-4484-B8FA-14ECEFB2F1CC}"/>
              </a:ext>
            </a:extLst>
          </p:cNvPr>
          <p:cNvSpPr txBox="1"/>
          <p:nvPr/>
        </p:nvSpPr>
        <p:spPr>
          <a:xfrm>
            <a:off x="4716016" y="2060848"/>
            <a:ext cx="3672334" cy="2988098"/>
          </a:xfrm>
          <a:prstGeom prst="rect">
            <a:avLst/>
          </a:prstGeom>
          <a:solidFill>
            <a:srgbClr val="CFB6D8"/>
          </a:solidFill>
          <a:ln w="28575">
            <a:solidFill>
              <a:srgbClr val="8C368C"/>
            </a:solidFill>
          </a:ln>
        </p:spPr>
        <p:txBody>
          <a:bodyPr wrap="square" lIns="108000" tIns="108000" rIns="108000" bIns="108000" rtlCol="0">
            <a:spAutoFit/>
          </a:bodyPr>
          <a:lstStyle/>
          <a:p>
            <a:pPr algn="ctr"/>
            <a:r>
              <a:rPr lang="en-GB" dirty="0"/>
              <a:t>When people feel anxious or worried about changes, they will try and control any areas of their life that they can. </a:t>
            </a:r>
          </a:p>
          <a:p>
            <a:pPr algn="ctr"/>
            <a:endParaRPr lang="en-GB" dirty="0"/>
          </a:p>
          <a:p>
            <a:pPr algn="ctr"/>
            <a:r>
              <a:rPr lang="en-GB" dirty="0"/>
              <a:t>This might not be the ‘right’ thing to do but it is often done by people trying to look after their wellbeing in the only way they know how.</a:t>
            </a:r>
          </a:p>
        </p:txBody>
      </p:sp>
      <p:sp>
        <p:nvSpPr>
          <p:cNvPr id="5" name="Rectangle 4">
            <a:extLst>
              <a:ext uri="{FF2B5EF4-FFF2-40B4-BE49-F238E27FC236}">
                <a16:creationId xmlns:a16="http://schemas.microsoft.com/office/drawing/2014/main" id="{8F9B6DA3-5248-4208-81BF-2034AF4345A5}"/>
              </a:ext>
            </a:extLst>
          </p:cNvPr>
          <p:cNvSpPr/>
          <p:nvPr/>
        </p:nvSpPr>
        <p:spPr>
          <a:xfrm>
            <a:off x="2616732" y="2773869"/>
            <a:ext cx="3910535" cy="1401252"/>
          </a:xfrm>
          <a:prstGeom prst="rect">
            <a:avLst/>
          </a:prstGeom>
          <a:solidFill>
            <a:srgbClr val="F37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a:t>Today you will learn some other ways to look after your wellbeing, especially in a time of change.</a:t>
            </a:r>
            <a:endParaRPr lang="en-GB" dirty="0"/>
          </a:p>
        </p:txBody>
      </p:sp>
    </p:spTree>
    <p:extLst>
      <p:ext uri="{BB962C8B-B14F-4D97-AF65-F5344CB8AC3E}">
        <p14:creationId xmlns:p14="http://schemas.microsoft.com/office/powerpoint/2010/main" val="37758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Be Kind</a:t>
            </a:r>
          </a:p>
        </p:txBody>
      </p:sp>
      <p:sp>
        <p:nvSpPr>
          <p:cNvPr id="3" name="TextBox 2">
            <a:extLst>
              <a:ext uri="{FF2B5EF4-FFF2-40B4-BE49-F238E27FC236}">
                <a16:creationId xmlns:a16="http://schemas.microsoft.com/office/drawing/2014/main" id="{06960452-1FD4-4895-A5E8-E6C2AEDF0EAA}"/>
              </a:ext>
            </a:extLst>
          </p:cNvPr>
          <p:cNvSpPr txBox="1"/>
          <p:nvPr/>
        </p:nvSpPr>
        <p:spPr>
          <a:xfrm>
            <a:off x="755650" y="1473201"/>
            <a:ext cx="7632700" cy="923330"/>
          </a:xfrm>
          <a:prstGeom prst="rect">
            <a:avLst/>
          </a:prstGeom>
          <a:noFill/>
        </p:spPr>
        <p:txBody>
          <a:bodyPr wrap="square" rtlCol="0">
            <a:spAutoFit/>
          </a:bodyPr>
          <a:lstStyle/>
          <a:p>
            <a:r>
              <a:rPr lang="en-GB" dirty="0"/>
              <a:t>When change is happening in the world around you, or when things feel a bit more difficult, it is important to remember to be kind in what you think, say and do. </a:t>
            </a:r>
          </a:p>
        </p:txBody>
      </p:sp>
      <p:sp>
        <p:nvSpPr>
          <p:cNvPr id="4" name="Rectangle 3">
            <a:extLst>
              <a:ext uri="{FF2B5EF4-FFF2-40B4-BE49-F238E27FC236}">
                <a16:creationId xmlns:a16="http://schemas.microsoft.com/office/drawing/2014/main" id="{21213B42-5D64-4553-8E64-9E8B25EC1624}"/>
              </a:ext>
            </a:extLst>
          </p:cNvPr>
          <p:cNvSpPr/>
          <p:nvPr/>
        </p:nvSpPr>
        <p:spPr>
          <a:xfrm>
            <a:off x="3706292" y="3231743"/>
            <a:ext cx="4106068" cy="82593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includes being kind to others but also being </a:t>
            </a:r>
            <a:r>
              <a:rPr lang="en-GB" b="1" dirty="0"/>
              <a:t>kind to yourself</a:t>
            </a:r>
            <a:r>
              <a:rPr lang="en-GB" dirty="0"/>
              <a:t>.</a:t>
            </a:r>
          </a:p>
        </p:txBody>
      </p:sp>
      <p:pic>
        <p:nvPicPr>
          <p:cNvPr id="8" name="Picture 7" descr="A picture containing shirt&#10;&#10;Description automatically generated">
            <a:extLst>
              <a:ext uri="{FF2B5EF4-FFF2-40B4-BE49-F238E27FC236}">
                <a16:creationId xmlns:a16="http://schemas.microsoft.com/office/drawing/2014/main" id="{85BF18A2-55A3-4266-A32C-D4CFDD9A0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8020" y="2609729"/>
            <a:ext cx="2518669" cy="3051519"/>
          </a:xfrm>
          <a:prstGeom prst="rect">
            <a:avLst/>
          </a:prstGeom>
        </p:spPr>
      </p:pic>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83802F10-B957-4194-9FCC-F131BAEC0C4B}" vid="{CD92E6BF-77A4-4ADA-A251-97D08364F5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473</TotalTime>
  <Words>1845</Words>
  <Application>Microsoft Office PowerPoint</Application>
  <PresentationFormat>On-screen Show (4:3)</PresentationFormat>
  <Paragraphs>159</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Twinkl</vt:lpstr>
      <vt:lpstr>Roboto</vt:lpstr>
      <vt:lpstr>Arial</vt:lpstr>
      <vt:lpstr>Twinkl SemiBold</vt:lpstr>
      <vt:lpstr>Office Theme</vt:lpstr>
      <vt:lpstr>PowerPoint Presentation</vt:lpstr>
      <vt:lpstr>PowerPoint Presentation</vt:lpstr>
      <vt:lpstr>PowerPoint Presentation</vt:lpstr>
      <vt:lpstr>The Big Questions</vt:lpstr>
      <vt:lpstr>PowerPoint Presentation</vt:lpstr>
      <vt:lpstr>What Is Wellbeing?</vt:lpstr>
      <vt:lpstr>What Is Wellbeing?</vt:lpstr>
      <vt:lpstr>Reconnecting</vt:lpstr>
      <vt:lpstr>Be Kind</vt:lpstr>
      <vt:lpstr>Be Kind</vt:lpstr>
      <vt:lpstr>Be Kind</vt:lpstr>
      <vt:lpstr>Be Kind</vt:lpstr>
      <vt:lpstr>Connect with Others</vt:lpstr>
      <vt:lpstr>Exploring</vt:lpstr>
      <vt:lpstr>Positive Mindset</vt:lpstr>
      <vt:lpstr>Positive Mindset</vt:lpstr>
      <vt:lpstr>Areas of Control</vt:lpstr>
      <vt:lpstr>Areas of Control</vt:lpstr>
      <vt:lpstr>PowerPoint Presentation</vt:lpstr>
      <vt:lpstr>Consolidating</vt:lpstr>
      <vt:lpstr>My Control</vt:lpstr>
      <vt:lpstr>The Future</vt:lpstr>
      <vt:lpstr>Reflecting</vt:lpstr>
      <vt:lpstr>Support Networks</vt:lpstr>
      <vt:lpstr>Support Networks</vt:lpstr>
      <vt:lpstr>PowerPoint Presentation</vt:lpstr>
      <vt:lpstr>The Big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Marine Redon</dc:creator>
  <cp:lastModifiedBy>Marine Redon</cp:lastModifiedBy>
  <cp:revision>44</cp:revision>
  <dcterms:created xsi:type="dcterms:W3CDTF">2020-04-13T11:57:01Z</dcterms:created>
  <dcterms:modified xsi:type="dcterms:W3CDTF">2020-04-16T14:03:35Z</dcterms:modified>
</cp:coreProperties>
</file>