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3"/>
  </p:notesMasterIdLst>
  <p:handoutMasterIdLst>
    <p:handoutMasterId r:id="rId14"/>
  </p:handoutMasterIdLst>
  <p:sldIdLst>
    <p:sldId id="256" r:id="rId2"/>
    <p:sldId id="276" r:id="rId3"/>
    <p:sldId id="259" r:id="rId4"/>
    <p:sldId id="258" r:id="rId5"/>
    <p:sldId id="261" r:id="rId6"/>
    <p:sldId id="269" r:id="rId7"/>
    <p:sldId id="263" r:id="rId8"/>
    <p:sldId id="277" r:id="rId9"/>
    <p:sldId id="278" r:id="rId10"/>
    <p:sldId id="266" r:id="rId11"/>
    <p:sldId id="279" r:id="rId12"/>
  </p:sldIdLst>
  <p:sldSz cx="9144000" cy="5143500" type="screen16x9"/>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CC800"/>
    <a:srgbClr val="5EEC3C"/>
    <a:srgbClr val="1D3A00"/>
    <a:srgbClr val="6C1A00"/>
    <a:srgbClr val="003296"/>
    <a:srgbClr val="E39A39"/>
    <a:srgbClr val="FFC901"/>
    <a:srgbClr val="FE9202"/>
    <a:srgbClr val="FEA402"/>
    <a:srgbClr val="D68B1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754" y="77"/>
      </p:cViewPr>
      <p:guideLst>
        <p:guide orient="horz" pos="1620"/>
        <p:guide pos="2880"/>
      </p:guideLst>
    </p:cSldViewPr>
  </p:slideViewPr>
  <p:notesTextViewPr>
    <p:cViewPr>
      <p:scale>
        <a:sx n="1" d="1"/>
        <a:sy n="1" d="1"/>
      </p:scale>
      <p:origin x="0" y="0"/>
    </p:cViewPr>
  </p:notesTextViewPr>
  <p:gridSpacing cx="152705" cy="1527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F2CD0119-9759-48EE-8C1D-D5F4CE60F403}" type="datetimeFigureOut">
              <a:rPr lang="en-GB" smtClean="0"/>
              <a:t>13/09/2023</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26FFE3CE-3A63-4709-A425-1CAC38D31ABA}" type="slidenum">
              <a:rPr lang="en-GB" smtClean="0"/>
              <a:t>‹#›</a:t>
            </a:fld>
            <a:endParaRPr lang="en-GB"/>
          </a:p>
        </p:txBody>
      </p:sp>
    </p:spTree>
    <p:extLst>
      <p:ext uri="{BB962C8B-B14F-4D97-AF65-F5344CB8AC3E}">
        <p14:creationId xmlns:p14="http://schemas.microsoft.com/office/powerpoint/2010/main" val="418961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859492AF-9EFD-41CD-8A16-D895FB4BB63B}" type="datetimeFigureOut">
              <a:rPr lang="en-US" smtClean="0"/>
              <a:t>9/13/2023</a:t>
            </a:fld>
            <a:endParaRPr lang="en-US"/>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A0D65B9D-9BF6-4ACC-A70C-5B7F57520C7D}" type="slidenum">
              <a:rPr lang="en-US" smtClean="0"/>
              <a:t>‹#›</a:t>
            </a:fld>
            <a:endParaRPr lang="en-US"/>
          </a:p>
        </p:txBody>
      </p:sp>
    </p:spTree>
    <p:extLst>
      <p:ext uri="{BB962C8B-B14F-4D97-AF65-F5344CB8AC3E}">
        <p14:creationId xmlns:p14="http://schemas.microsoft.com/office/powerpoint/2010/main" val="13604183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96260" y="2419045"/>
            <a:ext cx="5650085" cy="763525"/>
          </a:xfrm>
          <a:noFill/>
          <a:effectLst>
            <a:outerShdw blurRad="50800" dist="38100" dir="2700000" algn="tl" rotWithShape="0">
              <a:prstClr val="black">
                <a:alpha val="40000"/>
              </a:prstClr>
            </a:outerShdw>
          </a:effectLst>
        </p:spPr>
        <p:txBody>
          <a:bodyPr>
            <a:norm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296260" y="3182570"/>
            <a:ext cx="5650085" cy="610820"/>
          </a:xfrm>
        </p:spPr>
        <p:txBody>
          <a:bodyPr>
            <a:normAutofit/>
          </a:bodyPr>
          <a:lstStyle>
            <a:lvl1pPr marL="0" indent="0" algn="l">
              <a:buNone/>
              <a:defRPr sz="2800" b="0" i="0">
                <a:solidFill>
                  <a:srgbClr val="FFFF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53074F12-AA26-4AC8-9962-C36BB8F32554}" type="datetimeFigureOut">
              <a:rPr lang="en-US" smtClean="0"/>
              <a:pPr/>
              <a:t>9/13/2023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9/13/2023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9/13/2023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9/13/2023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pic>
        <p:nvPicPr>
          <p:cNvPr id="7" name="Picture 6" descr="E:\websites\free-power-point-templates\2012\logos.png">
            <a:extLst>
              <a:ext uri="{FF2B5EF4-FFF2-40B4-BE49-F238E27FC236}">
                <a16:creationId xmlns:a16="http://schemas.microsoft.com/office/drawing/2014/main" id="{87F581DD-0858-4A9E-9DA3-538B9FD40F4C}"/>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3918306" y="2326213"/>
            <a:ext cx="1463784" cy="526961"/>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36099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14300"/>
            <a:ext cx="6870700" cy="1200150"/>
          </a:xfrm>
        </p:spPr>
        <p:txBody>
          <a:bodyPr/>
          <a:lstStyle/>
          <a:p>
            <a:r>
              <a:rPr lang="en-US"/>
              <a:t>Click to edit Master title style</a:t>
            </a:r>
            <a:endParaRPr lang="en-GB"/>
          </a:p>
        </p:txBody>
      </p:sp>
      <p:sp>
        <p:nvSpPr>
          <p:cNvPr id="3" name="Text Placeholder 2"/>
          <p:cNvSpPr>
            <a:spLocks noGrp="1"/>
          </p:cNvSpPr>
          <p:nvPr>
            <p:ph type="body" sz="half" idx="1"/>
          </p:nvPr>
        </p:nvSpPr>
        <p:spPr>
          <a:xfrm>
            <a:off x="685800" y="1371600"/>
            <a:ext cx="3771900" cy="2743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10100" y="1371600"/>
            <a:ext cx="3771900" cy="2743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1EB4B988-77F2-4D00-9B9C-9633222738FA}" type="slidenum">
              <a:rPr lang="en-GB" altLang="en-US"/>
              <a:pPr>
                <a:defRPr/>
              </a:pPr>
              <a:t>‹#›</a:t>
            </a:fld>
            <a:endParaRPr lang="en-GB" altLang="en-US"/>
          </a:p>
        </p:txBody>
      </p:sp>
    </p:spTree>
    <p:extLst>
      <p:ext uri="{BB962C8B-B14F-4D97-AF65-F5344CB8AC3E}">
        <p14:creationId xmlns:p14="http://schemas.microsoft.com/office/powerpoint/2010/main" val="2033047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8965" y="1044700"/>
            <a:ext cx="8246070" cy="610820"/>
          </a:xfrm>
        </p:spPr>
        <p:txBody>
          <a:bodyPr>
            <a:normAutofit/>
          </a:bodyPr>
          <a:lstStyle>
            <a:lvl1pPr algn="l">
              <a:defRPr sz="3600" baseline="0">
                <a:solidFill>
                  <a:srgbClr val="7CC800"/>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448966" y="1655520"/>
            <a:ext cx="8246070" cy="3206805"/>
          </a:xfrm>
        </p:spPr>
        <p:txBody>
          <a:bodyPr/>
          <a:lstStyle>
            <a:lvl1pPr algn="l">
              <a:defRPr sz="2800">
                <a:solidFill>
                  <a:schemeClr val="tx1"/>
                </a:solidFill>
              </a:defRPr>
            </a:lvl1pPr>
            <a:lvl2pPr algn="l">
              <a:defRPr>
                <a:solidFill>
                  <a:schemeClr val="tx1"/>
                </a:solidFill>
              </a:defRPr>
            </a:lvl2pPr>
            <a:lvl3pPr algn="l">
              <a:defRPr>
                <a:solidFill>
                  <a:schemeClr val="tx1"/>
                </a:solidFill>
              </a:defRPr>
            </a:lvl3pPr>
            <a:lvl4pPr algn="l">
              <a:defRPr>
                <a:solidFill>
                  <a:schemeClr val="tx1"/>
                </a:solidFill>
              </a:defRPr>
            </a:lvl4pPr>
            <a:lvl5pPr algn="l">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9/13/2023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1670" y="281175"/>
            <a:ext cx="6108200" cy="572644"/>
          </a:xfrm>
        </p:spPr>
        <p:txBody>
          <a:bodyPr>
            <a:normAutofit/>
          </a:bodyPr>
          <a:lstStyle>
            <a:lvl1pPr algn="l">
              <a:defRPr sz="3600">
                <a:solidFill>
                  <a:srgbClr val="7CC800"/>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601670" y="1044701"/>
            <a:ext cx="6108200" cy="3663766"/>
          </a:xfrm>
        </p:spPr>
        <p:txBody>
          <a:bodyPr/>
          <a:lstStyle>
            <a:lvl1pPr>
              <a:defRPr sz="2800">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9/13/2023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9/13/2023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074F12-AA26-4AC8-9962-C36BB8F32554}" type="datetimeFigureOut">
              <a:rPr lang="en-US" smtClean="0"/>
              <a:pPr/>
              <a:t>9/13/2023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1670" y="1044700"/>
            <a:ext cx="8093365" cy="610820"/>
          </a:xfrm>
        </p:spPr>
        <p:txBody>
          <a:bodyPr>
            <a:normAutofit/>
          </a:bodyPr>
          <a:lstStyle>
            <a:lvl1pPr algn="l">
              <a:defRPr sz="3600" baseline="0">
                <a:solidFill>
                  <a:srgbClr val="7CC800"/>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Text Placeholder 2"/>
          <p:cNvSpPr>
            <a:spLocks noGrp="1"/>
          </p:cNvSpPr>
          <p:nvPr>
            <p:ph type="body" idx="1"/>
          </p:nvPr>
        </p:nvSpPr>
        <p:spPr>
          <a:xfrm>
            <a:off x="536880" y="1946648"/>
            <a:ext cx="4040188" cy="479822"/>
          </a:xfrm>
        </p:spPr>
        <p:txBody>
          <a:bodyPr anchor="b"/>
          <a:lstStyle>
            <a:lvl1pPr marL="0" indent="0" algn="ctr">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36880" y="2419045"/>
            <a:ext cx="4040188" cy="2276294"/>
          </a:xfrm>
        </p:spPr>
        <p:txBody>
          <a:bodyPr/>
          <a:lstStyle>
            <a:lvl1pPr algn="ctr">
              <a:defRPr sz="2400">
                <a:solidFill>
                  <a:schemeClr val="tx1"/>
                </a:solidFill>
              </a:defRPr>
            </a:lvl1pPr>
            <a:lvl2pPr algn="ctr">
              <a:defRPr sz="2000">
                <a:solidFill>
                  <a:schemeClr val="tx1"/>
                </a:solidFill>
              </a:defRPr>
            </a:lvl2pPr>
            <a:lvl3pPr algn="ctr">
              <a:defRPr sz="1800">
                <a:solidFill>
                  <a:schemeClr val="tx1"/>
                </a:solidFill>
              </a:defRPr>
            </a:lvl3pPr>
            <a:lvl4pPr algn="ctr">
              <a:defRPr sz="1600">
                <a:solidFill>
                  <a:schemeClr val="tx1"/>
                </a:solidFill>
              </a:defRPr>
            </a:lvl4pPr>
            <a:lvl5pPr algn="ctr">
              <a:defRPr sz="1600">
                <a:solidFill>
                  <a:schemeClr val="tx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572001" y="1946648"/>
            <a:ext cx="4041775" cy="479822"/>
          </a:xfrm>
        </p:spPr>
        <p:txBody>
          <a:bodyPr anchor="b"/>
          <a:lstStyle>
            <a:lvl1pPr marL="0" indent="0" algn="ctr">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572001" y="2419045"/>
            <a:ext cx="4041775" cy="2276294"/>
          </a:xfrm>
        </p:spPr>
        <p:txBody>
          <a:bodyPr/>
          <a:lstStyle>
            <a:lvl1pPr algn="ctr">
              <a:defRPr sz="2400">
                <a:solidFill>
                  <a:schemeClr val="tx1"/>
                </a:solidFill>
              </a:defRPr>
            </a:lvl1pPr>
            <a:lvl2pPr algn="ctr">
              <a:defRPr sz="2000">
                <a:solidFill>
                  <a:schemeClr val="tx1"/>
                </a:solidFill>
              </a:defRPr>
            </a:lvl2pPr>
            <a:lvl3pPr algn="ctr">
              <a:defRPr sz="1800">
                <a:solidFill>
                  <a:schemeClr val="tx1"/>
                </a:solidFill>
              </a:defRPr>
            </a:lvl3pPr>
            <a:lvl4pPr algn="ctr">
              <a:defRPr sz="1600">
                <a:solidFill>
                  <a:schemeClr val="tx1"/>
                </a:solidFill>
              </a:defRPr>
            </a:lvl4pPr>
            <a:lvl5pPr algn="ctr">
              <a:defRPr sz="1600">
                <a:solidFill>
                  <a:schemeClr val="tx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074F12-AA26-4AC8-9962-C36BB8F32554}" type="datetimeFigureOut">
              <a:rPr lang="en-US" smtClean="0"/>
              <a:pPr/>
              <a:t>9/13/2023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074F12-AA26-4AC8-9962-C36BB8F32554}" type="datetimeFigureOut">
              <a:rPr lang="en-US" smtClean="0"/>
              <a:pPr/>
              <a:t>9/13/2023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9/13/2023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9/13/2023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9/13/2023</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783788"/>
            <a:ext cx="5955493" cy="725348"/>
          </a:xfrm>
        </p:spPr>
        <p:txBody>
          <a:bodyPr>
            <a:noAutofit/>
          </a:bodyPr>
          <a:lstStyle/>
          <a:p>
            <a:pPr algn="ctr"/>
            <a:r>
              <a:rPr lang="en-US" sz="5400" dirty="0">
                <a:latin typeface="XCCW Joined 4a" panose="03050702000000000000" pitchFamily="66" charset="0"/>
              </a:rPr>
              <a:t>Welcome to Kites!</a:t>
            </a:r>
          </a:p>
        </p:txBody>
      </p:sp>
      <p:sp>
        <p:nvSpPr>
          <p:cNvPr id="3" name="Subtitle 2"/>
          <p:cNvSpPr>
            <a:spLocks noGrp="1"/>
          </p:cNvSpPr>
          <p:nvPr>
            <p:ph type="subTitle" idx="1"/>
          </p:nvPr>
        </p:nvSpPr>
        <p:spPr>
          <a:xfrm>
            <a:off x="448965" y="3487980"/>
            <a:ext cx="5955494" cy="763525"/>
          </a:xfrm>
        </p:spPr>
        <p:txBody>
          <a:bodyPr>
            <a:normAutofit/>
          </a:bodyPr>
          <a:lstStyle/>
          <a:p>
            <a:endParaRPr lang="en-US" dirty="0">
              <a:latin typeface="XCCW Joined 4a" panose="03050702000000000000" pitchFamily="66" charset="0"/>
            </a:endParaRPr>
          </a:p>
          <a:p>
            <a:endParaRPr lang="en-US" dirty="0">
              <a:latin typeface="XCCW Joined 4a" panose="03050702000000000000" pitchFamily="66" charset="0"/>
            </a:endParaRPr>
          </a:p>
        </p:txBody>
      </p:sp>
    </p:spTree>
    <p:extLst>
      <p:ext uri="{BB962C8B-B14F-4D97-AF65-F5344CB8AC3E}">
        <p14:creationId xmlns:p14="http://schemas.microsoft.com/office/powerpoint/2010/main" val="363920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8964" y="281175"/>
            <a:ext cx="6566316" cy="763525"/>
          </a:xfrm>
        </p:spPr>
        <p:txBody>
          <a:bodyPr>
            <a:normAutofit/>
          </a:bodyPr>
          <a:lstStyle/>
          <a:p>
            <a:pPr algn="l"/>
            <a:r>
              <a:rPr lang="en-US" dirty="0">
                <a:latin typeface="XCCW Joined 4a" panose="03050702000000000000" pitchFamily="66" charset="0"/>
              </a:rPr>
              <a:t>Communication</a:t>
            </a:r>
          </a:p>
        </p:txBody>
      </p:sp>
      <p:sp>
        <p:nvSpPr>
          <p:cNvPr id="5" name="Content Placeholder 4"/>
          <p:cNvSpPr>
            <a:spLocks noGrp="1"/>
          </p:cNvSpPr>
          <p:nvPr>
            <p:ph idx="1"/>
          </p:nvPr>
        </p:nvSpPr>
        <p:spPr>
          <a:xfrm>
            <a:off x="448965" y="1044699"/>
            <a:ext cx="7177135" cy="3970331"/>
          </a:xfrm>
        </p:spPr>
        <p:txBody>
          <a:bodyPr>
            <a:normAutofit lnSpcReduction="10000"/>
          </a:bodyPr>
          <a:lstStyle/>
          <a:p>
            <a:r>
              <a:rPr lang="en-US" altLang="en-US" dirty="0">
                <a:latin typeface="XCCW Joined 4a" panose="03050702000000000000" pitchFamily="66" charset="0"/>
              </a:rPr>
              <a:t>It is very important that the children feel they can talk to their teachers if they have a worry.</a:t>
            </a:r>
          </a:p>
          <a:p>
            <a:pPr marL="0" indent="0">
              <a:buNone/>
            </a:pPr>
            <a:endParaRPr lang="en-US" altLang="en-US" dirty="0">
              <a:latin typeface="XCCW Joined 4a" panose="03050702000000000000" pitchFamily="66" charset="0"/>
            </a:endParaRPr>
          </a:p>
          <a:p>
            <a:r>
              <a:rPr lang="en-US" altLang="en-US" dirty="0">
                <a:latin typeface="XCCW Joined 4a" panose="03050702000000000000" pitchFamily="66" charset="0"/>
              </a:rPr>
              <a:t>If parents or </a:t>
            </a:r>
            <a:r>
              <a:rPr lang="en-US" altLang="en-US" dirty="0" err="1">
                <a:latin typeface="XCCW Joined 4a" panose="03050702000000000000" pitchFamily="66" charset="0"/>
              </a:rPr>
              <a:t>carers</a:t>
            </a:r>
            <a:r>
              <a:rPr lang="en-US" altLang="en-US" dirty="0">
                <a:latin typeface="XCCW Joined 4a" panose="03050702000000000000" pitchFamily="66" charset="0"/>
              </a:rPr>
              <a:t> have any concerns, Please come and see us at the end of the school day or send a short email. </a:t>
            </a:r>
            <a:endParaRPr lang="en-GB" altLang="en-US" dirty="0">
              <a:latin typeface="XCCW Joined 4a" panose="03050702000000000000" pitchFamily="66" charset="0"/>
            </a:endParaRPr>
          </a:p>
        </p:txBody>
      </p:sp>
    </p:spTree>
    <p:extLst>
      <p:ext uri="{BB962C8B-B14F-4D97-AF65-F5344CB8AC3E}">
        <p14:creationId xmlns:p14="http://schemas.microsoft.com/office/powerpoint/2010/main" val="26187890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12490" y="1808225"/>
            <a:ext cx="6566316" cy="763525"/>
          </a:xfrm>
        </p:spPr>
        <p:txBody>
          <a:bodyPr>
            <a:normAutofit/>
          </a:bodyPr>
          <a:lstStyle/>
          <a:p>
            <a:pPr algn="l"/>
            <a:r>
              <a:rPr lang="en-US" dirty="0">
                <a:latin typeface="XCCW Joined 4a" panose="03050702000000000000" pitchFamily="66" charset="0"/>
              </a:rPr>
              <a:t>Any Questions?</a:t>
            </a:r>
          </a:p>
        </p:txBody>
      </p:sp>
    </p:spTree>
    <p:extLst>
      <p:ext uri="{BB962C8B-B14F-4D97-AF65-F5344CB8AC3E}">
        <p14:creationId xmlns:p14="http://schemas.microsoft.com/office/powerpoint/2010/main" val="1321238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517900" y="166083"/>
            <a:ext cx="5153025" cy="1200150"/>
          </a:xfrm>
        </p:spPr>
        <p:txBody>
          <a:bodyPr/>
          <a:lstStyle/>
          <a:p>
            <a:pPr eaLnBrk="1" hangingPunct="1"/>
            <a:r>
              <a:rPr lang="en-GB" altLang="en-US" dirty="0"/>
              <a:t>Kites’ Staff</a:t>
            </a:r>
          </a:p>
        </p:txBody>
      </p:sp>
      <p:sp>
        <p:nvSpPr>
          <p:cNvPr id="12291" name="Rectangle 3"/>
          <p:cNvSpPr>
            <a:spLocks noGrp="1" noChangeArrowheads="1"/>
          </p:cNvSpPr>
          <p:nvPr>
            <p:ph type="body" sz="half" idx="1"/>
          </p:nvPr>
        </p:nvSpPr>
        <p:spPr>
          <a:xfrm>
            <a:off x="296261" y="1351360"/>
            <a:ext cx="7787954" cy="3052850"/>
          </a:xfrm>
        </p:spPr>
        <p:txBody>
          <a:bodyPr>
            <a:normAutofit/>
          </a:bodyPr>
          <a:lstStyle/>
          <a:p>
            <a:pPr marL="0" indent="0">
              <a:buNone/>
            </a:pPr>
            <a:endParaRPr lang="en-GB" altLang="en-US" sz="2100" dirty="0"/>
          </a:p>
          <a:p>
            <a:pPr marL="0" indent="0">
              <a:buNone/>
            </a:pPr>
            <a:endParaRPr lang="en-GB" altLang="en-US" sz="2100" dirty="0"/>
          </a:p>
          <a:p>
            <a:pPr marL="0" indent="0">
              <a:buNone/>
            </a:pPr>
            <a:r>
              <a:rPr lang="en-GB" altLang="en-US" sz="2100" dirty="0"/>
              <a:t>Mrs Lorna Sparks – Mon, Tues, Wed</a:t>
            </a:r>
          </a:p>
          <a:p>
            <a:pPr marL="0" indent="0">
              <a:buNone/>
            </a:pPr>
            <a:endParaRPr lang="en-GB" altLang="en-US" sz="2100" dirty="0"/>
          </a:p>
          <a:p>
            <a:pPr marL="0" indent="0">
              <a:buNone/>
            </a:pPr>
            <a:endParaRPr lang="en-GB" altLang="en-US" sz="2100" dirty="0"/>
          </a:p>
          <a:p>
            <a:pPr marL="0" indent="0">
              <a:buNone/>
            </a:pPr>
            <a:r>
              <a:rPr lang="en-GB" altLang="en-US" sz="2100" dirty="0"/>
              <a:t>Miss Charlotte </a:t>
            </a:r>
            <a:r>
              <a:rPr lang="en-GB" altLang="en-US" sz="2100"/>
              <a:t>Crowther- Thurs, Fri</a:t>
            </a:r>
            <a:endParaRPr lang="en-GB" altLang="en-US" sz="2100" dirty="0"/>
          </a:p>
          <a:p>
            <a:pPr marL="0" indent="0">
              <a:buNone/>
            </a:pPr>
            <a:endParaRPr lang="en-GB" altLang="en-US" sz="2100" dirty="0"/>
          </a:p>
          <a:p>
            <a:pPr marL="0" indent="0">
              <a:buNone/>
            </a:pPr>
            <a:endParaRPr lang="en-GB" altLang="en-US" sz="2100" dirty="0"/>
          </a:p>
        </p:txBody>
      </p:sp>
      <p:sp>
        <p:nvSpPr>
          <p:cNvPr id="12295" name="AutoShape 8" descr="Image result for rAMAN hERR LOWBROOK ACADEMY"/>
          <p:cNvSpPr>
            <a:spLocks noChangeAspect="1" noChangeArrowheads="1"/>
          </p:cNvSpPr>
          <p:nvPr/>
        </p:nvSpPr>
        <p:spPr bwMode="auto">
          <a:xfrm>
            <a:off x="1117997" y="-102394"/>
            <a:ext cx="228601"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omic Sans MS" panose="030F0702030302020204" pitchFamily="66" charset="0"/>
              </a:defRPr>
            </a:lvl1pPr>
            <a:lvl2pPr marL="742950" indent="-285750">
              <a:defRPr>
                <a:solidFill>
                  <a:schemeClr val="tx1"/>
                </a:solidFill>
                <a:latin typeface="Comic Sans MS" panose="030F0702030302020204" pitchFamily="66" charset="0"/>
              </a:defRPr>
            </a:lvl2pPr>
            <a:lvl3pPr marL="1143000" indent="-228600">
              <a:defRPr>
                <a:solidFill>
                  <a:schemeClr val="tx1"/>
                </a:solidFill>
                <a:latin typeface="Comic Sans MS" panose="030F0702030302020204" pitchFamily="66" charset="0"/>
              </a:defRPr>
            </a:lvl3pPr>
            <a:lvl4pPr marL="1600200" indent="-228600">
              <a:defRPr>
                <a:solidFill>
                  <a:schemeClr val="tx1"/>
                </a:solidFill>
                <a:latin typeface="Comic Sans MS" panose="030F0702030302020204" pitchFamily="66" charset="0"/>
              </a:defRPr>
            </a:lvl4pPr>
            <a:lvl5pPr marL="2057400" indent="-228600">
              <a:defRPr>
                <a:solidFill>
                  <a:schemeClr val="tx1"/>
                </a:solidFill>
                <a:latin typeface="Comic Sans MS" panose="030F0702030302020204" pitchFamily="66" charset="0"/>
              </a:defRPr>
            </a:lvl5pPr>
            <a:lvl6pPr marL="2514600" indent="-228600" eaLnBrk="0" fontAlgn="base" hangingPunct="0">
              <a:spcBef>
                <a:spcPct val="0"/>
              </a:spcBef>
              <a:spcAft>
                <a:spcPct val="0"/>
              </a:spcAft>
              <a:defRPr>
                <a:solidFill>
                  <a:schemeClr val="tx1"/>
                </a:solidFill>
                <a:latin typeface="Comic Sans MS" panose="030F0702030302020204" pitchFamily="66" charset="0"/>
              </a:defRPr>
            </a:lvl6pPr>
            <a:lvl7pPr marL="2971800" indent="-228600" eaLnBrk="0" fontAlgn="base" hangingPunct="0">
              <a:spcBef>
                <a:spcPct val="0"/>
              </a:spcBef>
              <a:spcAft>
                <a:spcPct val="0"/>
              </a:spcAft>
              <a:defRPr>
                <a:solidFill>
                  <a:schemeClr val="tx1"/>
                </a:solidFill>
                <a:latin typeface="Comic Sans MS" panose="030F0702030302020204" pitchFamily="66" charset="0"/>
              </a:defRPr>
            </a:lvl7pPr>
            <a:lvl8pPr marL="3429000" indent="-228600" eaLnBrk="0" fontAlgn="base" hangingPunct="0">
              <a:spcBef>
                <a:spcPct val="0"/>
              </a:spcBef>
              <a:spcAft>
                <a:spcPct val="0"/>
              </a:spcAft>
              <a:defRPr>
                <a:solidFill>
                  <a:schemeClr val="tx1"/>
                </a:solidFill>
                <a:latin typeface="Comic Sans MS" panose="030F0702030302020204" pitchFamily="66" charset="0"/>
              </a:defRPr>
            </a:lvl8pPr>
            <a:lvl9pPr marL="3886200" indent="-228600" eaLnBrk="0" fontAlgn="base" hangingPunct="0">
              <a:spcBef>
                <a:spcPct val="0"/>
              </a:spcBef>
              <a:spcAft>
                <a:spcPct val="0"/>
              </a:spcAft>
              <a:defRPr>
                <a:solidFill>
                  <a:schemeClr val="tx1"/>
                </a:solidFill>
                <a:latin typeface="Comic Sans MS" panose="030F0702030302020204" pitchFamily="66" charset="0"/>
              </a:defRPr>
            </a:lvl9pPr>
          </a:lstStyle>
          <a:p>
            <a:endParaRPr lang="en-US" altLang="en-US" sz="1350"/>
          </a:p>
        </p:txBody>
      </p:sp>
    </p:spTree>
    <p:extLst>
      <p:ext uri="{BB962C8B-B14F-4D97-AF65-F5344CB8AC3E}">
        <p14:creationId xmlns:p14="http://schemas.microsoft.com/office/powerpoint/2010/main" val="19665375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8964" y="281175"/>
            <a:ext cx="6566316" cy="763525"/>
          </a:xfrm>
        </p:spPr>
        <p:txBody>
          <a:bodyPr>
            <a:normAutofit/>
          </a:bodyPr>
          <a:lstStyle/>
          <a:p>
            <a:pPr algn="l"/>
            <a:r>
              <a:rPr lang="en-US" dirty="0">
                <a:latin typeface="XCCW Joined 4a" panose="03050702000000000000" pitchFamily="66" charset="0"/>
              </a:rPr>
              <a:t>Curriculum Areas</a:t>
            </a:r>
          </a:p>
        </p:txBody>
      </p:sp>
      <p:sp>
        <p:nvSpPr>
          <p:cNvPr id="5" name="Content Placeholder 4"/>
          <p:cNvSpPr>
            <a:spLocks noGrp="1"/>
          </p:cNvSpPr>
          <p:nvPr>
            <p:ph idx="1"/>
          </p:nvPr>
        </p:nvSpPr>
        <p:spPr>
          <a:xfrm>
            <a:off x="448965" y="1044699"/>
            <a:ext cx="6719020" cy="3970331"/>
          </a:xfrm>
        </p:spPr>
        <p:txBody>
          <a:bodyPr>
            <a:noAutofit/>
          </a:bodyPr>
          <a:lstStyle/>
          <a:p>
            <a:pPr>
              <a:lnSpc>
                <a:spcPct val="90000"/>
              </a:lnSpc>
            </a:pPr>
            <a:r>
              <a:rPr lang="en-GB" altLang="en-US" sz="1600" dirty="0">
                <a:latin typeface="XCCW Joined 4a" panose="03050702000000000000" pitchFamily="66" charset="0"/>
              </a:rPr>
              <a:t>English</a:t>
            </a:r>
          </a:p>
          <a:p>
            <a:pPr>
              <a:lnSpc>
                <a:spcPct val="90000"/>
              </a:lnSpc>
            </a:pPr>
            <a:r>
              <a:rPr lang="en-GB" altLang="en-US" sz="1600" dirty="0">
                <a:latin typeface="XCCW Joined 4a" panose="03050702000000000000" pitchFamily="66" charset="0"/>
              </a:rPr>
              <a:t>Mathematics</a:t>
            </a:r>
          </a:p>
          <a:p>
            <a:pPr>
              <a:lnSpc>
                <a:spcPct val="90000"/>
              </a:lnSpc>
            </a:pPr>
            <a:r>
              <a:rPr lang="en-GB" altLang="en-US" sz="1600" dirty="0">
                <a:latin typeface="XCCW Joined 4a" panose="03050702000000000000" pitchFamily="66" charset="0"/>
              </a:rPr>
              <a:t>Science</a:t>
            </a:r>
          </a:p>
          <a:p>
            <a:pPr>
              <a:lnSpc>
                <a:spcPct val="90000"/>
              </a:lnSpc>
            </a:pPr>
            <a:r>
              <a:rPr lang="en-GB" altLang="en-US" sz="1600" dirty="0">
                <a:latin typeface="XCCW Joined 4a" panose="03050702000000000000" pitchFamily="66" charset="0"/>
              </a:rPr>
              <a:t>History and Geography</a:t>
            </a:r>
          </a:p>
          <a:p>
            <a:pPr>
              <a:lnSpc>
                <a:spcPct val="90000"/>
              </a:lnSpc>
            </a:pPr>
            <a:r>
              <a:rPr lang="en-GB" altLang="en-US" sz="1600" dirty="0">
                <a:latin typeface="XCCW Joined 4a" panose="03050702000000000000" pitchFamily="66" charset="0"/>
              </a:rPr>
              <a:t>Art</a:t>
            </a:r>
          </a:p>
          <a:p>
            <a:pPr>
              <a:lnSpc>
                <a:spcPct val="90000"/>
              </a:lnSpc>
            </a:pPr>
            <a:r>
              <a:rPr lang="en-GB" altLang="en-US" sz="1600" dirty="0">
                <a:latin typeface="XCCW Joined 4a" panose="03050702000000000000" pitchFamily="66" charset="0"/>
              </a:rPr>
              <a:t>Physical Education</a:t>
            </a:r>
          </a:p>
          <a:p>
            <a:pPr>
              <a:lnSpc>
                <a:spcPct val="90000"/>
              </a:lnSpc>
            </a:pPr>
            <a:r>
              <a:rPr lang="en-GB" altLang="en-US" sz="1600" dirty="0">
                <a:latin typeface="XCCW Joined 4a" panose="03050702000000000000" pitchFamily="66" charset="0"/>
              </a:rPr>
              <a:t>Religious Education</a:t>
            </a:r>
          </a:p>
          <a:p>
            <a:pPr>
              <a:lnSpc>
                <a:spcPct val="90000"/>
              </a:lnSpc>
            </a:pPr>
            <a:r>
              <a:rPr lang="en-GB" altLang="en-US" sz="1600" dirty="0">
                <a:latin typeface="XCCW Joined 4a" panose="03050702000000000000" pitchFamily="66" charset="0"/>
              </a:rPr>
              <a:t>ICT</a:t>
            </a:r>
          </a:p>
          <a:p>
            <a:pPr>
              <a:lnSpc>
                <a:spcPct val="90000"/>
              </a:lnSpc>
            </a:pPr>
            <a:r>
              <a:rPr lang="en-GB" altLang="en-US" sz="1600" dirty="0">
                <a:latin typeface="XCCW Joined 4a" panose="03050702000000000000" pitchFamily="66" charset="0"/>
              </a:rPr>
              <a:t>PSHE</a:t>
            </a:r>
          </a:p>
          <a:p>
            <a:pPr>
              <a:lnSpc>
                <a:spcPct val="90000"/>
              </a:lnSpc>
            </a:pPr>
            <a:r>
              <a:rPr lang="en-GB" altLang="en-US" sz="1600" dirty="0">
                <a:latin typeface="XCCW Joined 4a" panose="03050702000000000000" pitchFamily="66" charset="0"/>
              </a:rPr>
              <a:t>French</a:t>
            </a:r>
          </a:p>
          <a:p>
            <a:pPr marL="0" indent="0">
              <a:lnSpc>
                <a:spcPct val="90000"/>
              </a:lnSpc>
              <a:buNone/>
            </a:pPr>
            <a:endParaRPr lang="en-GB" altLang="en-US" sz="2000" dirty="0">
              <a:latin typeface="XCCW Joined 4a" panose="03050702000000000000" pitchFamily="66" charset="0"/>
            </a:endParaRPr>
          </a:p>
          <a:p>
            <a:pPr marL="0" indent="0">
              <a:lnSpc>
                <a:spcPct val="90000"/>
              </a:lnSpc>
              <a:buNone/>
            </a:pPr>
            <a:r>
              <a:rPr lang="en-GB" altLang="en-US" sz="2000" b="1" i="1" dirty="0">
                <a:latin typeface="XCCW Joined 4a" panose="03050702000000000000" pitchFamily="66" charset="0"/>
              </a:rPr>
              <a:t>Please see the curriculum letter for more details around what the children will be covering in each subject.</a:t>
            </a:r>
          </a:p>
        </p:txBody>
      </p:sp>
    </p:spTree>
    <p:extLst>
      <p:ext uri="{BB962C8B-B14F-4D97-AF65-F5344CB8AC3E}">
        <p14:creationId xmlns:p14="http://schemas.microsoft.com/office/powerpoint/2010/main" val="1101633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6880" y="1037559"/>
            <a:ext cx="8093365" cy="763525"/>
          </a:xfrm>
        </p:spPr>
        <p:txBody>
          <a:bodyPr>
            <a:normAutofit/>
          </a:bodyPr>
          <a:lstStyle/>
          <a:p>
            <a:r>
              <a:rPr lang="en-US" dirty="0">
                <a:latin typeface="XCCW Joined 4a" panose="03050702000000000000" pitchFamily="66" charset="0"/>
              </a:rPr>
              <a:t>Rewards and Sanctions</a:t>
            </a:r>
          </a:p>
        </p:txBody>
      </p:sp>
      <p:sp>
        <p:nvSpPr>
          <p:cNvPr id="5" name="Text Placeholder 4"/>
          <p:cNvSpPr>
            <a:spLocks noGrp="1"/>
          </p:cNvSpPr>
          <p:nvPr>
            <p:ph type="body" idx="1"/>
          </p:nvPr>
        </p:nvSpPr>
        <p:spPr>
          <a:xfrm>
            <a:off x="536880" y="1960930"/>
            <a:ext cx="4040188" cy="479822"/>
          </a:xfrm>
        </p:spPr>
        <p:txBody>
          <a:bodyPr/>
          <a:lstStyle/>
          <a:p>
            <a:pPr>
              <a:defRPr/>
            </a:pPr>
            <a:r>
              <a:rPr lang="en-US" dirty="0">
                <a:latin typeface="XCCW Joined 4a" panose="03050702000000000000" pitchFamily="66" charset="0"/>
              </a:rPr>
              <a:t>Rewards:</a:t>
            </a:r>
          </a:p>
        </p:txBody>
      </p:sp>
      <p:sp>
        <p:nvSpPr>
          <p:cNvPr id="6" name="Content Placeholder 5"/>
          <p:cNvSpPr>
            <a:spLocks noGrp="1"/>
          </p:cNvSpPr>
          <p:nvPr>
            <p:ph sz="half" idx="2"/>
          </p:nvPr>
        </p:nvSpPr>
        <p:spPr>
          <a:xfrm>
            <a:off x="1071348" y="2419045"/>
            <a:ext cx="2966185" cy="2276294"/>
          </a:xfrm>
        </p:spPr>
        <p:txBody>
          <a:bodyPr>
            <a:normAutofit fontScale="92500" lnSpcReduction="10000"/>
          </a:bodyPr>
          <a:lstStyle/>
          <a:p>
            <a:pPr algn="l">
              <a:defRPr/>
            </a:pPr>
            <a:r>
              <a:rPr lang="en-US" dirty="0">
                <a:latin typeface="XCCW Joined 4a" panose="03050702000000000000" pitchFamily="66" charset="0"/>
              </a:rPr>
              <a:t>House Points</a:t>
            </a:r>
          </a:p>
          <a:p>
            <a:pPr algn="l">
              <a:defRPr/>
            </a:pPr>
            <a:r>
              <a:rPr lang="en-US" dirty="0">
                <a:latin typeface="XCCW Joined 4a" panose="03050702000000000000" pitchFamily="66" charset="0"/>
              </a:rPr>
              <a:t>Rainbow</a:t>
            </a:r>
          </a:p>
          <a:p>
            <a:pPr algn="l">
              <a:defRPr/>
            </a:pPr>
            <a:r>
              <a:rPr lang="en-US" dirty="0">
                <a:latin typeface="XCCW Joined 4a" panose="03050702000000000000" pitchFamily="66" charset="0"/>
              </a:rPr>
              <a:t>Special Mention</a:t>
            </a:r>
          </a:p>
          <a:p>
            <a:pPr algn="l">
              <a:defRPr/>
            </a:pPr>
            <a:r>
              <a:rPr lang="en-US" dirty="0">
                <a:latin typeface="XCCW Joined 4a" panose="03050702000000000000" pitchFamily="66" charset="0"/>
              </a:rPr>
              <a:t>Headteacher award</a:t>
            </a:r>
          </a:p>
        </p:txBody>
      </p:sp>
      <p:sp>
        <p:nvSpPr>
          <p:cNvPr id="7" name="Text Placeholder 6"/>
          <p:cNvSpPr>
            <a:spLocks noGrp="1"/>
          </p:cNvSpPr>
          <p:nvPr>
            <p:ph type="body" sz="quarter" idx="3"/>
          </p:nvPr>
        </p:nvSpPr>
        <p:spPr>
          <a:xfrm>
            <a:off x="4572001" y="1960930"/>
            <a:ext cx="4041775" cy="479822"/>
          </a:xfrm>
        </p:spPr>
        <p:txBody>
          <a:bodyPr/>
          <a:lstStyle/>
          <a:p>
            <a:r>
              <a:rPr lang="en-US" dirty="0">
                <a:latin typeface="XCCW Joined 4a" panose="03050702000000000000" pitchFamily="66" charset="0"/>
                <a:cs typeface="Arial" panose="020B0604020202020204" pitchFamily="34" charset="0"/>
              </a:rPr>
              <a:t>Sanctions:</a:t>
            </a:r>
          </a:p>
        </p:txBody>
      </p:sp>
      <p:sp>
        <p:nvSpPr>
          <p:cNvPr id="8" name="Content Placeholder 7"/>
          <p:cNvSpPr>
            <a:spLocks noGrp="1"/>
          </p:cNvSpPr>
          <p:nvPr>
            <p:ph sz="quarter" idx="4"/>
          </p:nvPr>
        </p:nvSpPr>
        <p:spPr>
          <a:xfrm>
            <a:off x="4572001" y="2433327"/>
            <a:ext cx="4041775" cy="2276294"/>
          </a:xfrm>
        </p:spPr>
        <p:txBody>
          <a:bodyPr>
            <a:normAutofit fontScale="92500" lnSpcReduction="10000"/>
          </a:bodyPr>
          <a:lstStyle/>
          <a:p>
            <a:pPr algn="l"/>
            <a:r>
              <a:rPr lang="en-US" dirty="0">
                <a:latin typeface="XCCW Joined 4a" panose="03050702000000000000" pitchFamily="66" charset="0"/>
                <a:cs typeface="Arial" panose="020B0604020202020204" pitchFamily="34" charset="0"/>
              </a:rPr>
              <a:t>Verbal Warning</a:t>
            </a:r>
          </a:p>
          <a:p>
            <a:pPr algn="l"/>
            <a:r>
              <a:rPr lang="en-US" dirty="0">
                <a:latin typeface="XCCW Joined 4a" panose="03050702000000000000" pitchFamily="66" charset="0"/>
                <a:cs typeface="Arial" panose="020B0604020202020204" pitchFamily="34" charset="0"/>
              </a:rPr>
              <a:t>Minutes off break</a:t>
            </a:r>
          </a:p>
          <a:p>
            <a:pPr algn="l"/>
            <a:r>
              <a:rPr lang="en-US" dirty="0">
                <a:latin typeface="XCCW Joined 4a" panose="03050702000000000000" pitchFamily="66" charset="0"/>
                <a:cs typeface="Arial" panose="020B0604020202020204" pitchFamily="34" charset="0"/>
              </a:rPr>
              <a:t>Sent to SLT </a:t>
            </a:r>
          </a:p>
          <a:p>
            <a:pPr algn="l"/>
            <a:r>
              <a:rPr lang="en-US" dirty="0">
                <a:latin typeface="XCCW Joined 4a" panose="03050702000000000000" pitchFamily="66" charset="0"/>
                <a:cs typeface="Arial" panose="020B0604020202020204" pitchFamily="34" charset="0"/>
              </a:rPr>
              <a:t>Note/call home</a:t>
            </a:r>
          </a:p>
        </p:txBody>
      </p:sp>
    </p:spTree>
    <p:extLst>
      <p:ext uri="{BB962C8B-B14F-4D97-AF65-F5344CB8AC3E}">
        <p14:creationId xmlns:p14="http://schemas.microsoft.com/office/powerpoint/2010/main" val="4170783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8965" y="128470"/>
            <a:ext cx="6566316" cy="763525"/>
          </a:xfrm>
        </p:spPr>
        <p:txBody>
          <a:bodyPr>
            <a:normAutofit/>
          </a:bodyPr>
          <a:lstStyle/>
          <a:p>
            <a:pPr algn="l"/>
            <a:r>
              <a:rPr lang="en-US" dirty="0">
                <a:latin typeface="XCCW Joined 4a" panose="03050702000000000000" pitchFamily="66" charset="0"/>
              </a:rPr>
              <a:t>Homework</a:t>
            </a:r>
          </a:p>
        </p:txBody>
      </p:sp>
      <p:sp>
        <p:nvSpPr>
          <p:cNvPr id="5" name="Content Placeholder 4"/>
          <p:cNvSpPr>
            <a:spLocks noGrp="1"/>
          </p:cNvSpPr>
          <p:nvPr>
            <p:ph idx="1"/>
          </p:nvPr>
        </p:nvSpPr>
        <p:spPr>
          <a:xfrm>
            <a:off x="448965" y="891995"/>
            <a:ext cx="7177135" cy="3970331"/>
          </a:xfrm>
        </p:spPr>
        <p:txBody>
          <a:bodyPr>
            <a:noAutofit/>
          </a:bodyPr>
          <a:lstStyle/>
          <a:p>
            <a:pPr>
              <a:lnSpc>
                <a:spcPct val="90000"/>
              </a:lnSpc>
              <a:buNone/>
            </a:pPr>
            <a:r>
              <a:rPr lang="en-GB" altLang="en-US" sz="2000" dirty="0">
                <a:latin typeface="XCCW Joined 4a" panose="03050702000000000000" pitchFamily="66" charset="0"/>
              </a:rPr>
              <a:t>Homework to be completed daily:</a:t>
            </a:r>
          </a:p>
          <a:p>
            <a:pPr>
              <a:lnSpc>
                <a:spcPct val="90000"/>
              </a:lnSpc>
            </a:pPr>
            <a:r>
              <a:rPr lang="en-GB" sz="1600" dirty="0">
                <a:latin typeface="XCCW Joined 4a" panose="03050602040000000000" pitchFamily="66" charset="0"/>
              </a:rPr>
              <a:t>The tasks will be set every Wednesday (except spelling) on Microsoft Teams. Pupils will be required to use a number of different educational websites, which they should be familiar with. The expectation is that all children should read, practise their spellings and practice times tables every day. Each child has been given a sheet with all their logins and passwords today so they can access all the websites. </a:t>
            </a:r>
          </a:p>
          <a:p>
            <a:pPr>
              <a:lnSpc>
                <a:spcPct val="90000"/>
              </a:lnSpc>
            </a:pPr>
            <a:endParaRPr lang="en-GB" altLang="en-US" sz="1600" dirty="0">
              <a:latin typeface="XCCW Joined 4a" panose="03050702000000000000" pitchFamily="66" charset="0"/>
            </a:endParaRPr>
          </a:p>
          <a:p>
            <a:pPr>
              <a:lnSpc>
                <a:spcPct val="90000"/>
              </a:lnSpc>
            </a:pPr>
            <a:r>
              <a:rPr lang="en-GB" altLang="en-US" sz="1600" dirty="0">
                <a:latin typeface="XCCW Joined 4a" panose="03050702000000000000" pitchFamily="66" charset="0"/>
              </a:rPr>
              <a:t>There will also be spellings to learn every week (set on a Friday and tested the following Friday) and also Spelling Star every half term.</a:t>
            </a:r>
          </a:p>
          <a:p>
            <a:pPr>
              <a:lnSpc>
                <a:spcPct val="90000"/>
              </a:lnSpc>
              <a:buNone/>
            </a:pPr>
            <a:endParaRPr lang="en-GB" altLang="en-US" sz="1600" dirty="0">
              <a:latin typeface="XCCW Joined 4a" panose="03050702000000000000" pitchFamily="66" charset="0"/>
            </a:endParaRPr>
          </a:p>
          <a:p>
            <a:pPr>
              <a:lnSpc>
                <a:spcPct val="90000"/>
              </a:lnSpc>
              <a:buNone/>
            </a:pPr>
            <a:r>
              <a:rPr lang="en-GB" altLang="en-US" sz="1600" dirty="0">
                <a:latin typeface="XCCW Joined 4a" panose="03050702000000000000" pitchFamily="66" charset="0"/>
              </a:rPr>
              <a:t>(Subject to change depending on needs of class)</a:t>
            </a:r>
          </a:p>
          <a:p>
            <a:pPr marL="0" indent="0">
              <a:lnSpc>
                <a:spcPct val="90000"/>
              </a:lnSpc>
              <a:buNone/>
            </a:pPr>
            <a:endParaRPr lang="en-GB" altLang="en-US" sz="1600" dirty="0">
              <a:latin typeface="XCCW Joined 4a" panose="03050702000000000000" pitchFamily="66" charset="0"/>
            </a:endParaRPr>
          </a:p>
          <a:p>
            <a:pPr marL="0" indent="0">
              <a:lnSpc>
                <a:spcPct val="90000"/>
              </a:lnSpc>
              <a:buNone/>
            </a:pPr>
            <a:endParaRPr lang="en-GB" altLang="en-US" sz="1600" dirty="0">
              <a:latin typeface="XCCW Joined 4a" panose="03050702000000000000" pitchFamily="66" charset="0"/>
            </a:endParaRPr>
          </a:p>
        </p:txBody>
      </p:sp>
    </p:spTree>
    <p:extLst>
      <p:ext uri="{BB962C8B-B14F-4D97-AF65-F5344CB8AC3E}">
        <p14:creationId xmlns:p14="http://schemas.microsoft.com/office/powerpoint/2010/main" val="37701812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8965" y="128470"/>
            <a:ext cx="6566316" cy="763525"/>
          </a:xfrm>
        </p:spPr>
        <p:txBody>
          <a:bodyPr>
            <a:normAutofit/>
          </a:bodyPr>
          <a:lstStyle/>
          <a:p>
            <a:pPr algn="l"/>
            <a:r>
              <a:rPr lang="en-US" dirty="0">
                <a:latin typeface="XCCW Joined 4a" panose="03050702000000000000" pitchFamily="66" charset="0"/>
              </a:rPr>
              <a:t>Homework</a:t>
            </a:r>
          </a:p>
        </p:txBody>
      </p:sp>
      <p:sp>
        <p:nvSpPr>
          <p:cNvPr id="5" name="Content Placeholder 4"/>
          <p:cNvSpPr>
            <a:spLocks noGrp="1"/>
          </p:cNvSpPr>
          <p:nvPr>
            <p:ph idx="1"/>
          </p:nvPr>
        </p:nvSpPr>
        <p:spPr>
          <a:xfrm>
            <a:off x="448965" y="891995"/>
            <a:ext cx="7329840" cy="3970331"/>
          </a:xfrm>
        </p:spPr>
        <p:txBody>
          <a:bodyPr>
            <a:noAutofit/>
          </a:bodyPr>
          <a:lstStyle/>
          <a:p>
            <a:pPr marL="0" indent="0">
              <a:lnSpc>
                <a:spcPct val="80000"/>
              </a:lnSpc>
              <a:buNone/>
            </a:pPr>
            <a:endParaRPr lang="en-GB" altLang="en-US" sz="1600" dirty="0">
              <a:latin typeface="XCCW Joined 4a" panose="03050702000000000000" pitchFamily="66" charset="0"/>
            </a:endParaRPr>
          </a:p>
          <a:p>
            <a:pPr>
              <a:lnSpc>
                <a:spcPct val="80000"/>
              </a:lnSpc>
            </a:pPr>
            <a:r>
              <a:rPr lang="en-GB" altLang="en-US" sz="1400" dirty="0">
                <a:latin typeface="XCCW Joined 4a" panose="03050702000000000000" pitchFamily="66" charset="0"/>
              </a:rPr>
              <a:t>Please ensure your child is reading a variety of different texts and genres. Children are expected to read with an adult. Please write the words ‘book finished’ in their monkey record books when they have completed a book. Otherwise pages read should be recorded.</a:t>
            </a:r>
          </a:p>
          <a:p>
            <a:pPr>
              <a:lnSpc>
                <a:spcPct val="80000"/>
              </a:lnSpc>
            </a:pPr>
            <a:endParaRPr lang="en-GB" altLang="en-US" sz="1400" dirty="0">
              <a:latin typeface="XCCW Joined 4a" panose="03050702000000000000" pitchFamily="66" charset="0"/>
            </a:endParaRPr>
          </a:p>
          <a:p>
            <a:pPr>
              <a:lnSpc>
                <a:spcPct val="80000"/>
              </a:lnSpc>
            </a:pPr>
            <a:r>
              <a:rPr lang="en-GB" altLang="en-US" sz="1400" dirty="0">
                <a:latin typeface="XCCW Joined 4a" panose="03050702000000000000" pitchFamily="66" charset="0"/>
              </a:rPr>
              <a:t>It is expected that homework is always completed and handed in on time (except in special circumstances).</a:t>
            </a:r>
            <a:endParaRPr lang="en-US" altLang="en-US" sz="1400" dirty="0">
              <a:latin typeface="XCCW Joined 4a" panose="03050702000000000000" pitchFamily="66" charset="0"/>
            </a:endParaRPr>
          </a:p>
          <a:p>
            <a:pPr>
              <a:lnSpc>
                <a:spcPct val="80000"/>
              </a:lnSpc>
            </a:pPr>
            <a:endParaRPr lang="en-US" altLang="en-US" sz="1400" dirty="0">
              <a:latin typeface="XCCW Joined 4a" panose="03050702000000000000" pitchFamily="66" charset="0"/>
            </a:endParaRPr>
          </a:p>
          <a:p>
            <a:pPr>
              <a:lnSpc>
                <a:spcPct val="80000"/>
              </a:lnSpc>
            </a:pPr>
            <a:r>
              <a:rPr lang="en-US" altLang="en-US" sz="1400" dirty="0">
                <a:latin typeface="XCCW Joined 4a" panose="03050702000000000000" pitchFamily="66" charset="0"/>
              </a:rPr>
              <a:t>If homework is not completed by the due date children may be asked to stay in for part of their lunch break and complete some or all of it with us.</a:t>
            </a:r>
          </a:p>
          <a:p>
            <a:pPr>
              <a:lnSpc>
                <a:spcPct val="80000"/>
              </a:lnSpc>
            </a:pPr>
            <a:endParaRPr lang="en-US" altLang="en-US" sz="1400" dirty="0">
              <a:latin typeface="XCCW Joined 4a" panose="03050702000000000000" pitchFamily="66" charset="0"/>
            </a:endParaRPr>
          </a:p>
          <a:p>
            <a:pPr>
              <a:lnSpc>
                <a:spcPct val="80000"/>
              </a:lnSpc>
            </a:pPr>
            <a:r>
              <a:rPr lang="en-US" altLang="en-US" sz="1400" dirty="0">
                <a:latin typeface="XCCW Joined 4a" panose="03050702000000000000" pitchFamily="66" charset="0"/>
              </a:rPr>
              <a:t>If children are having some difficulties with homework, we will be more than happy to go over it again with them.</a:t>
            </a:r>
          </a:p>
          <a:p>
            <a:pPr>
              <a:lnSpc>
                <a:spcPct val="80000"/>
              </a:lnSpc>
            </a:pPr>
            <a:endParaRPr lang="en-US" altLang="en-US" sz="1400" dirty="0">
              <a:latin typeface="XCCW Joined 4a" panose="03050702000000000000" pitchFamily="66" charset="0"/>
            </a:endParaRPr>
          </a:p>
          <a:p>
            <a:pPr>
              <a:lnSpc>
                <a:spcPct val="80000"/>
              </a:lnSpc>
            </a:pPr>
            <a:r>
              <a:rPr lang="en-US" altLang="en-US" sz="1400" dirty="0">
                <a:latin typeface="XCCW Joined 4a" panose="03050702000000000000" pitchFamily="66" charset="0"/>
              </a:rPr>
              <a:t>If there is a reason homework couldn’t be completed please email the teacher and make them aware.</a:t>
            </a:r>
          </a:p>
        </p:txBody>
      </p:sp>
    </p:spTree>
    <p:extLst>
      <p:ext uri="{BB962C8B-B14F-4D97-AF65-F5344CB8AC3E}">
        <p14:creationId xmlns:p14="http://schemas.microsoft.com/office/powerpoint/2010/main" val="890967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8964" y="281175"/>
            <a:ext cx="6566316" cy="763525"/>
          </a:xfrm>
        </p:spPr>
        <p:txBody>
          <a:bodyPr>
            <a:normAutofit/>
          </a:bodyPr>
          <a:lstStyle/>
          <a:p>
            <a:pPr algn="l"/>
            <a:r>
              <a:rPr lang="en-US" dirty="0">
                <a:latin typeface="XCCW Joined 4a" panose="03050702000000000000" pitchFamily="66" charset="0"/>
              </a:rPr>
              <a:t>PE</a:t>
            </a:r>
          </a:p>
        </p:txBody>
      </p:sp>
      <p:sp>
        <p:nvSpPr>
          <p:cNvPr id="5" name="Content Placeholder 4"/>
          <p:cNvSpPr>
            <a:spLocks noGrp="1"/>
          </p:cNvSpPr>
          <p:nvPr>
            <p:ph idx="1"/>
          </p:nvPr>
        </p:nvSpPr>
        <p:spPr>
          <a:xfrm>
            <a:off x="296261" y="1044699"/>
            <a:ext cx="7329840" cy="3970331"/>
          </a:xfrm>
        </p:spPr>
        <p:txBody>
          <a:bodyPr>
            <a:normAutofit fontScale="92500" lnSpcReduction="20000"/>
          </a:bodyPr>
          <a:lstStyle/>
          <a:p>
            <a:pPr marL="90488" indent="0">
              <a:lnSpc>
                <a:spcPct val="90000"/>
              </a:lnSpc>
              <a:buNone/>
            </a:pPr>
            <a:r>
              <a:rPr lang="en-GB" altLang="en-US" sz="2400" dirty="0">
                <a:latin typeface="XCCW Joined 4a" panose="03050702000000000000" pitchFamily="66" charset="0"/>
              </a:rPr>
              <a:t>The class will have two PE lessons per week.</a:t>
            </a:r>
            <a:r>
              <a:rPr lang="en-US" altLang="en-US" sz="2400" dirty="0">
                <a:latin typeface="XCCW Joined 4a" panose="03050702000000000000" pitchFamily="66" charset="0"/>
              </a:rPr>
              <a:t> P.E. will take place on Monday and </a:t>
            </a:r>
            <a:r>
              <a:rPr lang="en-US" altLang="en-US" sz="2400" dirty="0" err="1">
                <a:latin typeface="XCCW Joined 4a" panose="03050702000000000000" pitchFamily="66" charset="0"/>
              </a:rPr>
              <a:t>Tuesday.This</a:t>
            </a:r>
            <a:r>
              <a:rPr lang="en-US" altLang="en-US" sz="2400" dirty="0">
                <a:latin typeface="XCCW Joined 4a" panose="03050702000000000000" pitchFamily="66" charset="0"/>
              </a:rPr>
              <a:t> then moves to Monday and Wednesday in the second half of the term.</a:t>
            </a:r>
          </a:p>
          <a:p>
            <a:pPr marL="90488" indent="0">
              <a:lnSpc>
                <a:spcPct val="90000"/>
              </a:lnSpc>
              <a:buNone/>
            </a:pPr>
            <a:endParaRPr lang="en-US" dirty="0">
              <a:latin typeface="XCCW Joined 4a" panose="03050702000000000000" pitchFamily="66" charset="0"/>
            </a:endParaRPr>
          </a:p>
          <a:p>
            <a:pPr marL="90488" indent="0">
              <a:lnSpc>
                <a:spcPct val="90000"/>
              </a:lnSpc>
              <a:buNone/>
            </a:pPr>
            <a:r>
              <a:rPr lang="en-US" dirty="0">
                <a:solidFill>
                  <a:srgbClr val="7CC800"/>
                </a:solidFill>
                <a:effectLst>
                  <a:outerShdw blurRad="38100" dist="38100" dir="2700000" algn="tl">
                    <a:srgbClr val="000000">
                      <a:alpha val="43137"/>
                    </a:srgbClr>
                  </a:outerShdw>
                </a:effectLst>
                <a:latin typeface="XCCW Joined 4a" panose="03050702000000000000" pitchFamily="66" charset="0"/>
              </a:rPr>
              <a:t>PE Kit</a:t>
            </a:r>
          </a:p>
          <a:p>
            <a:r>
              <a:rPr lang="en-GB" sz="2200" dirty="0">
                <a:latin typeface="XCCW Joined 4a" panose="03050602040000000000" pitchFamily="66" charset="0"/>
              </a:rPr>
              <a:t>T shirt with school logo or plain white T shirt</a:t>
            </a:r>
          </a:p>
          <a:p>
            <a:r>
              <a:rPr lang="en-GB" sz="2200" dirty="0">
                <a:latin typeface="XCCW Joined 4a" panose="03050602040000000000" pitchFamily="66" charset="0"/>
              </a:rPr>
              <a:t>Royal blue or black shorts</a:t>
            </a:r>
          </a:p>
          <a:p>
            <a:r>
              <a:rPr lang="en-GB" sz="2200" dirty="0">
                <a:latin typeface="XCCW Joined 4a" panose="03050602040000000000" pitchFamily="66" charset="0"/>
              </a:rPr>
              <a:t>Trainers or plimsolls</a:t>
            </a:r>
          </a:p>
          <a:p>
            <a:r>
              <a:rPr lang="en-GB" sz="2200" dirty="0">
                <a:latin typeface="XCCW Joined 4a" panose="03050602040000000000" pitchFamily="66" charset="0"/>
              </a:rPr>
              <a:t>Royal blue or navy sweatshirt and jogging bottoms</a:t>
            </a:r>
          </a:p>
          <a:p>
            <a:pPr marL="90488" indent="0">
              <a:lnSpc>
                <a:spcPct val="90000"/>
              </a:lnSpc>
              <a:buNone/>
            </a:pPr>
            <a:endParaRPr lang="en-US" altLang="en-US" dirty="0">
              <a:solidFill>
                <a:srgbClr val="7CC800"/>
              </a:solidFill>
              <a:effectLst>
                <a:outerShdw blurRad="38100" dist="38100" dir="2700000" algn="tl">
                  <a:srgbClr val="000000">
                    <a:alpha val="43137"/>
                  </a:srgbClr>
                </a:outerShdw>
              </a:effectLst>
              <a:latin typeface="XCCW Joined 4a" panose="03050702000000000000" pitchFamily="66" charset="0"/>
            </a:endParaRPr>
          </a:p>
        </p:txBody>
      </p:sp>
    </p:spTree>
    <p:extLst>
      <p:ext uri="{BB962C8B-B14F-4D97-AF65-F5344CB8AC3E}">
        <p14:creationId xmlns:p14="http://schemas.microsoft.com/office/powerpoint/2010/main" val="23581770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8964" y="281175"/>
            <a:ext cx="6566316" cy="763525"/>
          </a:xfrm>
        </p:spPr>
        <p:txBody>
          <a:bodyPr>
            <a:normAutofit/>
          </a:bodyPr>
          <a:lstStyle/>
          <a:p>
            <a:pPr algn="l"/>
            <a:r>
              <a:rPr lang="en-US" dirty="0">
                <a:latin typeface="XCCW Joined 4a" panose="03050702000000000000" pitchFamily="66" charset="0"/>
              </a:rPr>
              <a:t>Uniform</a:t>
            </a:r>
          </a:p>
        </p:txBody>
      </p:sp>
      <p:sp>
        <p:nvSpPr>
          <p:cNvPr id="5" name="Content Placeholder 4"/>
          <p:cNvSpPr>
            <a:spLocks noGrp="1"/>
          </p:cNvSpPr>
          <p:nvPr>
            <p:ph idx="1"/>
          </p:nvPr>
        </p:nvSpPr>
        <p:spPr>
          <a:xfrm>
            <a:off x="448965" y="1044699"/>
            <a:ext cx="7177135" cy="3970331"/>
          </a:xfrm>
        </p:spPr>
        <p:txBody>
          <a:bodyPr>
            <a:normAutofit fontScale="55000" lnSpcReduction="20000"/>
          </a:bodyPr>
          <a:lstStyle/>
          <a:p>
            <a:pPr marL="0" indent="0">
              <a:lnSpc>
                <a:spcPct val="90000"/>
              </a:lnSpc>
              <a:buNone/>
            </a:pPr>
            <a:r>
              <a:rPr lang="en-GB" dirty="0">
                <a:latin typeface="XCCW Joined 4a" panose="03050602040000000000" pitchFamily="66" charset="0"/>
              </a:rPr>
              <a:t>At Frieth, we believe that the school uniform contributes to our school ethos and instils a sense of belonging to the school. We ask our children to take pride in their appearance and to look smart in school.</a:t>
            </a:r>
          </a:p>
          <a:p>
            <a:pPr marL="0" indent="0">
              <a:lnSpc>
                <a:spcPct val="90000"/>
              </a:lnSpc>
              <a:buNone/>
            </a:pPr>
            <a:endParaRPr lang="en-GB" dirty="0">
              <a:latin typeface="XCCW Joined 4a" panose="03050602040000000000" pitchFamily="66" charset="0"/>
            </a:endParaRPr>
          </a:p>
          <a:p>
            <a:r>
              <a:rPr lang="en-GB" dirty="0">
                <a:latin typeface="XCCW Joined 4a" panose="03050602040000000000" pitchFamily="66" charset="0"/>
              </a:rPr>
              <a:t>School sweatshirt / plain royal blue cardigan / jumper</a:t>
            </a:r>
          </a:p>
          <a:p>
            <a:r>
              <a:rPr lang="en-GB" dirty="0">
                <a:latin typeface="XCCW Joined 4a" panose="03050602040000000000" pitchFamily="66" charset="0"/>
              </a:rPr>
              <a:t>White or pale blue polo shirt</a:t>
            </a:r>
          </a:p>
          <a:p>
            <a:r>
              <a:rPr lang="en-GB" dirty="0">
                <a:latin typeface="XCCW Joined 4a" panose="03050602040000000000" pitchFamily="66" charset="0"/>
              </a:rPr>
              <a:t>Black or grey skirt or trousers</a:t>
            </a:r>
          </a:p>
          <a:p>
            <a:r>
              <a:rPr lang="en-GB" dirty="0">
                <a:latin typeface="XCCW Joined 4a" panose="03050602040000000000" pitchFamily="66" charset="0"/>
              </a:rPr>
              <a:t>White, grey or black socks / black tights</a:t>
            </a:r>
          </a:p>
          <a:p>
            <a:r>
              <a:rPr lang="en-GB" dirty="0">
                <a:latin typeface="XCCW Joined 4a" panose="03050602040000000000" pitchFamily="66" charset="0"/>
              </a:rPr>
              <a:t>Fleece for outdoor wear (optional)</a:t>
            </a:r>
          </a:p>
          <a:p>
            <a:r>
              <a:rPr lang="en-GB" dirty="0">
                <a:latin typeface="XCCW Joined 4a" panose="03050602040000000000" pitchFamily="66" charset="0"/>
              </a:rPr>
              <a:t>School tie (optional)</a:t>
            </a:r>
          </a:p>
          <a:p>
            <a:r>
              <a:rPr lang="en-GB" dirty="0">
                <a:latin typeface="XCCW Joined 4a" panose="03050602040000000000" pitchFamily="66" charset="0"/>
              </a:rPr>
              <a:t>Black low heeled shoes / sandals without open toes.  Sling backs are not allowed.</a:t>
            </a:r>
          </a:p>
          <a:p>
            <a:r>
              <a:rPr lang="en-GB" dirty="0">
                <a:latin typeface="XCCW Joined 4a" panose="03050602040000000000" pitchFamily="66" charset="0"/>
              </a:rPr>
              <a:t>In the summer, some pupils choose to wear a royal blue and white checked dress or shorts</a:t>
            </a:r>
          </a:p>
          <a:p>
            <a:pPr marL="0" indent="0">
              <a:lnSpc>
                <a:spcPct val="90000"/>
              </a:lnSpc>
              <a:buNone/>
            </a:pPr>
            <a:r>
              <a:rPr lang="en-GB" dirty="0"/>
              <a:t> </a:t>
            </a:r>
            <a:endParaRPr lang="en-US" altLang="en-US" dirty="0">
              <a:latin typeface="XCCW Joined 4a" panose="03050702000000000000" pitchFamily="66" charset="0"/>
            </a:endParaRPr>
          </a:p>
        </p:txBody>
      </p:sp>
    </p:spTree>
    <p:extLst>
      <p:ext uri="{BB962C8B-B14F-4D97-AF65-F5344CB8AC3E}">
        <p14:creationId xmlns:p14="http://schemas.microsoft.com/office/powerpoint/2010/main" val="11579735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8964" y="281175"/>
            <a:ext cx="6566316" cy="763525"/>
          </a:xfrm>
        </p:spPr>
        <p:txBody>
          <a:bodyPr>
            <a:normAutofit/>
          </a:bodyPr>
          <a:lstStyle/>
          <a:p>
            <a:pPr algn="l"/>
            <a:r>
              <a:rPr lang="en-US" dirty="0">
                <a:latin typeface="XCCW Joined 4a" panose="03050702000000000000" pitchFamily="66" charset="0"/>
              </a:rPr>
              <a:t>Links to the Church</a:t>
            </a:r>
          </a:p>
        </p:txBody>
      </p:sp>
      <p:sp>
        <p:nvSpPr>
          <p:cNvPr id="5" name="Content Placeholder 4"/>
          <p:cNvSpPr>
            <a:spLocks noGrp="1"/>
          </p:cNvSpPr>
          <p:nvPr>
            <p:ph idx="1"/>
          </p:nvPr>
        </p:nvSpPr>
        <p:spPr>
          <a:xfrm>
            <a:off x="448965" y="1044699"/>
            <a:ext cx="7177135" cy="3970331"/>
          </a:xfrm>
        </p:spPr>
        <p:txBody>
          <a:bodyPr>
            <a:normAutofit/>
          </a:bodyPr>
          <a:lstStyle/>
          <a:p>
            <a:pPr marL="0" indent="0">
              <a:lnSpc>
                <a:spcPct val="90000"/>
              </a:lnSpc>
              <a:buNone/>
            </a:pPr>
            <a:r>
              <a:rPr lang="en-US" altLang="en-US" sz="2400" dirty="0">
                <a:latin typeface="XCCW Joined 4a" panose="03050702000000000000" pitchFamily="66" charset="0"/>
              </a:rPr>
              <a:t>At Frieth, we have Collective worship every day. We are also very fortunate to welcome in Reverend Andy and Reverend Sue Morton.</a:t>
            </a:r>
          </a:p>
          <a:p>
            <a:pPr marL="0" indent="0">
              <a:lnSpc>
                <a:spcPct val="90000"/>
              </a:lnSpc>
              <a:buNone/>
            </a:pPr>
            <a:endParaRPr lang="en-US" altLang="en-US" sz="2400" dirty="0">
              <a:latin typeface="XCCW Joined 4a" panose="03050702000000000000" pitchFamily="66" charset="0"/>
            </a:endParaRPr>
          </a:p>
          <a:p>
            <a:pPr marL="0" indent="0">
              <a:lnSpc>
                <a:spcPct val="90000"/>
              </a:lnSpc>
              <a:buNone/>
            </a:pPr>
            <a:r>
              <a:rPr lang="en-US" altLang="en-US" sz="2400" dirty="0">
                <a:latin typeface="XCCW Joined 4a" panose="03050702000000000000" pitchFamily="66" charset="0"/>
              </a:rPr>
              <a:t>Our Vision is ‘Let your Light Shine’</a:t>
            </a:r>
          </a:p>
          <a:p>
            <a:pPr marL="0" indent="0">
              <a:lnSpc>
                <a:spcPct val="90000"/>
              </a:lnSpc>
              <a:buNone/>
            </a:pPr>
            <a:r>
              <a:rPr lang="en-GB" sz="2400" dirty="0">
                <a:latin typeface="XCCW Joined 4a" panose="03050602040000000000" pitchFamily="66" charset="0"/>
              </a:rPr>
              <a:t>Our vision encourages our children to show the world how wonderful they are, in both the good character and values they display and in their unique qualities and talents.</a:t>
            </a:r>
            <a:endParaRPr lang="en-US" altLang="en-US" sz="2400" dirty="0">
              <a:latin typeface="XCCW Joined 4a" panose="03050602040000000000" pitchFamily="66" charset="0"/>
            </a:endParaRPr>
          </a:p>
          <a:p>
            <a:pPr marL="0" indent="0">
              <a:lnSpc>
                <a:spcPct val="90000"/>
              </a:lnSpc>
              <a:buNone/>
            </a:pPr>
            <a:endParaRPr lang="en-US" altLang="en-US" dirty="0">
              <a:latin typeface="XCCW Joined 4a" panose="03050702000000000000" pitchFamily="66" charset="0"/>
            </a:endParaRPr>
          </a:p>
        </p:txBody>
      </p:sp>
    </p:spTree>
    <p:extLst>
      <p:ext uri="{BB962C8B-B14F-4D97-AF65-F5344CB8AC3E}">
        <p14:creationId xmlns:p14="http://schemas.microsoft.com/office/powerpoint/2010/main" val="15798285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655</Words>
  <Application>Microsoft Office PowerPoint</Application>
  <PresentationFormat>On-screen Show (16:9)</PresentationFormat>
  <Paragraphs>80</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Comic Sans MS</vt:lpstr>
      <vt:lpstr>XCCW Joined 4a</vt:lpstr>
      <vt:lpstr>Office Theme</vt:lpstr>
      <vt:lpstr>Welcome to Kites!</vt:lpstr>
      <vt:lpstr>Kites’ Staff</vt:lpstr>
      <vt:lpstr>Curriculum Areas</vt:lpstr>
      <vt:lpstr>Rewards and Sanctions</vt:lpstr>
      <vt:lpstr>Homework</vt:lpstr>
      <vt:lpstr>Homework</vt:lpstr>
      <vt:lpstr>PE</vt:lpstr>
      <vt:lpstr>Uniform</vt:lpstr>
      <vt:lpstr>Links to the Church</vt:lpstr>
      <vt:lpstr>Communication</vt:lpstr>
      <vt:lpstr>Any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2017-07-14T17:38:22Z</dcterms:created>
  <dcterms:modified xsi:type="dcterms:W3CDTF">2023-09-13T12:43:56Z</dcterms:modified>
</cp:coreProperties>
</file>