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6" r:id="rId6"/>
    <p:sldId id="259" r:id="rId7"/>
    <p:sldId id="258" r:id="rId8"/>
    <p:sldId id="261" r:id="rId9"/>
    <p:sldId id="280" r:id="rId10"/>
    <p:sldId id="263" r:id="rId11"/>
    <p:sldId id="277" r:id="rId12"/>
    <p:sldId id="281" r:id="rId13"/>
    <p:sldId id="278" r:id="rId14"/>
    <p:sldId id="266" r:id="rId15"/>
    <p:sldId id="282" r:id="rId16"/>
    <p:sldId id="279" r:id="rId17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800"/>
    <a:srgbClr val="5EEC3C"/>
    <a:srgbClr val="1D3A00"/>
    <a:srgbClr val="6C1A00"/>
    <a:srgbClr val="003296"/>
    <a:srgbClr val="E39A39"/>
    <a:srgbClr val="FFC901"/>
    <a:srgbClr val="FE9202"/>
    <a:srgbClr val="FEA4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9AF56-F8FE-4DB5-8997-E630A9B56B1C}" v="5" dt="2024-09-19T12:33:12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D0119-9759-48EE-8C1D-D5F4CE60F4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FE3CE-3A63-4709-A425-1CAC38D31A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6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492AF-9EFD-41CD-8A16-D895FB4BB63B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65B9D-9BF6-4ACC-A70C-5B7F5752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1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2419045"/>
            <a:ext cx="5650085" cy="76352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182570"/>
            <a:ext cx="565008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87F581DD-0858-4A9E-9DA3-538B9FD40F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"/>
            <a:ext cx="6870700" cy="1200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771900" cy="274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3771900" cy="274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4B988-77F2-4D00-9B9C-9633222738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304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44700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20680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8117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044701"/>
            <a:ext cx="6108200" cy="366376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044700"/>
            <a:ext cx="809336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4664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41904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664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41904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83788"/>
            <a:ext cx="5955493" cy="725348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XCCW Joined 4a" panose="03050702000000000000" pitchFamily="66" charset="0"/>
              </a:rPr>
              <a:t>Welcome to Owls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87980"/>
            <a:ext cx="5955494" cy="763525"/>
          </a:xfrm>
        </p:spPr>
        <p:txBody>
          <a:bodyPr>
            <a:normAutofit/>
          </a:bodyPr>
          <a:lstStyle/>
          <a:p>
            <a:endParaRPr lang="en-US" dirty="0">
              <a:latin typeface="XCCW Joined 4a" panose="03050702000000000000" pitchFamily="66" charset="0"/>
            </a:endParaRPr>
          </a:p>
          <a:p>
            <a:endParaRPr lang="en-US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Links to the Church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7177135" cy="397033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>
                <a:latin typeface="XCCW Joined 4a" panose="03050702000000000000" pitchFamily="66" charset="0"/>
              </a:rPr>
              <a:t>At Frieth, we have Collective worship every day. This takes place during assemblies on Mondays, Tuesdays and Fridays, and in class on Wednesdays and Thursdays.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>
              <a:latin typeface="XCCW Joined 4a" panose="03050702000000000000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>
                <a:latin typeface="XCCW Joined 4a" panose="03050702000000000000" pitchFamily="66" charset="0"/>
              </a:rPr>
              <a:t>Our Vision is ‘Let your Light Shine’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400" dirty="0">
                <a:latin typeface="XCCW Joined 4a" panose="03050602040000000000" pitchFamily="66" charset="0"/>
              </a:rPr>
              <a:t>Our vision encourages our children to show the world how wonderful they are, in both the good character and values they display and in their unique qualities and talents.</a:t>
            </a:r>
            <a:endParaRPr lang="en-US" altLang="en-US" sz="2400" dirty="0">
              <a:latin typeface="XCCW Joined 4a" panose="03050602040000000000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2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Communication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7177135" cy="3970331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XCCW Joined 4a" panose="03050702000000000000" pitchFamily="66" charset="0"/>
              </a:rPr>
              <a:t>It is very important that the children feel they can talk to their teachers if they have a worry.</a:t>
            </a:r>
          </a:p>
          <a:p>
            <a:pPr marL="0" indent="0">
              <a:buNone/>
            </a:pPr>
            <a:endParaRPr lang="en-US" altLang="en-US" dirty="0">
              <a:latin typeface="XCCW Joined 4a" panose="03050702000000000000" pitchFamily="66" charset="0"/>
            </a:endParaRPr>
          </a:p>
          <a:p>
            <a:r>
              <a:rPr lang="en-US" altLang="en-US" dirty="0">
                <a:latin typeface="XCCW Joined 4a" panose="03050702000000000000" pitchFamily="66" charset="0"/>
              </a:rPr>
              <a:t>If parents or </a:t>
            </a:r>
            <a:r>
              <a:rPr lang="en-US" altLang="en-US" dirty="0" err="1">
                <a:latin typeface="XCCW Joined 4a" panose="03050702000000000000" pitchFamily="66" charset="0"/>
              </a:rPr>
              <a:t>carers</a:t>
            </a:r>
            <a:r>
              <a:rPr lang="en-US" altLang="en-US" dirty="0">
                <a:latin typeface="XCCW Joined 4a" panose="03050702000000000000" pitchFamily="66" charset="0"/>
              </a:rPr>
              <a:t> have any concerns, please come and see us at the end of the school day or send a short email. </a:t>
            </a:r>
            <a:endParaRPr lang="en-GB" altLang="en-US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789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44B6-E942-F7F7-2D4C-1A205A4DB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Tapestry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DAA7B-0918-C478-0E65-1433A623C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At </a:t>
            </a:r>
            <a:r>
              <a:rPr lang="en-GB" dirty="0" err="1"/>
              <a:t>Frieth</a:t>
            </a:r>
            <a:r>
              <a:rPr lang="en-GB" dirty="0"/>
              <a:t> we use an online learning journal called Tapestry to record photos, </a:t>
            </a:r>
          </a:p>
          <a:p>
            <a:pPr marL="0" indent="0">
              <a:buNone/>
            </a:pPr>
            <a:r>
              <a:rPr lang="en-GB" dirty="0"/>
              <a:t>observations and comments, in line with the EYFS curriculum, to build up a </a:t>
            </a:r>
          </a:p>
          <a:p>
            <a:pPr marL="0" indent="0">
              <a:buNone/>
            </a:pPr>
            <a:r>
              <a:rPr lang="en-GB" dirty="0"/>
              <a:t>record of your child’s experiences during their time with us.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system allows us to work with parents and carers to share information and record some of the children’s play and learning inside and outside the </a:t>
            </a:r>
          </a:p>
          <a:p>
            <a:pPr marL="0" indent="0">
              <a:buNone/>
            </a:pPr>
            <a:r>
              <a:rPr lang="en-GB" dirty="0"/>
              <a:t>classroom.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Tapestry allows us to share some of these observations and moments with you. The Tapestry app can be downloaded to smartphones and </a:t>
            </a:r>
            <a:r>
              <a:rPr lang="en-GB" dirty="0" err="1"/>
              <a:t>i</a:t>
            </a:r>
            <a:r>
              <a:rPr lang="en-GB" dirty="0"/>
              <a:t>-pads which gives parents easy access to their child’s learning journal and also allows parents to upload their own pictures to contribute to the children’s learning record.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Please make sure you have signed up by following the email link sent to you.</a:t>
            </a:r>
          </a:p>
        </p:txBody>
      </p:sp>
      <p:pic>
        <p:nvPicPr>
          <p:cNvPr id="1026" name="Picture 2" descr="Tapestry logo - Muddy Boots Pre-School">
            <a:extLst>
              <a:ext uri="{FF2B5EF4-FFF2-40B4-BE49-F238E27FC236}">
                <a16:creationId xmlns:a16="http://schemas.microsoft.com/office/drawing/2014/main" id="{9EFEE47E-CA73-AF79-2757-35878F6A71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82" t="7587" r="25982" b="7587"/>
          <a:stretch/>
        </p:blipFill>
        <p:spPr bwMode="auto">
          <a:xfrm>
            <a:off x="6709870" y="1655520"/>
            <a:ext cx="1221640" cy="1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968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80822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32123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900" y="166083"/>
            <a:ext cx="5153025" cy="1200150"/>
          </a:xfrm>
        </p:spPr>
        <p:txBody>
          <a:bodyPr/>
          <a:lstStyle/>
          <a:p>
            <a:pPr eaLnBrk="1" hangingPunct="1"/>
            <a:r>
              <a:rPr lang="en-GB" altLang="en-US" dirty="0"/>
              <a:t>Kestrels’ Staff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261" y="1351360"/>
            <a:ext cx="7787954" cy="3052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altLang="en-US" sz="2100" dirty="0"/>
          </a:p>
          <a:p>
            <a:pPr marL="0" indent="0">
              <a:buNone/>
            </a:pPr>
            <a:r>
              <a:rPr lang="en-GB" altLang="en-US" sz="2100" dirty="0"/>
              <a:t>Matthew Burn			Natalie Lampard</a:t>
            </a:r>
          </a:p>
          <a:p>
            <a:pPr marL="0" indent="0">
              <a:buNone/>
            </a:pPr>
            <a:endParaRPr lang="en-GB" altLang="en-US" sz="2100" dirty="0"/>
          </a:p>
          <a:p>
            <a:pPr marL="0" indent="0">
              <a:buNone/>
            </a:pPr>
            <a:r>
              <a:rPr lang="en-GB" altLang="en-US" sz="2100" dirty="0"/>
              <a:t>Sarah Bryan</a:t>
            </a:r>
          </a:p>
          <a:p>
            <a:pPr marL="0" indent="0">
              <a:buNone/>
            </a:pPr>
            <a:endParaRPr lang="en-GB" altLang="en-US" sz="2100" dirty="0"/>
          </a:p>
          <a:p>
            <a:pPr marL="0" indent="0">
              <a:buNone/>
            </a:pPr>
            <a:r>
              <a:rPr lang="en-GB" altLang="en-US" sz="2100" dirty="0"/>
              <a:t>Stacy Birmingham</a:t>
            </a:r>
          </a:p>
          <a:p>
            <a:pPr marL="0" indent="0">
              <a:buNone/>
            </a:pPr>
            <a:endParaRPr lang="en-GB" altLang="en-US" sz="2100" dirty="0"/>
          </a:p>
          <a:p>
            <a:pPr marL="0" indent="0">
              <a:buNone/>
            </a:pPr>
            <a:r>
              <a:rPr lang="en-GB" altLang="en-US" sz="2100" dirty="0"/>
              <a:t>Emma Spencer</a:t>
            </a:r>
          </a:p>
          <a:p>
            <a:pPr marL="0" indent="0">
              <a:buNone/>
            </a:pPr>
            <a:endParaRPr lang="en-GB" altLang="en-US" sz="2100" dirty="0"/>
          </a:p>
          <a:p>
            <a:pPr marL="0" indent="0">
              <a:buNone/>
            </a:pPr>
            <a:endParaRPr lang="en-GB" altLang="en-US" sz="2100" dirty="0"/>
          </a:p>
        </p:txBody>
      </p:sp>
      <p:sp>
        <p:nvSpPr>
          <p:cNvPr id="12295" name="AutoShape 8" descr="Image result for rAMAN hERR LOWBROOK ACADEMY"/>
          <p:cNvSpPr>
            <a:spLocks noChangeAspect="1" noChangeArrowheads="1"/>
          </p:cNvSpPr>
          <p:nvPr/>
        </p:nvSpPr>
        <p:spPr bwMode="auto">
          <a:xfrm>
            <a:off x="1117997" y="-102394"/>
            <a:ext cx="228601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350"/>
          </a:p>
        </p:txBody>
      </p:sp>
    </p:spTree>
    <p:extLst>
      <p:ext uri="{BB962C8B-B14F-4D97-AF65-F5344CB8AC3E}">
        <p14:creationId xmlns:p14="http://schemas.microsoft.com/office/powerpoint/2010/main" val="196653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Areas of Learning and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29D8-210F-DAC4-D084-F60BB1762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/>
              <a:t>THE PRIME AREAS: </a:t>
            </a:r>
          </a:p>
          <a:p>
            <a:pPr marL="0" indent="0">
              <a:buNone/>
            </a:pPr>
            <a:r>
              <a:rPr lang="en-GB" sz="2000" dirty="0"/>
              <a:t>• communication and language </a:t>
            </a:r>
          </a:p>
          <a:p>
            <a:pPr marL="0" indent="0">
              <a:buNone/>
            </a:pPr>
            <a:r>
              <a:rPr lang="en-GB" sz="2000" dirty="0"/>
              <a:t>• physical development </a:t>
            </a:r>
          </a:p>
          <a:p>
            <a:pPr marL="0" indent="0">
              <a:buNone/>
            </a:pPr>
            <a:r>
              <a:rPr lang="en-GB" sz="2000" dirty="0"/>
              <a:t>• personal, social and emotional development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THE SPECIFIC AREAS: </a:t>
            </a:r>
          </a:p>
          <a:p>
            <a:pPr marL="0" indent="0">
              <a:buNone/>
            </a:pPr>
            <a:r>
              <a:rPr lang="en-GB" sz="2000" dirty="0"/>
              <a:t>• literacy </a:t>
            </a:r>
          </a:p>
          <a:p>
            <a:pPr marL="0" indent="0">
              <a:buNone/>
            </a:pPr>
            <a:r>
              <a:rPr lang="en-GB" sz="2000" dirty="0"/>
              <a:t>• mathematics </a:t>
            </a:r>
          </a:p>
          <a:p>
            <a:pPr marL="0" indent="0">
              <a:buNone/>
            </a:pPr>
            <a:r>
              <a:rPr lang="en-GB" sz="2000" dirty="0"/>
              <a:t>• understanding the world </a:t>
            </a:r>
          </a:p>
          <a:p>
            <a:pPr marL="0" indent="0">
              <a:buNone/>
            </a:pPr>
            <a:r>
              <a:rPr lang="en-GB" sz="2000" dirty="0"/>
              <a:t>• expressive arts and design </a:t>
            </a:r>
          </a:p>
          <a:p>
            <a:pPr marL="0" indent="0">
              <a:buNone/>
            </a:pPr>
            <a:r>
              <a:rPr lang="en-GB" sz="2000" dirty="0"/>
              <a:t>Please see the curriculum letter for more details about what the children will be covering in each subject.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6880" y="1037559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>
                <a:latin typeface="XCCW Joined 4a" panose="03050702000000000000" pitchFamily="66" charset="0"/>
              </a:rPr>
              <a:t>Rewards and Sanctions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6880" y="1960930"/>
            <a:ext cx="4040188" cy="479822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XCCW Joined 4a" panose="03050702000000000000" pitchFamily="66" charset="0"/>
              </a:rPr>
              <a:t>Rewards: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071348" y="2419045"/>
            <a:ext cx="2966185" cy="2276294"/>
          </a:xfrm>
        </p:spPr>
        <p:txBody>
          <a:bodyPr>
            <a:normAutofit fontScale="85000" lnSpcReduction="10000"/>
          </a:bodyPr>
          <a:lstStyle/>
          <a:p>
            <a:pPr algn="l">
              <a:defRPr/>
            </a:pPr>
            <a:r>
              <a:rPr lang="en-US" dirty="0">
                <a:latin typeface="XCCW Joined 4a" panose="03050702000000000000" pitchFamily="66" charset="0"/>
              </a:rPr>
              <a:t>Dojo Points</a:t>
            </a:r>
          </a:p>
          <a:p>
            <a:pPr algn="l">
              <a:defRPr/>
            </a:pPr>
            <a:r>
              <a:rPr lang="en-US" dirty="0">
                <a:latin typeface="XCCW Joined 4a" panose="03050702000000000000" pitchFamily="66" charset="0"/>
              </a:rPr>
              <a:t>Rainbow</a:t>
            </a:r>
          </a:p>
          <a:p>
            <a:pPr algn="l">
              <a:defRPr/>
            </a:pPr>
            <a:r>
              <a:rPr lang="en-US" dirty="0">
                <a:latin typeface="XCCW Joined 4a" panose="03050702000000000000" pitchFamily="66" charset="0"/>
              </a:rPr>
              <a:t>Special Mention</a:t>
            </a:r>
          </a:p>
          <a:p>
            <a:pPr algn="l">
              <a:defRPr/>
            </a:pPr>
            <a:r>
              <a:rPr lang="en-US" dirty="0">
                <a:latin typeface="XCCW Joined 4a" panose="03050702000000000000" pitchFamily="66" charset="0"/>
              </a:rPr>
              <a:t>Let Your Light Shine Certificate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60930"/>
            <a:ext cx="4041775" cy="479822"/>
          </a:xfrm>
        </p:spPr>
        <p:txBody>
          <a:bodyPr/>
          <a:lstStyle/>
          <a:p>
            <a:r>
              <a:rPr lang="en-US" dirty="0">
                <a:latin typeface="XCCW Joined 4a" panose="03050702000000000000" pitchFamily="66" charset="0"/>
                <a:cs typeface="Arial" panose="020B0604020202020204" pitchFamily="34" charset="0"/>
              </a:rPr>
              <a:t>Sanctions: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1" y="2433327"/>
            <a:ext cx="4041775" cy="227629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err="1">
                <a:latin typeface="XCCW Joined 4a" panose="03050702000000000000" pitchFamily="66" charset="0"/>
                <a:cs typeface="Arial" panose="020B0604020202020204" pitchFamily="34" charset="0"/>
              </a:rPr>
              <a:t>Behaviour</a:t>
            </a:r>
            <a:r>
              <a:rPr lang="en-US" dirty="0">
                <a:latin typeface="XCCW Joined 4a" panose="03050702000000000000" pitchFamily="66" charset="0"/>
                <a:cs typeface="Arial" panose="020B0604020202020204" pitchFamily="34" charset="0"/>
              </a:rPr>
              <a:t> management focuses on positive encouragement and understanding</a:t>
            </a:r>
          </a:p>
          <a:p>
            <a:pPr algn="l"/>
            <a:endParaRPr lang="en-US" dirty="0">
              <a:latin typeface="XCCW Joined 4a" panose="03050702000000000000" pitchFamily="66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XCCW Joined 4a" panose="03050702000000000000" pitchFamily="66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XCCW Joined 4a" panose="03050702000000000000" pitchFamily="66" charset="0"/>
                <a:cs typeface="Arial" panose="020B0604020202020204" pitchFamily="34" charset="0"/>
              </a:rPr>
              <a:t>Verbal Warning</a:t>
            </a:r>
          </a:p>
          <a:p>
            <a:pPr algn="l"/>
            <a:r>
              <a:rPr lang="en-US" dirty="0">
                <a:latin typeface="XCCW Joined 4a" panose="03050702000000000000" pitchFamily="66" charset="0"/>
                <a:cs typeface="Arial" panose="020B0604020202020204" pitchFamily="34" charset="0"/>
              </a:rPr>
              <a:t>Loss of privilege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433E3-7AFC-E4D4-2FA4-3B7FFD390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Homework tasks will be set weekly (Thursday to Thursday) </a:t>
            </a:r>
          </a:p>
          <a:p>
            <a:pPr marL="0" indent="0">
              <a:buNone/>
            </a:pPr>
            <a:r>
              <a:rPr lang="en-GB" dirty="0"/>
              <a:t>on Microsoft Teams: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1. Daily reading</a:t>
            </a:r>
          </a:p>
          <a:p>
            <a:pPr marL="0" indent="0">
              <a:buNone/>
            </a:pPr>
            <a:r>
              <a:rPr lang="en-GB" dirty="0"/>
              <a:t>2. Weekly Dig1t game (mental arithmetic)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 Reading book(s) and Reading Records will be checked every day in school. </a:t>
            </a:r>
          </a:p>
          <a:p>
            <a:pPr marL="0" indent="0">
              <a:buNone/>
            </a:pPr>
            <a:r>
              <a:rPr lang="en-GB" dirty="0"/>
              <a:t> The expectation is that all children should read at home every day (Monday to Friday).</a:t>
            </a:r>
          </a:p>
          <a:p>
            <a:pPr marL="0" indent="0">
              <a:buNone/>
            </a:pPr>
            <a:r>
              <a:rPr lang="en-GB" dirty="0"/>
              <a:t>• The maths game should be played at home a couple of times during the week.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Further tasks from later on in the term:</a:t>
            </a:r>
          </a:p>
          <a:p>
            <a:pPr marL="0" indent="0">
              <a:buNone/>
            </a:pPr>
            <a:r>
              <a:rPr lang="en-GB" dirty="0"/>
              <a:t>• Word tin with High Frequency Words</a:t>
            </a:r>
          </a:p>
          <a:p>
            <a:pPr marL="0" indent="0">
              <a:buNone/>
            </a:pPr>
            <a:r>
              <a:rPr lang="en-GB" dirty="0"/>
              <a:t>• Maths passports</a:t>
            </a:r>
          </a:p>
        </p:txBody>
      </p:sp>
    </p:spTree>
    <p:extLst>
      <p:ext uri="{BB962C8B-B14F-4D97-AF65-F5344CB8AC3E}">
        <p14:creationId xmlns:p14="http://schemas.microsoft.com/office/powerpoint/2010/main" val="377018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Homework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891995"/>
            <a:ext cx="7177135" cy="397033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altLang="en-US" sz="2000" dirty="0">
                <a:latin typeface="XCCW Joined 4a" panose="03050702000000000000" pitchFamily="66" charset="0"/>
              </a:rPr>
              <a:t>• Please ensure your child is reading daily at home and the reading record is filled in every day: date, title, pages read and any comments. </a:t>
            </a:r>
          </a:p>
          <a:p>
            <a:pPr>
              <a:lnSpc>
                <a:spcPct val="90000"/>
              </a:lnSpc>
              <a:buNone/>
            </a:pPr>
            <a:r>
              <a:rPr lang="en-GB" altLang="en-US" sz="2000" dirty="0">
                <a:latin typeface="XCCW Joined 4a" panose="03050702000000000000" pitchFamily="66" charset="0"/>
              </a:rPr>
              <a:t>• It is expected that homework is always completed and handed in on time (except in special circumstances).</a:t>
            </a:r>
          </a:p>
          <a:p>
            <a:pPr>
              <a:lnSpc>
                <a:spcPct val="90000"/>
              </a:lnSpc>
              <a:buNone/>
            </a:pPr>
            <a:r>
              <a:rPr lang="en-GB" altLang="en-US" sz="2000" dirty="0">
                <a:latin typeface="XCCW Joined 4a" panose="03050702000000000000" pitchFamily="66" charset="0"/>
              </a:rPr>
              <a:t>• If children are having some difficulties with homework, we will be more than happy to go over it again with them.</a:t>
            </a:r>
          </a:p>
          <a:p>
            <a:pPr>
              <a:lnSpc>
                <a:spcPct val="90000"/>
              </a:lnSpc>
              <a:buNone/>
            </a:pPr>
            <a:r>
              <a:rPr lang="en-GB" altLang="en-US" sz="2000" dirty="0">
                <a:latin typeface="XCCW Joined 4a" panose="03050702000000000000" pitchFamily="66" charset="0"/>
              </a:rPr>
              <a:t>• If there is a reason homework couldn’t be completed, please email the teacher and make them aware.</a:t>
            </a:r>
            <a:endParaRPr lang="en-GB" altLang="en-US" sz="1600" dirty="0">
              <a:latin typeface="XCCW Joined 4a" panose="03050702000000000000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altLang="en-US" sz="1600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4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261" y="1044699"/>
            <a:ext cx="7329840" cy="3970331"/>
          </a:xfrm>
        </p:spPr>
        <p:txBody>
          <a:bodyPr>
            <a:normAutofit/>
          </a:bodyPr>
          <a:lstStyle/>
          <a:p>
            <a:pPr marL="90488" indent="0">
              <a:lnSpc>
                <a:spcPct val="90000"/>
              </a:lnSpc>
              <a:buNone/>
            </a:pPr>
            <a:r>
              <a:rPr lang="en-GB" altLang="en-US" sz="2200" dirty="0">
                <a:latin typeface="XCCW Joined 4a" panose="03050702000000000000" pitchFamily="66" charset="0"/>
              </a:rPr>
              <a:t>The class will have two PE lessons per week.</a:t>
            </a:r>
            <a:r>
              <a:rPr lang="en-US" altLang="en-US" sz="2200" dirty="0">
                <a:latin typeface="XCCW Joined 4a" panose="03050702000000000000" pitchFamily="66" charset="0"/>
              </a:rPr>
              <a:t>This term, P.E. will take place on Tuesday afternoon (indoor) and Wednesday afternoon (sports).</a:t>
            </a:r>
          </a:p>
          <a:p>
            <a:pPr marL="90488" indent="0">
              <a:lnSpc>
                <a:spcPct val="90000"/>
              </a:lnSpc>
              <a:buNone/>
            </a:pPr>
            <a:endParaRPr lang="en-US" dirty="0">
              <a:latin typeface="XCCW Joined 4a" panose="03050702000000000000" pitchFamily="66" charset="0"/>
            </a:endParaRPr>
          </a:p>
          <a:p>
            <a:pPr marL="90488" indent="0">
              <a:lnSpc>
                <a:spcPct val="90000"/>
              </a:lnSpc>
              <a:buNone/>
            </a:pPr>
            <a:r>
              <a:rPr lang="en-US" dirty="0">
                <a:solidFill>
                  <a:srgbClr val="7CC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4a" panose="03050702000000000000" pitchFamily="66" charset="0"/>
              </a:rPr>
              <a:t>PE Kit</a:t>
            </a:r>
          </a:p>
          <a:p>
            <a:r>
              <a:rPr lang="en-GB" sz="2200" dirty="0">
                <a:latin typeface="XCCW Joined 4a" panose="03050602040000000000" pitchFamily="66" charset="0"/>
              </a:rPr>
              <a:t>T shirt with school logo or plain white T shirt</a:t>
            </a:r>
          </a:p>
          <a:p>
            <a:r>
              <a:rPr lang="en-GB" sz="2200" dirty="0">
                <a:latin typeface="XCCW Joined 4a" panose="03050602040000000000" pitchFamily="66" charset="0"/>
              </a:rPr>
              <a:t>Royal blue or navy shorts</a:t>
            </a:r>
          </a:p>
          <a:p>
            <a:r>
              <a:rPr lang="en-GB" sz="2200" dirty="0">
                <a:latin typeface="XCCW Joined 4a" panose="03050602040000000000" pitchFamily="66" charset="0"/>
              </a:rPr>
              <a:t>Trainers or plimsolls</a:t>
            </a:r>
          </a:p>
          <a:p>
            <a:r>
              <a:rPr lang="en-GB" sz="2200" dirty="0">
                <a:latin typeface="XCCW Joined 4a" panose="03050602040000000000" pitchFamily="66" charset="0"/>
              </a:rPr>
              <a:t>Royal blue or navy sweatshirt and jogging bottoms</a:t>
            </a:r>
          </a:p>
          <a:p>
            <a:pPr marL="90488" indent="0">
              <a:lnSpc>
                <a:spcPct val="90000"/>
              </a:lnSpc>
              <a:buNone/>
            </a:pPr>
            <a:endParaRPr lang="en-US" altLang="en-US" dirty="0">
              <a:solidFill>
                <a:srgbClr val="7CC8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77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Uniform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7177135" cy="397033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dirty="0">
                <a:latin typeface="XCCW Joined 4a" panose="03050602040000000000" pitchFamily="66" charset="0"/>
              </a:rPr>
              <a:t>At Frieth, we believe that the school uniform contributes to our school ethos and instils a sense of belonging to the school. We ask our children to take pride in their appearance and to look smart in school.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>
              <a:latin typeface="XCCW Joined 4a" panose="03050602040000000000" pitchFamily="66" charset="0"/>
            </a:endParaRPr>
          </a:p>
          <a:p>
            <a:r>
              <a:rPr lang="en-GB" dirty="0">
                <a:latin typeface="XCCW Joined 4a" panose="03050602040000000000" pitchFamily="66" charset="0"/>
              </a:rPr>
              <a:t>School sweatshirt / plain royal blue cardigan / jumper</a:t>
            </a:r>
          </a:p>
          <a:p>
            <a:r>
              <a:rPr lang="en-GB" dirty="0">
                <a:latin typeface="XCCW Joined 4a" panose="03050602040000000000" pitchFamily="66" charset="0"/>
              </a:rPr>
              <a:t>White or pale blue polo shirt</a:t>
            </a:r>
          </a:p>
          <a:p>
            <a:r>
              <a:rPr lang="en-GB" dirty="0">
                <a:latin typeface="XCCW Joined 4a" panose="03050602040000000000" pitchFamily="66" charset="0"/>
              </a:rPr>
              <a:t>Black or grey skirt or trousers</a:t>
            </a:r>
          </a:p>
          <a:p>
            <a:r>
              <a:rPr lang="en-GB" dirty="0">
                <a:latin typeface="XCCW Joined 4a" panose="03050602040000000000" pitchFamily="66" charset="0"/>
              </a:rPr>
              <a:t>White, grey or black socks / black tights</a:t>
            </a:r>
          </a:p>
          <a:p>
            <a:r>
              <a:rPr lang="en-GB" dirty="0">
                <a:latin typeface="XCCW Joined 4a" panose="03050602040000000000" pitchFamily="66" charset="0"/>
              </a:rPr>
              <a:t>Fleece for outdoor wear (optional)</a:t>
            </a:r>
          </a:p>
          <a:p>
            <a:r>
              <a:rPr lang="en-GB" dirty="0">
                <a:latin typeface="XCCW Joined 4a" panose="03050602040000000000" pitchFamily="66" charset="0"/>
              </a:rPr>
              <a:t>Black low heeled shoes / sandals without open toes.  Sling backs are not allowed.</a:t>
            </a:r>
          </a:p>
          <a:p>
            <a:r>
              <a:rPr lang="en-GB" dirty="0">
                <a:latin typeface="XCCW Joined 4a" panose="03050602040000000000" pitchFamily="66" charset="0"/>
              </a:rPr>
              <a:t>In the summer, some pupils choose to wear a royal blue and white checked dress or shorts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 </a:t>
            </a:r>
            <a:endParaRPr lang="en-US" altLang="en-US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973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02B3-0DD6-0FA7-498B-2CDF5380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832D-A603-4D57-0844-B25C0A1A2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All Early Years and Key Stage 1 children are entitled to a free school </a:t>
            </a:r>
          </a:p>
          <a:p>
            <a:pPr marL="0" indent="0">
              <a:buNone/>
            </a:pPr>
            <a:r>
              <a:rPr lang="en-GB" dirty="0"/>
              <a:t>meal each day.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Packed lunches should support our school’s healthy eating policy.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Please be aware that our school is a ‘nut free’ zone which means that all </a:t>
            </a:r>
          </a:p>
          <a:p>
            <a:pPr marL="0" indent="0">
              <a:buNone/>
            </a:pPr>
            <a:r>
              <a:rPr lang="en-GB" dirty="0"/>
              <a:t>types of nuts are not permitted.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FIZZY DRINKS are not allowed in school lunches or water bottles.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Children will receive a FREE PIECE OF FRUIT/VEGETABLE during the morning.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Free milk scheme (up to 5) – please liaise with the school office to order your child’s free milk.</a:t>
            </a:r>
          </a:p>
        </p:txBody>
      </p:sp>
    </p:spTree>
    <p:extLst>
      <p:ext uri="{BB962C8B-B14F-4D97-AF65-F5344CB8AC3E}">
        <p14:creationId xmlns:p14="http://schemas.microsoft.com/office/powerpoint/2010/main" val="196397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2E092B4A33C489A85F4A3A516BA98" ma:contentTypeVersion="15" ma:contentTypeDescription="Create a new document." ma:contentTypeScope="" ma:versionID="649a01a5ca3fb39cea0c3cd246c9b188">
  <xsd:schema xmlns:xsd="http://www.w3.org/2001/XMLSchema" xmlns:xs="http://www.w3.org/2001/XMLSchema" xmlns:p="http://schemas.microsoft.com/office/2006/metadata/properties" xmlns:ns2="0c093f3a-69ed-415e-bb17-0f4952f7cbb5" xmlns:ns3="9a226ea9-2d24-4178-863a-1b4fa6d41888" targetNamespace="http://schemas.microsoft.com/office/2006/metadata/properties" ma:root="true" ma:fieldsID="23c3933f5b31bb7afaa814b9f6e9a1ff" ns2:_="" ns3:_="">
    <xsd:import namespace="0c093f3a-69ed-415e-bb17-0f4952f7cbb5"/>
    <xsd:import namespace="9a226ea9-2d24-4178-863a-1b4fa6d41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93f3a-69ed-415e-bb17-0f4952f7cb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e76e8c8-5ecf-4b06-b55d-466b644f09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26ea9-2d24-4178-863a-1b4fa6d4188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c2cdfc1-1625-4eeb-980e-be617139a0c9}" ma:internalName="TaxCatchAll" ma:showField="CatchAllData" ma:web="9a226ea9-2d24-4178-863a-1b4fa6d418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26ea9-2d24-4178-863a-1b4fa6d41888" xsi:nil="true"/>
    <lcf76f155ced4ddcb4097134ff3c332f xmlns="0c093f3a-69ed-415e-bb17-0f4952f7cb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26D4F8F-DA6A-46ED-83E7-E908F8A56A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093f3a-69ed-415e-bb17-0f4952f7cbb5"/>
    <ds:schemaRef ds:uri="9a226ea9-2d24-4178-863a-1b4fa6d41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1B6EB1-0C4A-4ABF-A7BC-B185925776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B02B6A-9C5F-492D-8C0A-5D21A17311EF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0c093f3a-69ed-415e-bb17-0f4952f7cbb5"/>
    <ds:schemaRef ds:uri="9a226ea9-2d24-4178-863a-1b4fa6d41888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On-screen Show (16:9)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XCCW Joined 4a</vt:lpstr>
      <vt:lpstr>Office Theme</vt:lpstr>
      <vt:lpstr>Welcome to Owls</vt:lpstr>
      <vt:lpstr>Kestrels’ Staff</vt:lpstr>
      <vt:lpstr>Areas of Learning and Development</vt:lpstr>
      <vt:lpstr>Rewards and Sanctions</vt:lpstr>
      <vt:lpstr>Homework</vt:lpstr>
      <vt:lpstr>Homework</vt:lpstr>
      <vt:lpstr>PE</vt:lpstr>
      <vt:lpstr>Uniform</vt:lpstr>
      <vt:lpstr>Food</vt:lpstr>
      <vt:lpstr>Links to the Church</vt:lpstr>
      <vt:lpstr>Communication</vt:lpstr>
      <vt:lpstr>Tapestry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2017-07-14T17:38:22Z</dcterms:created>
  <dcterms:modified xsi:type="dcterms:W3CDTF">2024-09-19T12:34:52Z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0x01010048C2E092B4A33C489A85F4A3A516BA98</vt:lpwstr>
  </property>
  <property fmtid="{D5CDD505-2E9C-101B-9397-08002B2CF9AE}" pid="3" name="Order">
    <vt:r8>2156400</vt:r8>
  </property>
  <property fmtid="{D5CDD505-2E9C-101B-9397-08002B2CF9AE}" pid="4" name="MediaServiceImageTags">
    <vt:lpwstr/>
  </property>
</Properties>
</file>