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87" r:id="rId3"/>
    <p:sldId id="289" r:id="rId4"/>
    <p:sldId id="288" r:id="rId5"/>
    <p:sldId id="290" r:id="rId6"/>
    <p:sldId id="265" r:id="rId7"/>
    <p:sldId id="292" r:id="rId8"/>
    <p:sldId id="293" r:id="rId9"/>
    <p:sldId id="294" r:id="rId10"/>
    <p:sldId id="295" r:id="rId11"/>
    <p:sldId id="296" r:id="rId12"/>
    <p:sldId id="297" r:id="rId13"/>
    <p:sldId id="299" r:id="rId14"/>
    <p:sldId id="300" r:id="rId15"/>
    <p:sldId id="301" r:id="rId16"/>
    <p:sldId id="302" r:id="rId17"/>
    <p:sldId id="27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135" userDrawn="1">
          <p15:clr>
            <a:srgbClr val="A4A3A4"/>
          </p15:clr>
        </p15:guide>
        <p15:guide id="2" pos="1617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99"/>
    <a:srgbClr val="990099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44" autoAdjust="0"/>
    <p:restoredTop sz="94266" autoAdjust="0"/>
  </p:normalViewPr>
  <p:slideViewPr>
    <p:cSldViewPr snapToGrid="0">
      <p:cViewPr varScale="1">
        <p:scale>
          <a:sx n="55" d="100"/>
          <a:sy n="55" d="100"/>
        </p:scale>
        <p:origin x="-1264" y="-104"/>
      </p:cViewPr>
      <p:guideLst>
        <p:guide orient="horz" pos="3135"/>
        <p:guide pos="16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862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45069D-0DA1-4F58-8F43-90C43489E8AD}" type="datetimeFigureOut">
              <a:rPr lang="en-GB" smtClean="0"/>
              <a:t>16/01/19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9BC24-41CC-4FC4-BA18-F894B7ED82D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2228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All these slides are based on the teaching outlined</a:t>
            </a:r>
            <a:r>
              <a:rPr lang="en-GB" baseline="0" dirty="0"/>
              <a:t> in the document </a:t>
            </a:r>
            <a:r>
              <a:rPr lang="en-GB" baseline="0" dirty="0">
                <a:solidFill>
                  <a:srgbClr val="FF0000"/>
                </a:solidFill>
              </a:rPr>
              <a:t>‘Teaching_1_Pronouns’</a:t>
            </a:r>
            <a:r>
              <a:rPr lang="en-GB" baseline="0" dirty="0"/>
              <a:t> available from Hamilton.  </a:t>
            </a:r>
          </a:p>
          <a:p>
            <a:r>
              <a:rPr lang="en-GB" baseline="0" dirty="0"/>
              <a:t>It is essential to read the teaching before using this powerpoint presentation.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44848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67903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73318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42760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85438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73670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57748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80858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2427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73524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50746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80917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23661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77565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52615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61758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8276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16/01/19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5611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16/01/19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8254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16/01/19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8080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16/01/19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3201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16/01/19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9414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16/01/19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3632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16/01/19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5399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16/01/19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3778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16/01/19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8655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16/01/19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0257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16/01/19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6398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AEE5F-8F5A-4802-B70F-D306782E7DF3}" type="datetimeFigureOut">
              <a:rPr lang="en-GB" smtClean="0"/>
              <a:t>16/01/19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8686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12941" y="3390314"/>
            <a:ext cx="5528604" cy="2448079"/>
          </a:xfrm>
        </p:spPr>
        <p:txBody>
          <a:bodyPr>
            <a:noAutofit/>
          </a:bodyPr>
          <a:lstStyle/>
          <a:p>
            <a:r>
              <a:rPr lang="en-GB" sz="7200" b="1" dirty="0" smtClean="0">
                <a:solidFill>
                  <a:srgbClr val="0000FF"/>
                </a:solidFill>
                <a:latin typeface="+mn-lt"/>
              </a:rPr>
              <a:t>Prepositions </a:t>
            </a:r>
            <a:br>
              <a:rPr lang="en-GB" sz="7200" b="1" dirty="0" smtClean="0">
                <a:solidFill>
                  <a:srgbClr val="0000FF"/>
                </a:solidFill>
                <a:latin typeface="+mn-lt"/>
              </a:rPr>
            </a:br>
            <a:r>
              <a:rPr lang="en-GB" sz="7200" b="1" dirty="0" smtClean="0">
                <a:solidFill>
                  <a:srgbClr val="0000FF"/>
                </a:solidFill>
                <a:latin typeface="+mn-lt"/>
              </a:rPr>
              <a:t>and </a:t>
            </a:r>
            <a:br>
              <a:rPr lang="en-GB" sz="7200" b="1" dirty="0" smtClean="0">
                <a:solidFill>
                  <a:srgbClr val="0000FF"/>
                </a:solidFill>
                <a:latin typeface="+mn-lt"/>
              </a:rPr>
            </a:br>
            <a:r>
              <a:rPr lang="en-GB" sz="7200" b="1" dirty="0" smtClean="0">
                <a:solidFill>
                  <a:srgbClr val="0000FF"/>
                </a:solidFill>
                <a:latin typeface="+mn-lt"/>
              </a:rPr>
              <a:t>adverbs</a:t>
            </a:r>
            <a:r>
              <a:rPr lang="en-GB" sz="8000" b="1" dirty="0">
                <a:solidFill>
                  <a:srgbClr val="0000FF"/>
                </a:solidFill>
              </a:rPr>
              <a:t/>
            </a:r>
            <a:br>
              <a:rPr lang="en-GB" sz="8000" b="1" dirty="0">
                <a:solidFill>
                  <a:srgbClr val="0000FF"/>
                </a:solidFill>
              </a:rPr>
            </a:br>
            <a:endParaRPr lang="en-GB" sz="8000" b="1" dirty="0">
              <a:solidFill>
                <a:srgbClr val="0000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8097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610" y="780208"/>
            <a:ext cx="105735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0000FF"/>
                </a:solidFill>
              </a:rPr>
              <a:t>Prepositions</a:t>
            </a:r>
            <a:r>
              <a:rPr lang="en-GB" sz="4400" b="1" dirty="0"/>
              <a:t> </a:t>
            </a:r>
          </a:p>
          <a:p>
            <a:pPr algn="ctr"/>
            <a:r>
              <a:rPr lang="en-GB" sz="2800" dirty="0">
                <a:solidFill>
                  <a:srgbClr val="0000FF"/>
                </a:solidFill>
              </a:rPr>
              <a:t>Prepositions</a:t>
            </a:r>
            <a:r>
              <a:rPr lang="en-GB" sz="2800" dirty="0"/>
              <a:t> can be used at the beginning or end of a sentence.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202" y="2128548"/>
            <a:ext cx="278282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dirty="0" smtClean="0"/>
              <a:t>Something </a:t>
            </a:r>
            <a:r>
              <a:rPr lang="en-GB" sz="2400" dirty="0"/>
              <a:t>is hiding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041494" y="2266863"/>
            <a:ext cx="3630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00FF"/>
                </a:solidFill>
              </a:rPr>
              <a:t>inside </a:t>
            </a:r>
            <a:r>
              <a:rPr lang="en-GB" sz="2400" dirty="0"/>
              <a:t>the </a:t>
            </a:r>
            <a:r>
              <a:rPr lang="en-GB" sz="2400" dirty="0" smtClean="0"/>
              <a:t>suit of armour.</a:t>
            </a:r>
            <a:endParaRPr lang="en-GB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996859" y="2745349"/>
            <a:ext cx="215365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dirty="0"/>
              <a:t>I </a:t>
            </a:r>
            <a:r>
              <a:rPr lang="en-GB" sz="2400" dirty="0" smtClean="0"/>
              <a:t>try out spells</a:t>
            </a:r>
            <a:endParaRPr lang="en-GB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801446" y="2899878"/>
            <a:ext cx="2204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00FF"/>
                </a:solidFill>
              </a:rPr>
              <a:t>with </a:t>
            </a:r>
            <a:r>
              <a:rPr lang="en-GB" sz="2400" dirty="0"/>
              <a:t>my friends.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86440" y="3616678"/>
            <a:ext cx="27836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00FF"/>
                </a:solidFill>
              </a:rPr>
              <a:t>down </a:t>
            </a:r>
            <a:r>
              <a:rPr lang="en-GB" sz="2400" dirty="0"/>
              <a:t>the </a:t>
            </a:r>
            <a:r>
              <a:rPr lang="en-GB" sz="2400" dirty="0" smtClean="0"/>
              <a:t>corridor.</a:t>
            </a:r>
            <a:endParaRPr lang="en-GB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621369" y="4214374"/>
            <a:ext cx="3215147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dirty="0"/>
              <a:t>She did not notice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25241" y="4351010"/>
            <a:ext cx="2192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00FF"/>
                </a:solidFill>
              </a:rPr>
              <a:t>o</a:t>
            </a:r>
            <a:r>
              <a:rPr lang="en-GB" sz="2400" dirty="0" smtClean="0">
                <a:solidFill>
                  <a:srgbClr val="0000FF"/>
                </a:solidFill>
              </a:rPr>
              <a:t>ver </a:t>
            </a:r>
            <a:r>
              <a:rPr lang="en-GB" sz="2400" dirty="0" smtClean="0"/>
              <a:t>our heads</a:t>
            </a:r>
            <a:r>
              <a:rPr lang="en-GB" sz="2400" dirty="0"/>
              <a:t>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93030" y="5507060"/>
            <a:ext cx="71550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dirty="0">
                <a:solidFill>
                  <a:schemeClr val="accent5">
                    <a:lumMod val="75000"/>
                  </a:schemeClr>
                </a:solidFill>
              </a:rPr>
              <a:t>Can you make a new sentence by swapping the phrases?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608456" y="2300728"/>
            <a:ext cx="2937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00FF"/>
                </a:solidFill>
              </a:rPr>
              <a:t>Inside </a:t>
            </a:r>
            <a:r>
              <a:rPr lang="en-GB" sz="2400" dirty="0"/>
              <a:t>the </a:t>
            </a:r>
            <a:r>
              <a:rPr lang="en-GB" sz="2400" dirty="0" smtClean="0"/>
              <a:t>armour,</a:t>
            </a:r>
            <a:endParaRPr lang="en-GB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8990903" y="2066136"/>
            <a:ext cx="2851310" cy="702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dirty="0" smtClean="0"/>
              <a:t>something </a:t>
            </a:r>
            <a:r>
              <a:rPr lang="en-GB" sz="2400" dirty="0"/>
              <a:t>is hiding</a:t>
            </a:r>
            <a:r>
              <a:rPr lang="en-GB" sz="2800" dirty="0"/>
              <a:t>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79643" y="2923867"/>
            <a:ext cx="2601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00FF"/>
                </a:solidFill>
              </a:rPr>
              <a:t>With </a:t>
            </a:r>
            <a:r>
              <a:rPr lang="en-GB" sz="2400" dirty="0"/>
              <a:t>my friends,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676167" y="2755537"/>
            <a:ext cx="227996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dirty="0"/>
              <a:t>I </a:t>
            </a:r>
            <a:r>
              <a:rPr lang="en-GB" sz="2400" dirty="0" smtClean="0"/>
              <a:t>try out spells.</a:t>
            </a:r>
            <a:endParaRPr lang="en-GB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570752" y="3473912"/>
            <a:ext cx="372389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dirty="0"/>
              <a:t>They followed </a:t>
            </a:r>
            <a:r>
              <a:rPr lang="en-GB" sz="2400" dirty="0" smtClean="0"/>
              <a:t>Mrs Norris</a:t>
            </a:r>
            <a:endParaRPr lang="en-GB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8771535" y="3484531"/>
            <a:ext cx="3031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dirty="0"/>
              <a:t>they followed the </a:t>
            </a:r>
            <a:r>
              <a:rPr lang="en-GB" sz="2400" dirty="0" smtClean="0"/>
              <a:t>cat</a:t>
            </a:r>
            <a:r>
              <a:rPr lang="en-GB" sz="2400" dirty="0"/>
              <a:t>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53643" y="3655318"/>
            <a:ext cx="2773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00FF"/>
                </a:solidFill>
              </a:rPr>
              <a:t>Down </a:t>
            </a:r>
            <a:r>
              <a:rPr lang="en-GB" sz="2400" dirty="0"/>
              <a:t>the </a:t>
            </a:r>
            <a:r>
              <a:rPr lang="en-GB" sz="2400" dirty="0" smtClean="0"/>
              <a:t>corridor,</a:t>
            </a:r>
            <a:endParaRPr lang="en-GB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3975403" y="4338329"/>
            <a:ext cx="2880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00FF"/>
                </a:solidFill>
              </a:rPr>
              <a:t>because of </a:t>
            </a:r>
            <a:r>
              <a:rPr lang="en-GB" sz="2400" dirty="0"/>
              <a:t>the </a:t>
            </a:r>
            <a:r>
              <a:rPr lang="en-GB" sz="2400" dirty="0" smtClean="0"/>
              <a:t>cloak</a:t>
            </a:r>
            <a:endParaRPr lang="en-GB" sz="2400" dirty="0"/>
          </a:p>
        </p:txBody>
      </p:sp>
      <p:pic>
        <p:nvPicPr>
          <p:cNvPr id="23" name="Picture 2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223499" y="4098079"/>
            <a:ext cx="1193800" cy="21501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59333" y="4216401"/>
            <a:ext cx="2538307" cy="18792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7375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1"/>
      <p:bldP spid="8" grpId="0" uiExpand="1" build="p"/>
      <p:bldP spid="9" grpId="0" uiExpand="1" build="p"/>
      <p:bldP spid="12" grpId="1"/>
      <p:bldP spid="13" grpId="0" uiExpand="1" build="p"/>
      <p:bldP spid="14" grpId="0" uiExpand="1" build="p"/>
      <p:bldP spid="15" grpId="0"/>
      <p:bldP spid="16" grpId="0"/>
      <p:bldP spid="17" grpId="0" uiExpand="1" build="p"/>
      <p:bldP spid="18" grpId="0" uiExpand="1" build="p"/>
      <p:bldP spid="19" grpId="0" uiExpand="1" build="p"/>
      <p:bldP spid="20" grpId="0"/>
      <p:bldP spid="21" grpId="0"/>
      <p:bldP spid="22" grpId="0"/>
      <p:bldP spid="24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7398" y="1660771"/>
            <a:ext cx="10573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00FF"/>
                </a:solidFill>
              </a:rPr>
              <a:t>Adverbs</a:t>
            </a:r>
            <a:r>
              <a:rPr lang="en-GB" sz="3600" b="1" dirty="0"/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25334" y="2777067"/>
            <a:ext cx="5503332" cy="1219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284124" y="2150745"/>
            <a:ext cx="1277620" cy="21501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01641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42286" y="801715"/>
            <a:ext cx="1869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00FF"/>
                </a:solidFill>
              </a:rPr>
              <a:t>Adverbs</a:t>
            </a:r>
            <a:r>
              <a:rPr lang="en-GB" sz="3600" b="1" dirty="0"/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3029242" y="2950317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An </a:t>
            </a:r>
            <a:r>
              <a:rPr lang="en-GB" sz="2800" b="1" dirty="0">
                <a:solidFill>
                  <a:srgbClr val="0000FF"/>
                </a:solidFill>
                <a:latin typeface="Calibri" panose="020F0502020204030204" pitchFamily="34" charset="0"/>
              </a:rPr>
              <a:t>adverb</a:t>
            </a:r>
            <a:r>
              <a:rPr lang="en-GB" sz="2800" dirty="0">
                <a:latin typeface="Calibri" panose="020F0502020204030204" pitchFamily="34" charset="0"/>
              </a:rPr>
              <a:t> tells you more about a </a:t>
            </a:r>
            <a:r>
              <a:rPr lang="en-GB" sz="2800" b="1" dirty="0">
                <a:latin typeface="Calibri" panose="020F0502020204030204" pitchFamily="34" charset="0"/>
              </a:rPr>
              <a:t>verb</a:t>
            </a:r>
            <a:r>
              <a:rPr lang="en-GB" sz="2800" dirty="0">
                <a:latin typeface="Calibri" panose="020F0502020204030204" pitchFamily="34" charset="0"/>
              </a:rPr>
              <a:t>.</a:t>
            </a:r>
            <a:endParaRPr lang="en-GB" sz="2800" dirty="0"/>
          </a:p>
        </p:txBody>
      </p:sp>
      <p:sp>
        <p:nvSpPr>
          <p:cNvPr id="5" name="Rectangle 4"/>
          <p:cNvSpPr/>
          <p:nvPr/>
        </p:nvSpPr>
        <p:spPr>
          <a:xfrm>
            <a:off x="2928291" y="1472550"/>
            <a:ext cx="60745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latin typeface="Calibri" panose="020F0502020204030204" pitchFamily="34" charset="0"/>
              </a:rPr>
              <a:t>Verbs</a:t>
            </a:r>
            <a:r>
              <a:rPr lang="en-GB" sz="2800" dirty="0">
                <a:latin typeface="Calibri" panose="020F0502020204030204" pitchFamily="34" charset="0"/>
              </a:rPr>
              <a:t> are </a:t>
            </a:r>
            <a:r>
              <a:rPr lang="en-GB" sz="2800" b="1" dirty="0">
                <a:latin typeface="Calibri" panose="020F0502020204030204" pitchFamily="34" charset="0"/>
              </a:rPr>
              <a:t>doing</a:t>
            </a:r>
            <a:r>
              <a:rPr lang="en-GB" sz="2800" dirty="0">
                <a:latin typeface="Calibri" panose="020F0502020204030204" pitchFamily="34" charset="0"/>
              </a:rPr>
              <a:t>, </a:t>
            </a:r>
            <a:r>
              <a:rPr lang="en-GB" sz="2800" b="1" dirty="0">
                <a:latin typeface="Calibri" panose="020F0502020204030204" pitchFamily="34" charset="0"/>
              </a:rPr>
              <a:t>being</a:t>
            </a:r>
            <a:r>
              <a:rPr lang="en-GB" sz="2800" dirty="0">
                <a:latin typeface="Calibri" panose="020F0502020204030204" pitchFamily="34" charset="0"/>
              </a:rPr>
              <a:t> or </a:t>
            </a:r>
            <a:r>
              <a:rPr lang="en-GB" sz="2800" b="1" dirty="0">
                <a:latin typeface="Calibri" panose="020F0502020204030204" pitchFamily="34" charset="0"/>
              </a:rPr>
              <a:t>feeling</a:t>
            </a:r>
            <a:r>
              <a:rPr lang="en-GB" sz="2800" dirty="0">
                <a:latin typeface="Calibri" panose="020F0502020204030204" pitchFamily="34" charset="0"/>
              </a:rPr>
              <a:t> words.</a:t>
            </a:r>
            <a:endParaRPr lang="en-GB" sz="2800" dirty="0"/>
          </a:p>
        </p:txBody>
      </p:sp>
      <p:sp>
        <p:nvSpPr>
          <p:cNvPr id="6" name="Rectangle 5"/>
          <p:cNvSpPr/>
          <p:nvPr/>
        </p:nvSpPr>
        <p:spPr>
          <a:xfrm>
            <a:off x="3170256" y="2222731"/>
            <a:ext cx="6880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2800" dirty="0">
                <a:solidFill>
                  <a:srgbClr val="00B050"/>
                </a:solidFill>
              </a:rPr>
              <a:t>run</a:t>
            </a:r>
          </a:p>
        </p:txBody>
      </p:sp>
      <p:sp>
        <p:nvSpPr>
          <p:cNvPr id="9" name="Rectangle 8"/>
          <p:cNvSpPr/>
          <p:nvPr/>
        </p:nvSpPr>
        <p:spPr>
          <a:xfrm>
            <a:off x="4695884" y="2216167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2800" dirty="0" smtClean="0">
                <a:solidFill>
                  <a:srgbClr val="00B050"/>
                </a:solidFill>
              </a:rPr>
              <a:t>fly</a:t>
            </a:r>
            <a:endParaRPr lang="en-GB" sz="2800" dirty="0">
              <a:solidFill>
                <a:srgbClr val="00B05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77242" y="2216167"/>
            <a:ext cx="9284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2800" dirty="0">
                <a:solidFill>
                  <a:srgbClr val="00B050"/>
                </a:solidFill>
              </a:rPr>
              <a:t>think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626915" y="2200136"/>
            <a:ext cx="10278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2800" dirty="0">
                <a:solidFill>
                  <a:srgbClr val="00B050"/>
                </a:solidFill>
              </a:rPr>
              <a:t>speak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170256" y="3719355"/>
            <a:ext cx="12041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2800" dirty="0">
                <a:solidFill>
                  <a:srgbClr val="7030A0"/>
                </a:solidFill>
              </a:rPr>
              <a:t>quickly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479479" y="3728583"/>
            <a:ext cx="13020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2800" dirty="0">
                <a:solidFill>
                  <a:srgbClr val="7030A0"/>
                </a:solidFill>
              </a:rPr>
              <a:t>steadily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064393" y="3710127"/>
            <a:ext cx="14241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2800" dirty="0">
                <a:solidFill>
                  <a:srgbClr val="7030A0"/>
                </a:solidFill>
              </a:rPr>
              <a:t>carefully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800232" y="3719355"/>
            <a:ext cx="10775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2800" dirty="0">
                <a:solidFill>
                  <a:srgbClr val="7030A0"/>
                </a:solidFill>
              </a:rPr>
              <a:t>loudly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93030" y="5507060"/>
            <a:ext cx="71290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dirty="0">
                <a:solidFill>
                  <a:schemeClr val="accent5">
                    <a:lumMod val="75000"/>
                  </a:schemeClr>
                </a:solidFill>
              </a:rPr>
              <a:t>Try modifying one of the </a:t>
            </a:r>
            <a:r>
              <a:rPr lang="en-GB" sz="2400" b="1" i="1" dirty="0">
                <a:solidFill>
                  <a:schemeClr val="accent5">
                    <a:lumMod val="75000"/>
                  </a:schemeClr>
                </a:solidFill>
              </a:rPr>
              <a:t>verbs</a:t>
            </a:r>
            <a:r>
              <a:rPr lang="en-GB" sz="2400" i="1" dirty="0">
                <a:solidFill>
                  <a:schemeClr val="accent5">
                    <a:lumMod val="75000"/>
                  </a:schemeClr>
                </a:solidFill>
              </a:rPr>
              <a:t> with one of the </a:t>
            </a:r>
            <a:r>
              <a:rPr lang="en-GB" sz="2400" b="1" i="1" dirty="0">
                <a:solidFill>
                  <a:schemeClr val="accent5">
                    <a:lumMod val="75000"/>
                  </a:schemeClr>
                </a:solidFill>
              </a:rPr>
              <a:t>adverbs</a:t>
            </a:r>
            <a:r>
              <a:rPr lang="en-GB" sz="2400" i="1" dirty="0">
                <a:solidFill>
                  <a:schemeClr val="accent5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220174" y="5801393"/>
            <a:ext cx="1325217" cy="369332"/>
          </a:xfrm>
          <a:prstGeom prst="rect">
            <a:avLst/>
          </a:prstGeom>
          <a:solidFill>
            <a:srgbClr val="8585FF"/>
          </a:solidFill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Revision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295659" y="4682659"/>
            <a:ext cx="17491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2800" dirty="0" smtClean="0">
                <a:solidFill>
                  <a:srgbClr val="00B050"/>
                </a:solidFill>
              </a:rPr>
              <a:t>fly </a:t>
            </a:r>
            <a:r>
              <a:rPr lang="en-GB" sz="2800" dirty="0" smtClean="0">
                <a:solidFill>
                  <a:srgbClr val="7030A0"/>
                </a:solidFill>
              </a:rPr>
              <a:t>steadily</a:t>
            </a:r>
            <a:endParaRPr lang="en-GB" sz="2800" dirty="0">
              <a:solidFill>
                <a:srgbClr val="7030A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357563" y="4684136"/>
            <a:ext cx="20297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2800" dirty="0">
                <a:solidFill>
                  <a:srgbClr val="00B050"/>
                </a:solidFill>
              </a:rPr>
              <a:t>think </a:t>
            </a:r>
            <a:r>
              <a:rPr lang="en-GB" sz="2800" dirty="0">
                <a:solidFill>
                  <a:srgbClr val="7030A0"/>
                </a:solidFill>
              </a:rPr>
              <a:t>quickly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747544" y="4682659"/>
            <a:ext cx="23491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2800" dirty="0">
                <a:solidFill>
                  <a:srgbClr val="00B050"/>
                </a:solidFill>
              </a:rPr>
              <a:t>speak </a:t>
            </a:r>
            <a:r>
              <a:rPr lang="en-GB" sz="2800" dirty="0">
                <a:solidFill>
                  <a:srgbClr val="7030A0"/>
                </a:solidFill>
              </a:rPr>
              <a:t>carefully</a:t>
            </a:r>
          </a:p>
        </p:txBody>
      </p:sp>
      <p:pic>
        <p:nvPicPr>
          <p:cNvPr id="21" name="Picture 2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-355596" y="2438400"/>
            <a:ext cx="3818464" cy="1092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266257" y="3640879"/>
            <a:ext cx="1277620" cy="21501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2632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8" grpId="0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9601" y="4859868"/>
            <a:ext cx="2116666" cy="138853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5142286" y="801715"/>
            <a:ext cx="1869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00FF"/>
                </a:solidFill>
              </a:rPr>
              <a:t>Adverbs</a:t>
            </a:r>
            <a:r>
              <a:rPr lang="en-GB" sz="3600" b="1" dirty="0"/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2961508" y="2679384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They can </a:t>
            </a:r>
            <a:r>
              <a:rPr lang="en-GB" sz="2800" i="1" dirty="0">
                <a:latin typeface="Calibri" panose="020F0502020204030204" pitchFamily="34" charset="0"/>
              </a:rPr>
              <a:t>still</a:t>
            </a:r>
            <a:r>
              <a:rPr lang="en-GB" sz="2800" dirty="0">
                <a:latin typeface="Calibri" panose="020F0502020204030204" pitchFamily="34" charset="0"/>
              </a:rPr>
              <a:t> tell you more about a </a:t>
            </a:r>
            <a:r>
              <a:rPr lang="en-GB" sz="2800" b="1" dirty="0">
                <a:latin typeface="Calibri" panose="020F0502020204030204" pitchFamily="34" charset="0"/>
              </a:rPr>
              <a:t>verb</a:t>
            </a:r>
            <a:r>
              <a:rPr lang="en-GB" sz="2800" dirty="0">
                <a:latin typeface="Calibri" panose="020F0502020204030204" pitchFamily="34" charset="0"/>
              </a:rPr>
              <a:t>.</a:t>
            </a:r>
            <a:endParaRPr lang="en-GB" sz="2800" dirty="0"/>
          </a:p>
        </p:txBody>
      </p:sp>
      <p:sp>
        <p:nvSpPr>
          <p:cNvPr id="5" name="Rectangle 4"/>
          <p:cNvSpPr/>
          <p:nvPr/>
        </p:nvSpPr>
        <p:spPr>
          <a:xfrm>
            <a:off x="2928291" y="1472550"/>
            <a:ext cx="60745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</a:rPr>
              <a:t>Some </a:t>
            </a:r>
            <a:r>
              <a:rPr lang="en-GB" sz="2800" b="1" dirty="0">
                <a:latin typeface="Calibri" panose="020F0502020204030204" pitchFamily="34" charset="0"/>
              </a:rPr>
              <a:t>adverbs</a:t>
            </a:r>
            <a:r>
              <a:rPr lang="en-GB" sz="2800" dirty="0">
                <a:latin typeface="Calibri" panose="020F0502020204030204" pitchFamily="34" charset="0"/>
              </a:rPr>
              <a:t> do not end in </a:t>
            </a:r>
            <a:r>
              <a:rPr lang="en-GB" sz="2800" i="1" dirty="0">
                <a:latin typeface="Calibri" panose="020F0502020204030204" pitchFamily="34" charset="0"/>
              </a:rPr>
              <a:t>ly</a:t>
            </a:r>
            <a:r>
              <a:rPr lang="en-GB" sz="2800" dirty="0">
                <a:latin typeface="Calibri" panose="020F0502020204030204" pitchFamily="34" charset="0"/>
              </a:rPr>
              <a:t>.</a:t>
            </a:r>
            <a:endParaRPr lang="en-GB" sz="2800" dirty="0"/>
          </a:p>
        </p:txBody>
      </p:sp>
      <p:sp>
        <p:nvSpPr>
          <p:cNvPr id="6" name="Rectangle 5"/>
          <p:cNvSpPr/>
          <p:nvPr/>
        </p:nvSpPr>
        <p:spPr>
          <a:xfrm>
            <a:off x="3083695" y="2053397"/>
            <a:ext cx="8611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2800" dirty="0">
                <a:solidFill>
                  <a:srgbClr val="00B050"/>
                </a:solidFill>
              </a:rPr>
              <a:t>then</a:t>
            </a:r>
          </a:p>
        </p:txBody>
      </p:sp>
      <p:sp>
        <p:nvSpPr>
          <p:cNvPr id="9" name="Rectangle 8"/>
          <p:cNvSpPr/>
          <p:nvPr/>
        </p:nvSpPr>
        <p:spPr>
          <a:xfrm>
            <a:off x="4558732" y="2046833"/>
            <a:ext cx="8180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2800" dirty="0">
                <a:solidFill>
                  <a:srgbClr val="00B050"/>
                </a:solidFill>
              </a:rPr>
              <a:t>now</a:t>
            </a:r>
          </a:p>
        </p:txBody>
      </p:sp>
      <p:sp>
        <p:nvSpPr>
          <p:cNvPr id="10" name="Rectangle 9"/>
          <p:cNvSpPr/>
          <p:nvPr/>
        </p:nvSpPr>
        <p:spPr>
          <a:xfrm>
            <a:off x="5976343" y="2046834"/>
            <a:ext cx="8931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2800" dirty="0">
                <a:solidFill>
                  <a:srgbClr val="00B050"/>
                </a:solidFill>
              </a:rPr>
              <a:t>soon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529582" y="2047736"/>
            <a:ext cx="8499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2800" dirty="0">
                <a:solidFill>
                  <a:srgbClr val="00B050"/>
                </a:solidFill>
              </a:rPr>
              <a:t>here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93030" y="5507060"/>
            <a:ext cx="71290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dirty="0">
                <a:solidFill>
                  <a:schemeClr val="accent5">
                    <a:lumMod val="75000"/>
                  </a:schemeClr>
                </a:solidFill>
              </a:rPr>
              <a:t>Try modifying one of the </a:t>
            </a:r>
            <a:r>
              <a:rPr lang="en-GB" sz="2400" b="1" i="1" dirty="0">
                <a:solidFill>
                  <a:schemeClr val="accent5">
                    <a:lumMod val="75000"/>
                  </a:schemeClr>
                </a:solidFill>
              </a:rPr>
              <a:t>verbs</a:t>
            </a:r>
            <a:r>
              <a:rPr lang="en-GB" sz="2400" i="1" dirty="0">
                <a:solidFill>
                  <a:schemeClr val="accent5">
                    <a:lumMod val="75000"/>
                  </a:schemeClr>
                </a:solidFill>
              </a:rPr>
              <a:t> with one of the </a:t>
            </a:r>
            <a:r>
              <a:rPr lang="en-GB" sz="2400" b="1" i="1" dirty="0">
                <a:solidFill>
                  <a:schemeClr val="accent5">
                    <a:lumMod val="75000"/>
                  </a:schemeClr>
                </a:solidFill>
              </a:rPr>
              <a:t>adverbs</a:t>
            </a:r>
            <a:r>
              <a:rPr lang="en-GB" sz="2400" i="1" dirty="0">
                <a:solidFill>
                  <a:schemeClr val="accent5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020330" y="831797"/>
            <a:ext cx="17165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ArialMT"/>
              </a:rPr>
              <a:t/>
            </a:r>
            <a:br>
              <a:rPr lang="en-GB" dirty="0">
                <a:solidFill>
                  <a:srgbClr val="000000"/>
                </a:solidFill>
                <a:latin typeface="ArialMT"/>
              </a:rPr>
            </a:br>
            <a:endParaRPr lang="en-GB" dirty="0"/>
          </a:p>
        </p:txBody>
      </p:sp>
      <p:sp>
        <p:nvSpPr>
          <p:cNvPr id="18" name="Rectangle 17"/>
          <p:cNvSpPr/>
          <p:nvPr/>
        </p:nvSpPr>
        <p:spPr>
          <a:xfrm>
            <a:off x="8870270" y="1993205"/>
            <a:ext cx="970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2800" dirty="0">
                <a:solidFill>
                  <a:srgbClr val="00B050"/>
                </a:solidFill>
              </a:rPr>
              <a:t>there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67500" y="2043687"/>
            <a:ext cx="16551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2800" dirty="0">
                <a:solidFill>
                  <a:srgbClr val="00B050"/>
                </a:solidFill>
              </a:rPr>
              <a:t>tomorrow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963333" y="3354701"/>
            <a:ext cx="3131544" cy="702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dirty="0"/>
              <a:t>I </a:t>
            </a:r>
            <a:r>
              <a:rPr lang="en-GB" sz="2800" b="1" dirty="0"/>
              <a:t>lost</a:t>
            </a:r>
            <a:r>
              <a:rPr lang="en-GB" sz="2800" dirty="0"/>
              <a:t> my </a:t>
            </a:r>
            <a:r>
              <a:rPr lang="en-GB" sz="2800" dirty="0" smtClean="0"/>
              <a:t>broomstick</a:t>
            </a:r>
            <a:endParaRPr lang="en-GB" sz="2800" dirty="0"/>
          </a:p>
        </p:txBody>
      </p:sp>
      <p:sp>
        <p:nvSpPr>
          <p:cNvPr id="21" name="Rounded Rectangular Callout 20"/>
          <p:cNvSpPr/>
          <p:nvPr/>
        </p:nvSpPr>
        <p:spPr>
          <a:xfrm>
            <a:off x="8815274" y="3207932"/>
            <a:ext cx="1721636" cy="659667"/>
          </a:xfrm>
          <a:prstGeom prst="wedgeRoundRectCallout">
            <a:avLst>
              <a:gd name="adj1" fmla="val 52988"/>
              <a:gd name="adj2" fmla="val -92513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Where?</a:t>
            </a:r>
            <a:endParaRPr lang="en-GB" sz="2800" dirty="0"/>
          </a:p>
        </p:txBody>
      </p:sp>
      <p:sp>
        <p:nvSpPr>
          <p:cNvPr id="22" name="Rectangle 21"/>
          <p:cNvSpPr/>
          <p:nvPr/>
        </p:nvSpPr>
        <p:spPr>
          <a:xfrm>
            <a:off x="6050250" y="3497841"/>
            <a:ext cx="10421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800" dirty="0">
                <a:solidFill>
                  <a:srgbClr val="00B050"/>
                </a:solidFill>
              </a:rPr>
              <a:t>here</a:t>
            </a:r>
            <a:r>
              <a:rPr lang="en-GB" sz="2800" dirty="0"/>
              <a:t>.</a:t>
            </a:r>
            <a:endParaRPr lang="en-GB" sz="2800" dirty="0">
              <a:solidFill>
                <a:srgbClr val="00B05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611517" y="4504858"/>
            <a:ext cx="2409538" cy="702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dirty="0"/>
              <a:t>I </a:t>
            </a:r>
            <a:r>
              <a:rPr lang="en-GB" sz="2800" b="1" dirty="0"/>
              <a:t>want</a:t>
            </a:r>
            <a:r>
              <a:rPr lang="en-GB" sz="2800" dirty="0"/>
              <a:t> a </a:t>
            </a:r>
            <a:r>
              <a:rPr lang="en-GB" sz="2800" dirty="0" smtClean="0"/>
              <a:t>cat</a:t>
            </a:r>
            <a:endParaRPr lang="en-GB" sz="2800" dirty="0"/>
          </a:p>
        </p:txBody>
      </p:sp>
      <p:sp>
        <p:nvSpPr>
          <p:cNvPr id="24" name="Rounded Rectangular Callout 23"/>
          <p:cNvSpPr/>
          <p:nvPr/>
        </p:nvSpPr>
        <p:spPr>
          <a:xfrm>
            <a:off x="8855881" y="4045396"/>
            <a:ext cx="1714896" cy="720441"/>
          </a:xfrm>
          <a:prstGeom prst="wedgeRoundRectCallout">
            <a:avLst>
              <a:gd name="adj1" fmla="val 44268"/>
              <a:gd name="adj2" fmla="val 8541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When?</a:t>
            </a:r>
            <a:endParaRPr lang="en-GB" sz="2800" dirty="0"/>
          </a:p>
        </p:txBody>
      </p:sp>
      <p:sp>
        <p:nvSpPr>
          <p:cNvPr id="25" name="Rectangle 24"/>
          <p:cNvSpPr/>
          <p:nvPr/>
        </p:nvSpPr>
        <p:spPr>
          <a:xfrm>
            <a:off x="7355313" y="4686615"/>
            <a:ext cx="9758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800" dirty="0">
                <a:solidFill>
                  <a:srgbClr val="00B050"/>
                </a:solidFill>
              </a:rPr>
              <a:t>now</a:t>
            </a:r>
            <a:r>
              <a:rPr lang="en-GB" sz="2800" dirty="0"/>
              <a:t>.</a:t>
            </a:r>
            <a:endParaRPr lang="en-GB" sz="2800" dirty="0">
              <a:solidFill>
                <a:srgbClr val="00B050"/>
              </a:solidFill>
            </a:endParaRPr>
          </a:p>
        </p:txBody>
      </p:sp>
      <p:pic>
        <p:nvPicPr>
          <p:cNvPr id="26" name="Picture 2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8267" y="3793067"/>
            <a:ext cx="5503332" cy="12191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0734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9" grpId="0"/>
      <p:bldP spid="10" grpId="0"/>
      <p:bldP spid="11" grpId="0"/>
      <p:bldP spid="16" grpId="0"/>
      <p:bldP spid="18" grpId="0"/>
      <p:bldP spid="19" grpId="0"/>
      <p:bldP spid="20" grpId="0" uiExpand="1" build="p"/>
      <p:bldP spid="21" grpId="0" animBg="1"/>
      <p:bldP spid="22" grpId="0"/>
      <p:bldP spid="23" grpId="0" uiExpand="1" build="p"/>
      <p:bldP spid="24" grpId="0" animBg="1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609" y="796307"/>
            <a:ext cx="105735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00FF"/>
                </a:solidFill>
              </a:rPr>
              <a:t>Adverbs</a:t>
            </a:r>
            <a:r>
              <a:rPr lang="en-GB" sz="3600" b="1" dirty="0"/>
              <a:t> </a:t>
            </a:r>
          </a:p>
          <a:p>
            <a:pPr algn="ctr"/>
            <a:r>
              <a:rPr lang="en-GB" sz="2800" dirty="0"/>
              <a:t>Adverbs </a:t>
            </a:r>
            <a:r>
              <a:rPr lang="en-GB" sz="2800" dirty="0" smtClean="0"/>
              <a:t>tell us about </a:t>
            </a:r>
            <a:r>
              <a:rPr lang="en-GB" sz="2800" b="1" dirty="0" smtClean="0">
                <a:solidFill>
                  <a:srgbClr val="0000FF"/>
                </a:solidFill>
              </a:rPr>
              <a:t>when</a:t>
            </a:r>
            <a:r>
              <a:rPr lang="en-GB" sz="2800" dirty="0" smtClean="0"/>
              <a:t>, </a:t>
            </a:r>
            <a:r>
              <a:rPr lang="en-GB" sz="2800" b="1" dirty="0" smtClean="0"/>
              <a:t>where</a:t>
            </a:r>
            <a:r>
              <a:rPr lang="en-GB" sz="2800" dirty="0" smtClean="0"/>
              <a:t> </a:t>
            </a:r>
            <a:r>
              <a:rPr lang="en-GB" sz="2800" dirty="0"/>
              <a:t>and </a:t>
            </a:r>
            <a:r>
              <a:rPr lang="en-GB" sz="2800" b="1" dirty="0" smtClean="0"/>
              <a:t>why </a:t>
            </a:r>
            <a:r>
              <a:rPr lang="en-GB" sz="2800" dirty="0" smtClean="0"/>
              <a:t>or</a:t>
            </a:r>
            <a:r>
              <a:rPr lang="en-GB" sz="2800" b="1" dirty="0" smtClean="0"/>
              <a:t> how</a:t>
            </a:r>
            <a:r>
              <a:rPr lang="en-GB" sz="2800" dirty="0" smtClean="0"/>
              <a:t>.</a:t>
            </a:r>
            <a:endParaRPr lang="en-GB" sz="2800" dirty="0"/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Rectangle 24"/>
          <p:cNvSpPr/>
          <p:nvPr/>
        </p:nvSpPr>
        <p:spPr>
          <a:xfrm>
            <a:off x="1235444" y="2573232"/>
            <a:ext cx="17944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/>
              <a:t>The </a:t>
            </a:r>
            <a:r>
              <a:rPr lang="en-GB" sz="2400" dirty="0" smtClean="0"/>
              <a:t>cat </a:t>
            </a:r>
            <a:r>
              <a:rPr lang="en-GB" sz="2400" b="1" dirty="0" smtClean="0"/>
              <a:t>slept</a:t>
            </a:r>
            <a:endParaRPr lang="en-GB" sz="2400" b="1" dirty="0"/>
          </a:p>
        </p:txBody>
      </p:sp>
      <p:sp>
        <p:nvSpPr>
          <p:cNvPr id="3" name="Rounded Rectangular Callout 2"/>
          <p:cNvSpPr/>
          <p:nvPr/>
        </p:nvSpPr>
        <p:spPr>
          <a:xfrm>
            <a:off x="9131348" y="2353447"/>
            <a:ext cx="2197510" cy="901233"/>
          </a:xfrm>
          <a:prstGeom prst="wedgeRoundRectCallout">
            <a:avLst>
              <a:gd name="adj1" fmla="val 44268"/>
              <a:gd name="adj2" fmla="val 8541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When?</a:t>
            </a:r>
            <a:endParaRPr lang="en-GB" sz="2800" dirty="0"/>
          </a:p>
        </p:txBody>
      </p:sp>
      <p:sp>
        <p:nvSpPr>
          <p:cNvPr id="26" name="Rectangle 25"/>
          <p:cNvSpPr/>
          <p:nvPr/>
        </p:nvSpPr>
        <p:spPr>
          <a:xfrm>
            <a:off x="3204258" y="2573230"/>
            <a:ext cx="9994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daily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082781" y="3173375"/>
            <a:ext cx="11402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earlier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044974" y="3773518"/>
            <a:ext cx="15564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yesterday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1107" y="4666229"/>
            <a:ext cx="64824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</a:rPr>
              <a:t>The verb </a:t>
            </a:r>
            <a:r>
              <a:rPr lang="en-GB" sz="2800" dirty="0" smtClean="0">
                <a:solidFill>
                  <a:prstClr val="black"/>
                </a:solidFill>
              </a:rPr>
              <a:t>‘slept’ </a:t>
            </a:r>
            <a:r>
              <a:rPr lang="en-GB" sz="2800" dirty="0">
                <a:solidFill>
                  <a:prstClr val="black"/>
                </a:solidFill>
              </a:rPr>
              <a:t>is modified by the </a:t>
            </a:r>
            <a:r>
              <a:rPr lang="en-GB" sz="2800" b="1" dirty="0">
                <a:solidFill>
                  <a:srgbClr val="0000FF"/>
                </a:solidFill>
              </a:rPr>
              <a:t>adverbs</a:t>
            </a:r>
            <a:r>
              <a:rPr lang="en-GB" sz="2800" dirty="0">
                <a:solidFill>
                  <a:prstClr val="black"/>
                </a:solidFill>
              </a:rPr>
              <a:t>.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793030" y="5507060"/>
            <a:ext cx="89952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dirty="0">
                <a:solidFill>
                  <a:schemeClr val="accent5">
                    <a:lumMod val="75000"/>
                  </a:schemeClr>
                </a:solidFill>
              </a:rPr>
              <a:t>Can you think of any other </a:t>
            </a:r>
            <a:r>
              <a:rPr lang="en-GB" sz="2400" b="1" i="1" dirty="0">
                <a:solidFill>
                  <a:schemeClr val="accent5">
                    <a:lumMod val="75000"/>
                  </a:schemeClr>
                </a:solidFill>
              </a:rPr>
              <a:t>adverbs</a:t>
            </a:r>
            <a:r>
              <a:rPr lang="en-GB" sz="2400" i="1" dirty="0">
                <a:solidFill>
                  <a:schemeClr val="accent5">
                    <a:lumMod val="75000"/>
                  </a:schemeClr>
                </a:solidFill>
              </a:rPr>
              <a:t> which answer the question: </a:t>
            </a:r>
            <a:r>
              <a:rPr lang="en-GB" sz="2400" b="1" i="1" dirty="0">
                <a:solidFill>
                  <a:schemeClr val="accent5">
                    <a:lumMod val="75000"/>
                  </a:schemeClr>
                </a:solidFill>
              </a:rPr>
              <a:t>When</a:t>
            </a:r>
            <a:r>
              <a:rPr lang="en-GB" sz="2400" i="1" dirty="0">
                <a:solidFill>
                  <a:schemeClr val="accent5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91256" y="3173615"/>
            <a:ext cx="17944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/>
              <a:t>The </a:t>
            </a:r>
            <a:r>
              <a:rPr lang="en-GB" sz="2400" dirty="0" smtClean="0"/>
              <a:t>cat </a:t>
            </a:r>
            <a:r>
              <a:rPr lang="en-GB" sz="2400" b="1" dirty="0" smtClean="0"/>
              <a:t>slept</a:t>
            </a:r>
            <a:endParaRPr lang="en-GB" sz="2400" b="1" dirty="0"/>
          </a:p>
        </p:txBody>
      </p:sp>
      <p:sp>
        <p:nvSpPr>
          <p:cNvPr id="13" name="Rectangle 12"/>
          <p:cNvSpPr/>
          <p:nvPr/>
        </p:nvSpPr>
        <p:spPr>
          <a:xfrm>
            <a:off x="1235443" y="3776733"/>
            <a:ext cx="17944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/>
              <a:t>The </a:t>
            </a:r>
            <a:r>
              <a:rPr lang="en-GB" sz="2400" dirty="0" smtClean="0"/>
              <a:t>cat </a:t>
            </a:r>
            <a:r>
              <a:rPr lang="en-GB" sz="2400" b="1" dirty="0" smtClean="0"/>
              <a:t>slept </a:t>
            </a:r>
            <a:endParaRPr lang="en-GB" sz="2400" b="1" dirty="0"/>
          </a:p>
        </p:txBody>
      </p:sp>
      <p:pic>
        <p:nvPicPr>
          <p:cNvPr id="14" name="Picture 1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14645" y="2157730"/>
            <a:ext cx="3394710" cy="23393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93511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" grpId="0" animBg="1"/>
      <p:bldP spid="26" grpId="0"/>
      <p:bldP spid="27" grpId="0"/>
      <p:bldP spid="28" grpId="0"/>
      <p:bldP spid="5" grpId="0"/>
      <p:bldP spid="6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609" y="796307"/>
            <a:ext cx="105735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00FF"/>
                </a:solidFill>
              </a:rPr>
              <a:t>Adverbs</a:t>
            </a:r>
            <a:r>
              <a:rPr lang="en-GB" sz="3600" b="1" dirty="0"/>
              <a:t> </a:t>
            </a:r>
          </a:p>
          <a:p>
            <a:pPr algn="ctr"/>
            <a:r>
              <a:rPr lang="en-GB" sz="2800" dirty="0"/>
              <a:t>Adverbs </a:t>
            </a:r>
            <a:r>
              <a:rPr lang="en-GB" sz="2800" dirty="0" smtClean="0"/>
              <a:t>tell us about </a:t>
            </a:r>
            <a:r>
              <a:rPr lang="en-GB" sz="2800" b="1" dirty="0" smtClean="0"/>
              <a:t>when</a:t>
            </a:r>
            <a:r>
              <a:rPr lang="en-GB" sz="2800" dirty="0" smtClean="0"/>
              <a:t>, </a:t>
            </a:r>
            <a:r>
              <a:rPr lang="en-GB" sz="2800" b="1" dirty="0" smtClean="0">
                <a:solidFill>
                  <a:srgbClr val="0000FF"/>
                </a:solidFill>
              </a:rPr>
              <a:t>where</a:t>
            </a:r>
            <a:r>
              <a:rPr lang="en-GB" sz="2800" dirty="0" smtClean="0"/>
              <a:t> </a:t>
            </a:r>
            <a:r>
              <a:rPr lang="en-GB" sz="2800" dirty="0"/>
              <a:t>and </a:t>
            </a:r>
            <a:r>
              <a:rPr lang="en-GB" sz="2800" b="1" dirty="0" smtClean="0"/>
              <a:t>why </a:t>
            </a:r>
            <a:r>
              <a:rPr lang="en-GB" sz="2800" dirty="0" smtClean="0"/>
              <a:t>or</a:t>
            </a:r>
            <a:r>
              <a:rPr lang="en-GB" sz="2800" b="1" dirty="0" smtClean="0"/>
              <a:t> how</a:t>
            </a:r>
            <a:r>
              <a:rPr lang="en-GB" sz="2800" dirty="0" smtClean="0"/>
              <a:t>.</a:t>
            </a:r>
            <a:endParaRPr lang="en-GB" sz="2800" dirty="0"/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Rectangle 24"/>
          <p:cNvSpPr/>
          <p:nvPr/>
        </p:nvSpPr>
        <p:spPr>
          <a:xfrm>
            <a:off x="1085687" y="2573232"/>
            <a:ext cx="20939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/>
              <a:t>The </a:t>
            </a:r>
            <a:r>
              <a:rPr lang="en-GB" sz="2400" dirty="0" smtClean="0"/>
              <a:t>cat </a:t>
            </a:r>
            <a:r>
              <a:rPr lang="en-GB" sz="2400" b="1" dirty="0" smtClean="0"/>
              <a:t>walked</a:t>
            </a:r>
            <a:endParaRPr lang="en-GB" sz="2400" b="1" dirty="0"/>
          </a:p>
        </p:txBody>
      </p:sp>
      <p:sp>
        <p:nvSpPr>
          <p:cNvPr id="3" name="Rounded Rectangular Callout 2"/>
          <p:cNvSpPr/>
          <p:nvPr/>
        </p:nvSpPr>
        <p:spPr>
          <a:xfrm>
            <a:off x="9131348" y="2353447"/>
            <a:ext cx="2197510" cy="901233"/>
          </a:xfrm>
          <a:prstGeom prst="wedgeRoundRectCallout">
            <a:avLst>
              <a:gd name="adj1" fmla="val 44268"/>
              <a:gd name="adj2" fmla="val 8541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Where?</a:t>
            </a:r>
            <a:endParaRPr lang="en-GB" sz="2800" dirty="0"/>
          </a:p>
        </p:txBody>
      </p:sp>
      <p:sp>
        <p:nvSpPr>
          <p:cNvPr id="26" name="Rectangle 25"/>
          <p:cNvSpPr/>
          <p:nvPr/>
        </p:nvSpPr>
        <p:spPr>
          <a:xfrm>
            <a:off x="3037447" y="2573230"/>
            <a:ext cx="9208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1" dirty="0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here</a:t>
            </a:r>
            <a:r>
              <a:rPr lang="en-GB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GB" sz="2400" b="1" dirty="0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082781" y="3173375"/>
            <a:ext cx="10243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044974" y="3773518"/>
            <a:ext cx="12923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outside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1107" y="4666229"/>
            <a:ext cx="68136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</a:rPr>
              <a:t>The verb </a:t>
            </a:r>
            <a:r>
              <a:rPr lang="en-GB" sz="2800" dirty="0" smtClean="0">
                <a:solidFill>
                  <a:prstClr val="black"/>
                </a:solidFill>
              </a:rPr>
              <a:t>‘walked’ </a:t>
            </a:r>
            <a:r>
              <a:rPr lang="en-GB" sz="2800" dirty="0">
                <a:solidFill>
                  <a:prstClr val="black"/>
                </a:solidFill>
              </a:rPr>
              <a:t>is modified by the </a:t>
            </a:r>
            <a:r>
              <a:rPr lang="en-GB" sz="2800" b="1" dirty="0">
                <a:solidFill>
                  <a:srgbClr val="0000FF"/>
                </a:solidFill>
              </a:rPr>
              <a:t>adverbs</a:t>
            </a:r>
            <a:r>
              <a:rPr lang="en-GB" sz="2800" dirty="0">
                <a:solidFill>
                  <a:prstClr val="black"/>
                </a:solidFill>
              </a:rPr>
              <a:t>.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793030" y="5507060"/>
            <a:ext cx="90930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dirty="0">
                <a:solidFill>
                  <a:schemeClr val="accent5">
                    <a:lumMod val="75000"/>
                  </a:schemeClr>
                </a:solidFill>
              </a:rPr>
              <a:t>Can you think of any other </a:t>
            </a:r>
            <a:r>
              <a:rPr lang="en-GB" sz="2400" b="1" i="1" dirty="0">
                <a:solidFill>
                  <a:schemeClr val="accent5">
                    <a:lumMod val="75000"/>
                  </a:schemeClr>
                </a:solidFill>
              </a:rPr>
              <a:t>adverbs</a:t>
            </a:r>
            <a:r>
              <a:rPr lang="en-GB" sz="2400" i="1" dirty="0">
                <a:solidFill>
                  <a:schemeClr val="accent5">
                    <a:lumMod val="75000"/>
                  </a:schemeClr>
                </a:solidFill>
              </a:rPr>
              <a:t> which answer the question: </a:t>
            </a:r>
            <a:r>
              <a:rPr lang="en-GB" sz="2400" b="1" i="1" dirty="0">
                <a:solidFill>
                  <a:schemeClr val="accent5">
                    <a:lumMod val="75000"/>
                  </a:schemeClr>
                </a:solidFill>
              </a:rPr>
              <a:t>Where</a:t>
            </a:r>
            <a:r>
              <a:rPr lang="en-GB" sz="2400" i="1" dirty="0">
                <a:solidFill>
                  <a:schemeClr val="accent5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85687" y="3176588"/>
            <a:ext cx="20939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/>
              <a:t>The </a:t>
            </a:r>
            <a:r>
              <a:rPr lang="en-GB" sz="2400" dirty="0" smtClean="0"/>
              <a:t>cat </a:t>
            </a:r>
            <a:r>
              <a:rPr lang="en-GB" sz="2400" b="1" dirty="0" smtClean="0"/>
              <a:t>walked</a:t>
            </a:r>
            <a:endParaRPr lang="en-GB" sz="2400" b="1" dirty="0"/>
          </a:p>
        </p:txBody>
      </p:sp>
      <p:sp>
        <p:nvSpPr>
          <p:cNvPr id="13" name="Rectangle 12"/>
          <p:cNvSpPr/>
          <p:nvPr/>
        </p:nvSpPr>
        <p:spPr>
          <a:xfrm>
            <a:off x="1085687" y="3776733"/>
            <a:ext cx="20939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/>
              <a:t>The c</a:t>
            </a:r>
            <a:r>
              <a:rPr lang="en-GB" sz="2400" dirty="0" smtClean="0"/>
              <a:t>at </a:t>
            </a:r>
            <a:r>
              <a:rPr lang="en-GB" sz="2400" b="1" dirty="0" smtClean="0"/>
              <a:t>walked</a:t>
            </a:r>
            <a:endParaRPr lang="en-GB" sz="2400" b="1" dirty="0"/>
          </a:p>
        </p:txBody>
      </p:sp>
      <p:pic>
        <p:nvPicPr>
          <p:cNvPr id="16" name="Picture 1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4760" y="2184717"/>
            <a:ext cx="3266440" cy="2217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5723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" grpId="0" animBg="1"/>
      <p:bldP spid="26" grpId="0"/>
      <p:bldP spid="27" grpId="0"/>
      <p:bldP spid="28" grpId="0"/>
      <p:bldP spid="5" grpId="0"/>
      <p:bldP spid="6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609" y="796307"/>
            <a:ext cx="105735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00FF"/>
                </a:solidFill>
              </a:rPr>
              <a:t>Adverbs</a:t>
            </a:r>
            <a:r>
              <a:rPr lang="en-GB" sz="3600" b="1" dirty="0"/>
              <a:t> </a:t>
            </a:r>
          </a:p>
          <a:p>
            <a:pPr algn="ctr"/>
            <a:r>
              <a:rPr lang="en-GB" sz="2800" dirty="0"/>
              <a:t>Adverbs t</a:t>
            </a:r>
            <a:r>
              <a:rPr lang="en-GB" sz="2800" dirty="0" smtClean="0"/>
              <a:t>ell us about </a:t>
            </a:r>
            <a:r>
              <a:rPr lang="en-GB" sz="2800" b="1" dirty="0" smtClean="0"/>
              <a:t>when</a:t>
            </a:r>
            <a:r>
              <a:rPr lang="en-GB" sz="2800" dirty="0" smtClean="0"/>
              <a:t>, </a:t>
            </a:r>
            <a:r>
              <a:rPr lang="en-GB" sz="2800" b="1" dirty="0" smtClean="0"/>
              <a:t>where</a:t>
            </a:r>
            <a:r>
              <a:rPr lang="en-GB" sz="2800" dirty="0" smtClean="0"/>
              <a:t> </a:t>
            </a:r>
            <a:r>
              <a:rPr lang="en-GB" sz="2800" dirty="0"/>
              <a:t>and </a:t>
            </a:r>
            <a:r>
              <a:rPr lang="en-GB" sz="2800" b="1" dirty="0" smtClean="0">
                <a:solidFill>
                  <a:srgbClr val="0000FF"/>
                </a:solidFill>
              </a:rPr>
              <a:t>how</a:t>
            </a:r>
            <a:r>
              <a:rPr lang="en-GB" sz="2800" dirty="0" smtClean="0"/>
              <a:t> or</a:t>
            </a:r>
            <a:r>
              <a:rPr lang="en-GB" sz="2800" b="1" dirty="0" smtClean="0">
                <a:solidFill>
                  <a:srgbClr val="0000FF"/>
                </a:solidFill>
              </a:rPr>
              <a:t> why</a:t>
            </a:r>
            <a:r>
              <a:rPr lang="en-GB" sz="2800" dirty="0" smtClean="0"/>
              <a:t>.</a:t>
            </a:r>
            <a:endParaRPr lang="en-GB" sz="2800" dirty="0"/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Rectangle 24"/>
          <p:cNvSpPr/>
          <p:nvPr/>
        </p:nvSpPr>
        <p:spPr>
          <a:xfrm>
            <a:off x="3807954" y="2471633"/>
            <a:ext cx="227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/>
              <a:t>The </a:t>
            </a:r>
            <a:r>
              <a:rPr lang="en-GB" sz="2400" dirty="0" smtClean="0"/>
              <a:t>cat </a:t>
            </a:r>
            <a:r>
              <a:rPr lang="en-GB" sz="2400" b="1" dirty="0" smtClean="0"/>
              <a:t>watched</a:t>
            </a:r>
            <a:endParaRPr lang="en-GB" sz="2400" b="1" dirty="0"/>
          </a:p>
        </p:txBody>
      </p:sp>
      <p:sp>
        <p:nvSpPr>
          <p:cNvPr id="3" name="Rounded Rectangular Callout 2"/>
          <p:cNvSpPr/>
          <p:nvPr/>
        </p:nvSpPr>
        <p:spPr>
          <a:xfrm>
            <a:off x="9131348" y="2353447"/>
            <a:ext cx="2197510" cy="901233"/>
          </a:xfrm>
          <a:prstGeom prst="wedgeRoundRectCallout">
            <a:avLst>
              <a:gd name="adj1" fmla="val 44268"/>
              <a:gd name="adj2" fmla="val 8541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How?</a:t>
            </a:r>
            <a:endParaRPr lang="en-GB" sz="2800" dirty="0"/>
          </a:p>
        </p:txBody>
      </p:sp>
      <p:sp>
        <p:nvSpPr>
          <p:cNvPr id="26" name="Rectangle 25"/>
          <p:cNvSpPr/>
          <p:nvPr/>
        </p:nvSpPr>
        <p:spPr>
          <a:xfrm>
            <a:off x="5933048" y="2471630"/>
            <a:ext cx="12585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1" dirty="0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silently</a:t>
            </a:r>
            <a:r>
              <a:rPr lang="en-GB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GB" sz="2400" b="1" dirty="0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978381" y="3122575"/>
            <a:ext cx="13040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intently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822041" y="3841252"/>
            <a:ext cx="10720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avidly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1107" y="4666229"/>
            <a:ext cx="70287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</a:rPr>
              <a:t>The verb </a:t>
            </a:r>
            <a:r>
              <a:rPr lang="en-GB" sz="2800" dirty="0" smtClean="0">
                <a:solidFill>
                  <a:prstClr val="black"/>
                </a:solidFill>
              </a:rPr>
              <a:t>‘watched</a:t>
            </a:r>
            <a:r>
              <a:rPr lang="en-GB" sz="2800" dirty="0">
                <a:solidFill>
                  <a:prstClr val="black"/>
                </a:solidFill>
              </a:rPr>
              <a:t>’ is modified by the </a:t>
            </a:r>
            <a:r>
              <a:rPr lang="en-GB" sz="2800" b="1" dirty="0">
                <a:solidFill>
                  <a:srgbClr val="0000FF"/>
                </a:solidFill>
              </a:rPr>
              <a:t>adverbs</a:t>
            </a:r>
            <a:r>
              <a:rPr lang="en-GB" sz="2800" dirty="0">
                <a:solidFill>
                  <a:prstClr val="black"/>
                </a:solidFill>
              </a:rPr>
              <a:t>.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793030" y="5507060"/>
            <a:ext cx="88256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dirty="0">
                <a:solidFill>
                  <a:schemeClr val="accent5">
                    <a:lumMod val="75000"/>
                  </a:schemeClr>
                </a:solidFill>
              </a:rPr>
              <a:t>Can you think of any other </a:t>
            </a:r>
            <a:r>
              <a:rPr lang="en-GB" sz="2400" b="1" i="1" dirty="0">
                <a:solidFill>
                  <a:schemeClr val="accent5">
                    <a:lumMod val="75000"/>
                  </a:schemeClr>
                </a:solidFill>
              </a:rPr>
              <a:t>adverbs</a:t>
            </a:r>
            <a:r>
              <a:rPr lang="en-GB" sz="2400" i="1" dirty="0">
                <a:solidFill>
                  <a:schemeClr val="accent5">
                    <a:lumMod val="75000"/>
                  </a:schemeClr>
                </a:solidFill>
              </a:rPr>
              <a:t> which answer the question: </a:t>
            </a:r>
            <a:r>
              <a:rPr lang="en-GB" sz="2400" b="1" i="1" dirty="0">
                <a:solidFill>
                  <a:schemeClr val="accent5">
                    <a:lumMod val="75000"/>
                  </a:schemeClr>
                </a:solidFill>
              </a:rPr>
              <a:t>How</a:t>
            </a:r>
            <a:r>
              <a:rPr lang="en-GB" sz="2400" i="1" dirty="0">
                <a:solidFill>
                  <a:schemeClr val="accent5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740222" y="3142721"/>
            <a:ext cx="227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/>
              <a:t>The c</a:t>
            </a:r>
            <a:r>
              <a:rPr lang="en-GB" sz="2400" dirty="0" smtClean="0"/>
              <a:t>at </a:t>
            </a:r>
            <a:r>
              <a:rPr lang="en-GB" sz="2400" b="1" dirty="0" smtClean="0"/>
              <a:t>watched</a:t>
            </a:r>
            <a:endParaRPr lang="en-GB" sz="2400" b="1" dirty="0"/>
          </a:p>
        </p:txBody>
      </p:sp>
      <p:sp>
        <p:nvSpPr>
          <p:cNvPr id="13" name="Rectangle 12"/>
          <p:cNvSpPr/>
          <p:nvPr/>
        </p:nvSpPr>
        <p:spPr>
          <a:xfrm>
            <a:off x="3599974" y="3858184"/>
            <a:ext cx="227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/>
              <a:t>The c</a:t>
            </a:r>
            <a:r>
              <a:rPr lang="en-GB" sz="2400" dirty="0" smtClean="0"/>
              <a:t>at </a:t>
            </a:r>
            <a:r>
              <a:rPr lang="en-GB" sz="2400" b="1" dirty="0" smtClean="0"/>
              <a:t>watched</a:t>
            </a:r>
            <a:endParaRPr lang="en-GB" sz="2400" b="1" dirty="0"/>
          </a:p>
        </p:txBody>
      </p:sp>
      <p:pic>
        <p:nvPicPr>
          <p:cNvPr id="15" name="Picture 1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3821" y="2226732"/>
            <a:ext cx="2497245" cy="254846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77560" y="2790825"/>
            <a:ext cx="1134745" cy="16827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64682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" grpId="0" animBg="1"/>
      <p:bldP spid="26" grpId="0"/>
      <p:bldP spid="27" grpId="0"/>
      <p:bldP spid="28" grpId="0"/>
      <p:bldP spid="5" grpId="0"/>
      <p:bldP spid="6" grpId="0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48111" y="2405575"/>
            <a:ext cx="5528604" cy="1104388"/>
          </a:xfrm>
        </p:spPr>
        <p:txBody>
          <a:bodyPr>
            <a:noAutofit/>
          </a:bodyPr>
          <a:lstStyle/>
          <a:p>
            <a:r>
              <a:rPr lang="en-GB" sz="3600" b="1" dirty="0">
                <a:solidFill>
                  <a:srgbClr val="0000FF"/>
                </a:solidFill>
                <a:latin typeface="+mn-lt"/>
              </a:rPr>
              <a:t>End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9321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0465" y="1982505"/>
            <a:ext cx="10573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00FF"/>
                </a:solidFill>
              </a:rPr>
              <a:t>Prepositions</a:t>
            </a:r>
            <a:r>
              <a:rPr lang="en-GB" sz="3600" b="1" dirty="0"/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00245" y="2750397"/>
            <a:ext cx="3394710" cy="23393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042D1EB-D2DD-498E-B72A-327B2435084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5905" y="4751395"/>
            <a:ext cx="1058267" cy="1103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533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610" y="830492"/>
            <a:ext cx="1057355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00FF"/>
                </a:solidFill>
              </a:rPr>
              <a:t>Verbs</a:t>
            </a:r>
            <a:r>
              <a:rPr lang="en-GB" sz="3600" b="1" dirty="0"/>
              <a:t> </a:t>
            </a:r>
          </a:p>
          <a:p>
            <a:pPr algn="ctr"/>
            <a:r>
              <a:rPr lang="en-GB" sz="3200" dirty="0"/>
              <a:t>Verbs indicate that someone or something is </a:t>
            </a:r>
          </a:p>
          <a:p>
            <a:pPr algn="ctr"/>
            <a:r>
              <a:rPr lang="en-GB" sz="3200" dirty="0">
                <a:solidFill>
                  <a:srgbClr val="0000FF"/>
                </a:solidFill>
              </a:rPr>
              <a:t>doing</a:t>
            </a:r>
            <a:r>
              <a:rPr lang="en-GB" sz="3200" dirty="0"/>
              <a:t>, </a:t>
            </a:r>
            <a:r>
              <a:rPr lang="en-GB" sz="3200" dirty="0">
                <a:solidFill>
                  <a:srgbClr val="0000FF"/>
                </a:solidFill>
              </a:rPr>
              <a:t>feeling</a:t>
            </a:r>
            <a:r>
              <a:rPr lang="en-GB" sz="3200" dirty="0"/>
              <a:t> or </a:t>
            </a:r>
            <a:r>
              <a:rPr lang="en-GB" sz="3200" dirty="0">
                <a:solidFill>
                  <a:srgbClr val="0000FF"/>
                </a:solidFill>
              </a:rPr>
              <a:t>being</a:t>
            </a:r>
            <a:r>
              <a:rPr lang="en-GB" sz="3200" dirty="0"/>
              <a:t>.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74677" y="2684579"/>
            <a:ext cx="361782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Hermione </a:t>
            </a:r>
            <a:r>
              <a:rPr lang="en-GB" sz="2800" dirty="0">
                <a:solidFill>
                  <a:srgbClr val="0000FF"/>
                </a:solidFill>
              </a:rPr>
              <a:t>reads</a:t>
            </a:r>
            <a:r>
              <a:rPr lang="en-GB" sz="2800" dirty="0"/>
              <a:t>.</a:t>
            </a:r>
          </a:p>
          <a:p>
            <a:pPr algn="ctr"/>
            <a:r>
              <a:rPr lang="en-GB" sz="2800" dirty="0" smtClean="0"/>
              <a:t>A shadow </a:t>
            </a:r>
            <a:r>
              <a:rPr lang="en-GB" sz="2800" dirty="0" smtClean="0">
                <a:solidFill>
                  <a:srgbClr val="0000FF"/>
                </a:solidFill>
              </a:rPr>
              <a:t>looms</a:t>
            </a:r>
            <a:r>
              <a:rPr lang="en-GB" sz="2800" dirty="0" smtClean="0"/>
              <a:t>.</a:t>
            </a:r>
            <a:endParaRPr lang="en-GB" sz="2800" dirty="0"/>
          </a:p>
          <a:p>
            <a:pPr algn="ctr"/>
            <a:r>
              <a:rPr lang="en-GB" sz="2800" dirty="0" smtClean="0"/>
              <a:t>The cat </a:t>
            </a:r>
            <a:r>
              <a:rPr lang="en-GB" sz="2800" dirty="0" smtClean="0">
                <a:solidFill>
                  <a:srgbClr val="0000FF"/>
                </a:solidFill>
              </a:rPr>
              <a:t>appears</a:t>
            </a:r>
            <a:r>
              <a:rPr lang="en-GB" sz="2800" dirty="0"/>
              <a:t>.</a:t>
            </a:r>
          </a:p>
          <a:p>
            <a:pPr algn="ctr"/>
            <a:r>
              <a:rPr lang="en-GB" sz="2800" dirty="0"/>
              <a:t>I </a:t>
            </a:r>
            <a:r>
              <a:rPr lang="en-GB" sz="2800" dirty="0" smtClean="0">
                <a:solidFill>
                  <a:srgbClr val="0000FF"/>
                </a:solidFill>
              </a:rPr>
              <a:t>laughed</a:t>
            </a:r>
            <a:r>
              <a:rPr lang="en-GB" sz="2800" dirty="0" smtClean="0"/>
              <a:t>!</a:t>
            </a:r>
            <a:endParaRPr lang="en-GB" sz="2800" dirty="0"/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52841" y="5750593"/>
            <a:ext cx="1325217" cy="369332"/>
          </a:xfrm>
          <a:prstGeom prst="rect">
            <a:avLst/>
          </a:prstGeom>
          <a:solidFill>
            <a:srgbClr val="8585FF"/>
          </a:solidFill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Revision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78797" y="4718551"/>
            <a:ext cx="99501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Usually verbs have the name of a person or thing or a pronoun </a:t>
            </a:r>
            <a:endParaRPr lang="en-GB" sz="2800" dirty="0" smtClean="0"/>
          </a:p>
          <a:p>
            <a:pPr algn="ctr"/>
            <a:r>
              <a:rPr lang="en-GB" sz="2800" dirty="0" smtClean="0"/>
              <a:t>in </a:t>
            </a:r>
            <a:r>
              <a:rPr lang="en-GB" sz="2800" dirty="0"/>
              <a:t>front of them. </a:t>
            </a:r>
          </a:p>
        </p:txBody>
      </p:sp>
      <p:pic>
        <p:nvPicPr>
          <p:cNvPr id="9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0871" y="2468350"/>
            <a:ext cx="2815590" cy="2259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042D1EB-D2DD-498E-B72A-327B2435084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8305" y="4988462"/>
            <a:ext cx="1058267" cy="1103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157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610" y="830492"/>
            <a:ext cx="1057355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00FF"/>
                </a:solidFill>
              </a:rPr>
              <a:t>Phrases</a:t>
            </a:r>
            <a:r>
              <a:rPr lang="en-GB" sz="3600" b="1" dirty="0"/>
              <a:t> </a:t>
            </a:r>
          </a:p>
          <a:p>
            <a:pPr algn="ctr"/>
            <a:r>
              <a:rPr lang="en-GB" sz="3200" dirty="0"/>
              <a:t>A </a:t>
            </a:r>
            <a:r>
              <a:rPr lang="en-GB" sz="3200" b="1" dirty="0"/>
              <a:t>phrase</a:t>
            </a:r>
            <a:r>
              <a:rPr lang="en-GB" sz="3200" dirty="0"/>
              <a:t> is a group of words which adds meaning to a sentence.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23211" y="2599912"/>
            <a:ext cx="420319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i="1" dirty="0">
                <a:solidFill>
                  <a:srgbClr val="0000FF"/>
                </a:solidFill>
              </a:rPr>
              <a:t>behind the </a:t>
            </a:r>
            <a:r>
              <a:rPr lang="en-GB" sz="2800" i="1" dirty="0" smtClean="0">
                <a:solidFill>
                  <a:srgbClr val="0000FF"/>
                </a:solidFill>
              </a:rPr>
              <a:t>library shelves</a:t>
            </a:r>
            <a:endParaRPr lang="en-GB" sz="2800" i="1" dirty="0">
              <a:solidFill>
                <a:srgbClr val="0000FF"/>
              </a:solidFill>
            </a:endParaRPr>
          </a:p>
          <a:p>
            <a:pPr algn="ctr"/>
            <a:r>
              <a:rPr lang="en-GB" sz="2800" i="1" dirty="0">
                <a:solidFill>
                  <a:srgbClr val="0000FF"/>
                </a:solidFill>
              </a:rPr>
              <a:t>with my </a:t>
            </a:r>
            <a:r>
              <a:rPr lang="en-GB" sz="2800" i="1" dirty="0" smtClean="0">
                <a:solidFill>
                  <a:srgbClr val="0000FF"/>
                </a:solidFill>
              </a:rPr>
              <a:t>owl</a:t>
            </a:r>
            <a:endParaRPr lang="en-GB" sz="2800" i="1" dirty="0">
              <a:solidFill>
                <a:srgbClr val="0000FF"/>
              </a:solidFill>
            </a:endParaRPr>
          </a:p>
          <a:p>
            <a:pPr algn="ctr"/>
            <a:r>
              <a:rPr lang="en-GB" sz="2800" i="1" dirty="0" smtClean="0">
                <a:solidFill>
                  <a:srgbClr val="0000FF"/>
                </a:solidFill>
              </a:rPr>
              <a:t>during </a:t>
            </a:r>
            <a:r>
              <a:rPr lang="en-GB" sz="2800" i="1" dirty="0">
                <a:solidFill>
                  <a:srgbClr val="0000FF"/>
                </a:solidFill>
              </a:rPr>
              <a:t>the </a:t>
            </a:r>
            <a:r>
              <a:rPr lang="en-GB" sz="2800" i="1" dirty="0" smtClean="0">
                <a:solidFill>
                  <a:srgbClr val="0000FF"/>
                </a:solidFill>
              </a:rPr>
              <a:t>night</a:t>
            </a:r>
            <a:endParaRPr lang="en-GB" sz="2800" i="1" dirty="0">
              <a:solidFill>
                <a:srgbClr val="0000FF"/>
              </a:solidFill>
            </a:endParaRPr>
          </a:p>
          <a:p>
            <a:pPr algn="ctr"/>
            <a:r>
              <a:rPr lang="en-GB" sz="2800" i="1" dirty="0">
                <a:solidFill>
                  <a:srgbClr val="0000FF"/>
                </a:solidFill>
              </a:rPr>
              <a:t>because of the </a:t>
            </a:r>
            <a:r>
              <a:rPr lang="en-GB" sz="2800" i="1" dirty="0" smtClean="0">
                <a:solidFill>
                  <a:srgbClr val="0000FF"/>
                </a:solidFill>
              </a:rPr>
              <a:t>spell </a:t>
            </a:r>
            <a:endParaRPr lang="en-GB" sz="2800" i="1" dirty="0">
              <a:solidFill>
                <a:srgbClr val="0000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0220174" y="5801393"/>
            <a:ext cx="1325217" cy="369332"/>
          </a:xfrm>
          <a:prstGeom prst="rect">
            <a:avLst/>
          </a:prstGeom>
          <a:solidFill>
            <a:srgbClr val="8585FF"/>
          </a:solidFill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Revision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97329" y="4922843"/>
            <a:ext cx="99501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There is </a:t>
            </a:r>
            <a:r>
              <a:rPr lang="en-GB" sz="3200" b="1" dirty="0"/>
              <a:t>no active verb </a:t>
            </a:r>
            <a:r>
              <a:rPr lang="en-GB" sz="3200" dirty="0"/>
              <a:t>in a phrase.</a:t>
            </a:r>
          </a:p>
        </p:txBody>
      </p:sp>
      <p:pic>
        <p:nvPicPr>
          <p:cNvPr id="9" name="Picture 8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4623" y="2142066"/>
            <a:ext cx="2598844" cy="278553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97333" y="2065867"/>
            <a:ext cx="1617873" cy="25587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9131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5561" y="846142"/>
            <a:ext cx="105735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00FF"/>
                </a:solidFill>
              </a:rPr>
              <a:t>Prepositions</a:t>
            </a:r>
            <a:r>
              <a:rPr lang="en-GB" sz="3600" b="1" dirty="0"/>
              <a:t> </a:t>
            </a:r>
          </a:p>
          <a:p>
            <a:pPr algn="ctr"/>
            <a:r>
              <a:rPr lang="en-GB" sz="2800" dirty="0"/>
              <a:t>Prepositions tell us how words are related.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9012266" y="2843354"/>
            <a:ext cx="10088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due to</a:t>
            </a:r>
            <a:endParaRPr lang="en-GB" sz="2400" b="1" dirty="0">
              <a:solidFill>
                <a:srgbClr val="0000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10420" y="1437675"/>
            <a:ext cx="9647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above</a:t>
            </a:r>
            <a:endParaRPr lang="en-GB" b="1" dirty="0">
              <a:solidFill>
                <a:srgbClr val="0000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646018" y="2607227"/>
            <a:ext cx="5148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on</a:t>
            </a:r>
            <a:endParaRPr lang="en-GB" b="1" dirty="0">
              <a:solidFill>
                <a:srgbClr val="0000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391195" y="2001334"/>
            <a:ext cx="7563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</a:t>
            </a:r>
            <a:endParaRPr lang="en-GB" b="1" dirty="0">
              <a:solidFill>
                <a:srgbClr val="0000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22938" y="5059870"/>
            <a:ext cx="9743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below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554310" y="3441347"/>
            <a:ext cx="9444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inside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682526" y="4682942"/>
            <a:ext cx="4414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18098" y="3441347"/>
            <a:ext cx="11416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outside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713035" y="2107764"/>
            <a:ext cx="15598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because of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60855" y="2599251"/>
            <a:ext cx="13134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between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93030" y="5507060"/>
            <a:ext cx="76792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dirty="0">
                <a:solidFill>
                  <a:schemeClr val="accent5">
                    <a:lumMod val="75000"/>
                  </a:schemeClr>
                </a:solidFill>
              </a:rPr>
              <a:t>Can you see a pattern in the grouping of these prepositions?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447570" y="4520618"/>
            <a:ext cx="5148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682526" y="2338596"/>
            <a:ext cx="10222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before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734267" y="3302054"/>
            <a:ext cx="8322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since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757776" y="3627336"/>
            <a:ext cx="10102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during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332660" y="3037214"/>
            <a:ext cx="4251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305885" y="4509604"/>
            <a:ext cx="9444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under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204993" y="4682943"/>
            <a:ext cx="8011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after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108215" y="2668055"/>
            <a:ext cx="8028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9705990" y="3803377"/>
            <a:ext cx="8028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</a:t>
            </a:r>
            <a:endParaRPr lang="en-GB" sz="2400" b="1" dirty="0">
              <a:solidFill>
                <a:srgbClr val="0000FF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9284325" y="4704578"/>
            <a:ext cx="5518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endParaRPr lang="en-GB" sz="2400" b="1" dirty="0">
              <a:solidFill>
                <a:srgbClr val="0000FF"/>
              </a:solidFill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A042D1EB-D2DD-498E-B72A-327B243508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4572" y="3014133"/>
            <a:ext cx="1376400" cy="1435509"/>
          </a:xfrm>
          <a:prstGeom prst="rect">
            <a:avLst/>
          </a:prstGeom>
        </p:spPr>
      </p:pic>
      <p:pic>
        <p:nvPicPr>
          <p:cNvPr id="36" name="Picture 35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75600" y="3149601"/>
            <a:ext cx="931334" cy="12699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Cloud 2"/>
          <p:cNvSpPr/>
          <p:nvPr/>
        </p:nvSpPr>
        <p:spPr>
          <a:xfrm>
            <a:off x="711200" y="4047068"/>
            <a:ext cx="1727200" cy="846665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where</a:t>
            </a:r>
            <a:endParaRPr lang="en-US" sz="2800" dirty="0"/>
          </a:p>
        </p:txBody>
      </p:sp>
      <p:sp>
        <p:nvSpPr>
          <p:cNvPr id="37" name="Cloud 36"/>
          <p:cNvSpPr/>
          <p:nvPr/>
        </p:nvSpPr>
        <p:spPr>
          <a:xfrm>
            <a:off x="5849699" y="1991976"/>
            <a:ext cx="1574799" cy="846665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when</a:t>
            </a:r>
            <a:endParaRPr lang="en-US" sz="2800" dirty="0"/>
          </a:p>
        </p:txBody>
      </p:sp>
      <p:sp>
        <p:nvSpPr>
          <p:cNvPr id="38" name="Cloud 37"/>
          <p:cNvSpPr/>
          <p:nvPr/>
        </p:nvSpPr>
        <p:spPr>
          <a:xfrm>
            <a:off x="8534400" y="4453468"/>
            <a:ext cx="2929467" cy="846665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w</a:t>
            </a:r>
            <a:r>
              <a:rPr lang="en-US" sz="2800" dirty="0" smtClean="0"/>
              <a:t>hy or how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92345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4" grpId="0"/>
      <p:bldP spid="19" grpId="0"/>
      <p:bldP spid="20" grpId="0"/>
      <p:bldP spid="22" grpId="0"/>
      <p:bldP spid="23" grpId="0"/>
      <p:bldP spid="24" grpId="0"/>
      <p:bldP spid="25" grpId="0"/>
      <p:bldP spid="17" grpId="0"/>
      <p:bldP spid="18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" grpId="0" animBg="1"/>
      <p:bldP spid="37" grpId="0" animBg="1"/>
      <p:bldP spid="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610" y="780208"/>
            <a:ext cx="105735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rgbClr val="0000FF"/>
                </a:solidFill>
              </a:rPr>
              <a:t>Prepositions</a:t>
            </a:r>
            <a:r>
              <a:rPr lang="en-GB" sz="4400" b="1" dirty="0"/>
              <a:t> </a:t>
            </a:r>
          </a:p>
          <a:p>
            <a:pPr algn="ctr"/>
            <a:r>
              <a:rPr lang="en-GB" sz="3600" dirty="0">
                <a:solidFill>
                  <a:srgbClr val="0000FF"/>
                </a:solidFill>
              </a:rPr>
              <a:t>Prepositions</a:t>
            </a:r>
            <a:r>
              <a:rPr lang="en-GB" sz="3600" dirty="0"/>
              <a:t> link a phrase to a sentence.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1" y="2464445"/>
            <a:ext cx="3834581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/>
              <a:t>I think there is someone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5196895" y="2464445"/>
            <a:ext cx="3834581" cy="702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dirty="0">
                <a:solidFill>
                  <a:srgbClr val="0000FF"/>
                </a:solidFill>
              </a:rPr>
              <a:t>b</a:t>
            </a:r>
            <a:r>
              <a:rPr lang="en-GB" sz="2800" dirty="0" smtClean="0">
                <a:solidFill>
                  <a:srgbClr val="0000FF"/>
                </a:solidFill>
              </a:rPr>
              <a:t>ehind</a:t>
            </a:r>
            <a:r>
              <a:rPr lang="en-GB" sz="2800" dirty="0" smtClean="0"/>
              <a:t> the dog!</a:t>
            </a:r>
            <a:endParaRPr lang="en-GB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439332" y="3291269"/>
            <a:ext cx="3183467" cy="702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dirty="0"/>
              <a:t>I </a:t>
            </a:r>
            <a:r>
              <a:rPr lang="en-GB" sz="2800" dirty="0" smtClean="0"/>
              <a:t>explore Hogwarts</a:t>
            </a:r>
            <a:endParaRPr lang="en-GB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4265562" y="3280653"/>
            <a:ext cx="3834581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dirty="0">
                <a:solidFill>
                  <a:srgbClr val="0000FF"/>
                </a:solidFill>
              </a:rPr>
              <a:t>with </a:t>
            </a:r>
            <a:r>
              <a:rPr lang="en-GB" sz="2800" dirty="0"/>
              <a:t>my friends.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49478" y="4029974"/>
            <a:ext cx="4187370" cy="702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dirty="0"/>
              <a:t>They followed the </a:t>
            </a:r>
            <a:r>
              <a:rPr lang="en-GB" sz="2800" dirty="0" smtClean="0"/>
              <a:t>teacher</a:t>
            </a:r>
            <a:endParaRPr lang="en-GB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4780909" y="4042461"/>
            <a:ext cx="3834581" cy="702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dirty="0" smtClean="0">
                <a:solidFill>
                  <a:srgbClr val="0000FF"/>
                </a:solidFill>
              </a:rPr>
              <a:t>to </a:t>
            </a:r>
            <a:r>
              <a:rPr lang="en-GB" sz="2800" dirty="0"/>
              <a:t>the </a:t>
            </a:r>
            <a:r>
              <a:rPr lang="en-GB" sz="2800" dirty="0" smtClean="0"/>
              <a:t>classroom.</a:t>
            </a:r>
            <a:endParaRPr lang="en-GB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958337" y="4883647"/>
            <a:ext cx="4172463" cy="702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dirty="0" smtClean="0"/>
              <a:t>The suit of armour came</a:t>
            </a:r>
            <a:endParaRPr lang="en-GB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4567554" y="4888092"/>
            <a:ext cx="3834581" cy="702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dirty="0">
                <a:solidFill>
                  <a:srgbClr val="0000FF"/>
                </a:solidFill>
              </a:rPr>
              <a:t>a</a:t>
            </a:r>
            <a:r>
              <a:rPr lang="en-GB" sz="2800" dirty="0" smtClean="0">
                <a:solidFill>
                  <a:srgbClr val="0000FF"/>
                </a:solidFill>
              </a:rPr>
              <a:t>way from </a:t>
            </a:r>
            <a:r>
              <a:rPr lang="en-GB" sz="2800" dirty="0"/>
              <a:t>the </a:t>
            </a:r>
            <a:r>
              <a:rPr lang="en-GB" sz="2800" dirty="0" smtClean="0"/>
              <a:t>wall.</a:t>
            </a:r>
            <a:endParaRPr lang="en-GB" sz="2800" dirty="0"/>
          </a:p>
        </p:txBody>
      </p:sp>
      <p:pic>
        <p:nvPicPr>
          <p:cNvPr id="16" name="Picture 1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3403" y="3173730"/>
            <a:ext cx="3056997" cy="25666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0222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 uiExpand="1" build="p"/>
      <p:bldP spid="8" grpId="0" uiExpand="1" build="p"/>
      <p:bldP spid="9" grpId="0" uiExpand="1" build="p"/>
      <p:bldP spid="11" grpId="0" uiExpand="1" build="p"/>
      <p:bldP spid="12" grpId="0" uiExpand="1" build="p"/>
      <p:bldP spid="13" grpId="0" uiExpand="1" build="p"/>
      <p:bldP spid="1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0465" y="954908"/>
            <a:ext cx="105735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00FF"/>
                </a:solidFill>
              </a:rPr>
              <a:t>Prepositions</a:t>
            </a:r>
            <a:r>
              <a:rPr lang="en-GB" sz="3600" b="1" dirty="0"/>
              <a:t> </a:t>
            </a:r>
          </a:p>
          <a:p>
            <a:pPr algn="ctr"/>
            <a:r>
              <a:rPr lang="en-GB" sz="2800" dirty="0">
                <a:solidFill>
                  <a:srgbClr val="0000FF"/>
                </a:solidFill>
              </a:rPr>
              <a:t>Prepositions</a:t>
            </a:r>
            <a:r>
              <a:rPr lang="en-GB" sz="2800" dirty="0"/>
              <a:t> </a:t>
            </a:r>
            <a:r>
              <a:rPr lang="en-GB" sz="2800" dirty="0" smtClean="0"/>
              <a:t>tell us </a:t>
            </a:r>
            <a:r>
              <a:rPr lang="en-GB" sz="2800" dirty="0" err="1" smtClean="0"/>
              <a:t>about</a:t>
            </a:r>
            <a:r>
              <a:rPr lang="en-GB" sz="2800" b="1" dirty="0" err="1" smtClean="0">
                <a:solidFill>
                  <a:schemeClr val="bg1"/>
                </a:solidFill>
              </a:rPr>
              <a:t>time</a:t>
            </a:r>
            <a:r>
              <a:rPr lang="en-GB" sz="2800" dirty="0">
                <a:solidFill>
                  <a:schemeClr val="bg1"/>
                </a:solidFill>
              </a:rPr>
              <a:t>, </a:t>
            </a:r>
            <a:r>
              <a:rPr lang="en-GB" sz="2800" b="1" dirty="0">
                <a:solidFill>
                  <a:schemeClr val="bg1"/>
                </a:solidFill>
              </a:rPr>
              <a:t>place</a:t>
            </a:r>
            <a:r>
              <a:rPr lang="en-GB" sz="2800" dirty="0">
                <a:solidFill>
                  <a:schemeClr val="bg1"/>
                </a:solidFill>
              </a:rPr>
              <a:t> and </a:t>
            </a:r>
            <a:r>
              <a:rPr lang="en-GB" sz="2800" b="1" dirty="0">
                <a:solidFill>
                  <a:schemeClr val="bg1"/>
                </a:solidFill>
              </a:rPr>
              <a:t>cause</a:t>
            </a:r>
            <a:r>
              <a:rPr lang="en-GB" sz="28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Rectangle 24"/>
          <p:cNvSpPr/>
          <p:nvPr/>
        </p:nvSpPr>
        <p:spPr>
          <a:xfrm>
            <a:off x="1349722" y="2677477"/>
            <a:ext cx="28191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/>
              <a:t>We found </a:t>
            </a:r>
            <a:r>
              <a:rPr lang="en-GB" sz="2400" dirty="0" smtClean="0"/>
              <a:t>Mrs Norris</a:t>
            </a:r>
            <a:endParaRPr lang="en-GB" sz="2800" dirty="0"/>
          </a:p>
        </p:txBody>
      </p:sp>
      <p:sp>
        <p:nvSpPr>
          <p:cNvPr id="26" name="Rectangle 25"/>
          <p:cNvSpPr/>
          <p:nvPr/>
        </p:nvSpPr>
        <p:spPr>
          <a:xfrm>
            <a:off x="4029216" y="2677476"/>
            <a:ext cx="13703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dawn.</a:t>
            </a:r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93030" y="5507060"/>
            <a:ext cx="74322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dirty="0">
                <a:solidFill>
                  <a:schemeClr val="accent5">
                    <a:lumMod val="75000"/>
                  </a:schemeClr>
                </a:solidFill>
              </a:rPr>
              <a:t>Try adding your own prepositional phrase to </a:t>
            </a:r>
            <a:r>
              <a:rPr lang="en-GB" sz="2400" i="1" dirty="0" smtClean="0">
                <a:solidFill>
                  <a:schemeClr val="accent5">
                    <a:lumMod val="75000"/>
                  </a:schemeClr>
                </a:solidFill>
              </a:rPr>
              <a:t>tell us </a:t>
            </a:r>
            <a:r>
              <a:rPr lang="en-GB" sz="2400" b="1" i="1" dirty="0" smtClean="0">
                <a:solidFill>
                  <a:schemeClr val="accent5">
                    <a:lumMod val="75000"/>
                  </a:schemeClr>
                </a:solidFill>
              </a:rPr>
              <a:t>when</a:t>
            </a:r>
            <a:r>
              <a:rPr lang="en-GB" sz="2400" i="1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  <a:endParaRPr lang="en-GB" sz="2400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46148" y="3415708"/>
            <a:ext cx="21656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during 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day.</a:t>
            </a:r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130816" y="4092267"/>
            <a:ext cx="22191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after 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breakfast.</a:t>
            </a:r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434110" y="1467344"/>
            <a:ext cx="2666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a</a:t>
            </a:r>
            <a:r>
              <a:rPr lang="en-GB" sz="2800" dirty="0" smtClean="0"/>
              <a:t>nd </a:t>
            </a:r>
            <a:r>
              <a:rPr lang="en-GB" sz="2800" b="1" dirty="0" smtClean="0"/>
              <a:t>why </a:t>
            </a:r>
            <a:r>
              <a:rPr lang="en-GB" sz="2800" dirty="0" smtClean="0"/>
              <a:t>or</a:t>
            </a:r>
            <a:r>
              <a:rPr lang="en-GB" sz="2800" b="1" dirty="0" smtClean="0"/>
              <a:t> how</a:t>
            </a:r>
            <a:r>
              <a:rPr lang="en-GB" sz="2800" dirty="0" smtClean="0"/>
              <a:t>.</a:t>
            </a:r>
            <a:endParaRPr lang="en-GB" sz="2800" dirty="0"/>
          </a:p>
        </p:txBody>
      </p:sp>
      <p:sp>
        <p:nvSpPr>
          <p:cNvPr id="9" name="Rectangle 8"/>
          <p:cNvSpPr/>
          <p:nvPr/>
        </p:nvSpPr>
        <p:spPr>
          <a:xfrm>
            <a:off x="6293438" y="1508906"/>
            <a:ext cx="10183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 smtClean="0">
                <a:solidFill>
                  <a:prstClr val="black"/>
                </a:solidFill>
              </a:rPr>
              <a:t>when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7182176" y="1493516"/>
            <a:ext cx="13078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prstClr val="black"/>
                </a:solidFill>
              </a:rPr>
              <a:t>, </a:t>
            </a:r>
            <a:r>
              <a:rPr lang="en-GB" sz="2800" b="1" dirty="0" smtClean="0">
                <a:solidFill>
                  <a:prstClr val="black"/>
                </a:solidFill>
              </a:rPr>
              <a:t>where</a:t>
            </a:r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1349721" y="3398775"/>
            <a:ext cx="28191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/>
              <a:t>We found </a:t>
            </a:r>
            <a:r>
              <a:rPr lang="en-GB" sz="2400" dirty="0" smtClean="0"/>
              <a:t>Mrs Norris</a:t>
            </a:r>
            <a:endParaRPr lang="en-GB" sz="2800" dirty="0"/>
          </a:p>
        </p:txBody>
      </p:sp>
      <p:sp>
        <p:nvSpPr>
          <p:cNvPr id="16" name="Rectangle 15"/>
          <p:cNvSpPr/>
          <p:nvPr/>
        </p:nvSpPr>
        <p:spPr>
          <a:xfrm>
            <a:off x="1349720" y="4092269"/>
            <a:ext cx="28191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/>
              <a:t>We found </a:t>
            </a:r>
            <a:r>
              <a:rPr lang="en-GB" sz="2400" dirty="0" smtClean="0"/>
              <a:t>Mrs Norris</a:t>
            </a:r>
            <a:endParaRPr lang="en-GB" sz="2800" dirty="0"/>
          </a:p>
        </p:txBody>
      </p:sp>
      <p:pic>
        <p:nvPicPr>
          <p:cNvPr id="17" name="Picture 1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6801" y="2336801"/>
            <a:ext cx="2789872" cy="197241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ounded Rectangular Callout 2"/>
          <p:cNvSpPr/>
          <p:nvPr/>
        </p:nvSpPr>
        <p:spPr>
          <a:xfrm>
            <a:off x="8691169" y="2228703"/>
            <a:ext cx="2197510" cy="901233"/>
          </a:xfrm>
          <a:prstGeom prst="wedgeRoundRectCallout">
            <a:avLst>
              <a:gd name="adj1" fmla="val 44268"/>
              <a:gd name="adj2" fmla="val 8541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When?</a:t>
            </a:r>
            <a:endParaRPr lang="en-GB" sz="2800" dirty="0"/>
          </a:p>
        </p:txBody>
      </p:sp>
      <p:sp>
        <p:nvSpPr>
          <p:cNvPr id="14" name="Rounded Rectangle 13"/>
          <p:cNvSpPr/>
          <p:nvPr/>
        </p:nvSpPr>
        <p:spPr>
          <a:xfrm>
            <a:off x="8369436" y="4064891"/>
            <a:ext cx="2197510" cy="144378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Prepositions</a:t>
            </a:r>
          </a:p>
          <a:p>
            <a:pPr algn="ctr"/>
            <a:r>
              <a:rPr lang="en-GB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while, since,</a:t>
            </a:r>
          </a:p>
          <a:p>
            <a:pPr algn="ctr"/>
            <a:r>
              <a:rPr lang="en-GB" dirty="0"/>
              <a:t>before, during, after, at, on</a:t>
            </a:r>
          </a:p>
        </p:txBody>
      </p:sp>
    </p:spTree>
    <p:extLst>
      <p:ext uri="{BB962C8B-B14F-4D97-AF65-F5344CB8AC3E}">
        <p14:creationId xmlns:p14="http://schemas.microsoft.com/office/powerpoint/2010/main" val="3874620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5" grpId="0"/>
      <p:bldP spid="26" grpId="0"/>
      <p:bldP spid="6" grpId="0"/>
      <p:bldP spid="11" grpId="0"/>
      <p:bldP spid="12" grpId="0"/>
      <p:bldP spid="4" grpId="0"/>
      <p:bldP spid="9" grpId="0"/>
      <p:bldP spid="9" grpId="1"/>
      <p:bldP spid="10" grpId="0"/>
      <p:bldP spid="15" grpId="0"/>
      <p:bldP spid="16" grpId="0"/>
      <p:bldP spid="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0465" y="954908"/>
            <a:ext cx="105735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00FF"/>
                </a:solidFill>
              </a:rPr>
              <a:t>Prepositions</a:t>
            </a:r>
            <a:r>
              <a:rPr lang="en-GB" sz="3600" b="1" dirty="0"/>
              <a:t> </a:t>
            </a:r>
          </a:p>
          <a:p>
            <a:pPr algn="ctr"/>
            <a:r>
              <a:rPr lang="en-GB" sz="2800" dirty="0">
                <a:solidFill>
                  <a:srgbClr val="0000FF"/>
                </a:solidFill>
              </a:rPr>
              <a:t>Prepositions</a:t>
            </a:r>
            <a:r>
              <a:rPr lang="en-GB" sz="2800" dirty="0"/>
              <a:t> </a:t>
            </a:r>
            <a:r>
              <a:rPr lang="en-GB" sz="2800" dirty="0" smtClean="0"/>
              <a:t>tell us </a:t>
            </a:r>
            <a:r>
              <a:rPr lang="en-GB" sz="2800" dirty="0" err="1" smtClean="0"/>
              <a:t>about</a:t>
            </a:r>
            <a:r>
              <a:rPr lang="en-GB" sz="2800" b="1" dirty="0" err="1" smtClean="0">
                <a:solidFill>
                  <a:schemeClr val="bg1"/>
                </a:solidFill>
              </a:rPr>
              <a:t>me</a:t>
            </a:r>
            <a:r>
              <a:rPr lang="en-GB" sz="2800" dirty="0">
                <a:solidFill>
                  <a:schemeClr val="bg1"/>
                </a:solidFill>
              </a:rPr>
              <a:t>, </a:t>
            </a:r>
            <a:r>
              <a:rPr lang="en-GB" sz="2800" b="1" dirty="0">
                <a:solidFill>
                  <a:schemeClr val="bg1"/>
                </a:solidFill>
              </a:rPr>
              <a:t>place</a:t>
            </a:r>
            <a:r>
              <a:rPr lang="en-GB" sz="2800" dirty="0">
                <a:solidFill>
                  <a:schemeClr val="bg1"/>
                </a:solidFill>
              </a:rPr>
              <a:t> and </a:t>
            </a:r>
            <a:r>
              <a:rPr lang="en-GB" sz="2800" b="1" dirty="0">
                <a:solidFill>
                  <a:schemeClr val="bg1"/>
                </a:solidFill>
              </a:rPr>
              <a:t>cause</a:t>
            </a:r>
            <a:r>
              <a:rPr lang="en-GB" sz="28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Rectangle 24"/>
          <p:cNvSpPr/>
          <p:nvPr/>
        </p:nvSpPr>
        <p:spPr>
          <a:xfrm>
            <a:off x="1349722" y="2677477"/>
            <a:ext cx="28191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/>
              <a:t>We found </a:t>
            </a:r>
            <a:r>
              <a:rPr lang="en-GB" sz="2400" dirty="0" smtClean="0"/>
              <a:t>Mrs Norris</a:t>
            </a:r>
            <a:endParaRPr lang="en-GB" sz="2800" dirty="0"/>
          </a:p>
        </p:txBody>
      </p:sp>
      <p:sp>
        <p:nvSpPr>
          <p:cNvPr id="26" name="Rectangle 25"/>
          <p:cNvSpPr/>
          <p:nvPr/>
        </p:nvSpPr>
        <p:spPr>
          <a:xfrm>
            <a:off x="4130816" y="2677476"/>
            <a:ext cx="26659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outside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library.</a:t>
            </a:r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93030" y="5507060"/>
            <a:ext cx="75294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dirty="0">
                <a:solidFill>
                  <a:schemeClr val="accent5">
                    <a:lumMod val="75000"/>
                  </a:schemeClr>
                </a:solidFill>
              </a:rPr>
              <a:t>Try adding your own prepositional phrase to </a:t>
            </a:r>
            <a:r>
              <a:rPr lang="en-GB" sz="2400" i="1" dirty="0" smtClean="0">
                <a:solidFill>
                  <a:schemeClr val="accent5">
                    <a:lumMod val="75000"/>
                  </a:schemeClr>
                </a:solidFill>
              </a:rPr>
              <a:t>tell us </a:t>
            </a:r>
            <a:r>
              <a:rPr lang="en-GB" sz="2400" b="1" i="1" dirty="0" smtClean="0">
                <a:solidFill>
                  <a:schemeClr val="accent5">
                    <a:lumMod val="75000"/>
                  </a:schemeClr>
                </a:solidFill>
              </a:rPr>
              <a:t>where</a:t>
            </a:r>
            <a:r>
              <a:rPr lang="en-GB" sz="2400" i="1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  <a:endParaRPr lang="en-GB" sz="2400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130816" y="3333135"/>
            <a:ext cx="23640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below 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GB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castle.</a:t>
            </a:r>
            <a:r>
              <a:rPr lang="en-GB" sz="2400" b="1" dirty="0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480042" y="1508906"/>
            <a:ext cx="26724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and </a:t>
            </a:r>
            <a:r>
              <a:rPr lang="en-GB" sz="2800" b="1" dirty="0" smtClean="0"/>
              <a:t>why </a:t>
            </a:r>
            <a:r>
              <a:rPr lang="en-GB" sz="2800" dirty="0" smtClean="0"/>
              <a:t>or</a:t>
            </a:r>
            <a:r>
              <a:rPr lang="en-GB" sz="2800" b="1" dirty="0" smtClean="0"/>
              <a:t> how</a:t>
            </a:r>
            <a:r>
              <a:rPr lang="en-GB" sz="2800" dirty="0" smtClean="0"/>
              <a:t>.</a:t>
            </a:r>
            <a:endParaRPr lang="en-GB" sz="2800" dirty="0"/>
          </a:p>
        </p:txBody>
      </p:sp>
      <p:sp>
        <p:nvSpPr>
          <p:cNvPr id="9" name="Rectangle 8"/>
          <p:cNvSpPr/>
          <p:nvPr/>
        </p:nvSpPr>
        <p:spPr>
          <a:xfrm>
            <a:off x="6395037" y="1491973"/>
            <a:ext cx="11921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 smtClean="0">
                <a:solidFill>
                  <a:prstClr val="black"/>
                </a:solidFill>
              </a:rPr>
              <a:t>when , 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7440271" y="1491972"/>
            <a:ext cx="11340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 smtClean="0">
                <a:solidFill>
                  <a:prstClr val="black"/>
                </a:solidFill>
              </a:rPr>
              <a:t>where</a:t>
            </a: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1349722" y="3322518"/>
            <a:ext cx="28191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/>
              <a:t>We found </a:t>
            </a:r>
            <a:r>
              <a:rPr lang="en-GB" sz="2400" dirty="0" smtClean="0"/>
              <a:t>Mrs Norris</a:t>
            </a:r>
            <a:endParaRPr lang="en-GB" sz="2800" dirty="0"/>
          </a:p>
        </p:txBody>
      </p:sp>
      <p:sp>
        <p:nvSpPr>
          <p:cNvPr id="15" name="Rectangle 14"/>
          <p:cNvSpPr/>
          <p:nvPr/>
        </p:nvSpPr>
        <p:spPr>
          <a:xfrm>
            <a:off x="1349720" y="3967559"/>
            <a:ext cx="28191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/>
              <a:t>We found </a:t>
            </a:r>
            <a:r>
              <a:rPr lang="en-GB" sz="2400" dirty="0" smtClean="0"/>
              <a:t>Mrs Norris</a:t>
            </a:r>
            <a:endParaRPr lang="en-GB" sz="2800" dirty="0"/>
          </a:p>
        </p:txBody>
      </p:sp>
      <p:pic>
        <p:nvPicPr>
          <p:cNvPr id="16" name="Picture 1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5735" y="2607734"/>
            <a:ext cx="2789872" cy="197241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ounded Rectangular Callout 2"/>
          <p:cNvSpPr/>
          <p:nvPr/>
        </p:nvSpPr>
        <p:spPr>
          <a:xfrm>
            <a:off x="9351570" y="2093235"/>
            <a:ext cx="2197510" cy="901233"/>
          </a:xfrm>
          <a:prstGeom prst="wedgeRoundRectCallout">
            <a:avLst>
              <a:gd name="adj1" fmla="val 44268"/>
              <a:gd name="adj2" fmla="val 8541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Where?</a:t>
            </a:r>
            <a:endParaRPr lang="en-GB" sz="2800" dirty="0"/>
          </a:p>
        </p:txBody>
      </p:sp>
      <p:sp>
        <p:nvSpPr>
          <p:cNvPr id="13" name="Rounded Rectangle 12"/>
          <p:cNvSpPr/>
          <p:nvPr/>
        </p:nvSpPr>
        <p:spPr>
          <a:xfrm>
            <a:off x="8657303" y="4403558"/>
            <a:ext cx="2197510" cy="144378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Prepositions</a:t>
            </a:r>
          </a:p>
          <a:p>
            <a:pPr algn="ctr"/>
            <a:r>
              <a:rPr lang="en-GB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above, below,</a:t>
            </a:r>
          </a:p>
          <a:p>
            <a:pPr algn="ctr"/>
            <a:r>
              <a:rPr lang="en-GB" dirty="0"/>
              <a:t>inside, outside, on, in, between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130816" y="3967558"/>
            <a:ext cx="31632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GB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forbidden forest.</a:t>
            </a:r>
            <a:r>
              <a:rPr lang="en-GB" sz="2400" b="1" dirty="0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613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6" grpId="0"/>
      <p:bldP spid="11" grpId="0"/>
      <p:bldP spid="14" grpId="0"/>
      <p:bldP spid="15" grpId="0"/>
      <p:bldP spid="3" grpId="0" animBg="1"/>
      <p:bldP spid="13" grpId="0" animBg="1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1601" y="4318001"/>
            <a:ext cx="2789872" cy="197241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790465" y="954908"/>
            <a:ext cx="105735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00FF"/>
                </a:solidFill>
              </a:rPr>
              <a:t>Prepositions</a:t>
            </a:r>
            <a:r>
              <a:rPr lang="en-GB" sz="3600" b="1" dirty="0"/>
              <a:t> </a:t>
            </a:r>
          </a:p>
          <a:p>
            <a:pPr algn="ctr"/>
            <a:r>
              <a:rPr lang="en-GB" sz="2800" dirty="0">
                <a:solidFill>
                  <a:srgbClr val="0000FF"/>
                </a:solidFill>
              </a:rPr>
              <a:t>Prepositions</a:t>
            </a:r>
            <a:r>
              <a:rPr lang="en-GB" sz="2800" dirty="0"/>
              <a:t> </a:t>
            </a:r>
            <a:r>
              <a:rPr lang="en-GB" sz="2800" dirty="0" smtClean="0"/>
              <a:t>tell us </a:t>
            </a:r>
            <a:r>
              <a:rPr lang="en-GB" sz="2800" dirty="0" err="1" smtClean="0"/>
              <a:t>about</a:t>
            </a:r>
            <a:r>
              <a:rPr lang="en-GB" sz="2800" b="1" dirty="0" err="1" smtClean="0">
                <a:solidFill>
                  <a:schemeClr val="bg1"/>
                </a:solidFill>
              </a:rPr>
              <a:t>time</a:t>
            </a:r>
            <a:r>
              <a:rPr lang="en-GB" sz="2800" dirty="0">
                <a:solidFill>
                  <a:schemeClr val="bg1"/>
                </a:solidFill>
              </a:rPr>
              <a:t>, </a:t>
            </a:r>
            <a:r>
              <a:rPr lang="en-GB" sz="2800" b="1" dirty="0">
                <a:solidFill>
                  <a:schemeClr val="bg1"/>
                </a:solidFill>
              </a:rPr>
              <a:t>place</a:t>
            </a:r>
            <a:r>
              <a:rPr lang="en-GB" sz="2800" dirty="0">
                <a:solidFill>
                  <a:schemeClr val="bg1"/>
                </a:solidFill>
              </a:rPr>
              <a:t> and </a:t>
            </a:r>
            <a:r>
              <a:rPr lang="en-GB" sz="2800" b="1" dirty="0">
                <a:solidFill>
                  <a:schemeClr val="bg1"/>
                </a:solidFill>
              </a:rPr>
              <a:t>cause</a:t>
            </a:r>
            <a:r>
              <a:rPr lang="en-GB" sz="28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Rectangle 24"/>
          <p:cNvSpPr/>
          <p:nvPr/>
        </p:nvSpPr>
        <p:spPr>
          <a:xfrm>
            <a:off x="1227626" y="2353072"/>
            <a:ext cx="28191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/>
              <a:t>We found </a:t>
            </a:r>
            <a:r>
              <a:rPr lang="en-GB" sz="2400" dirty="0" smtClean="0"/>
              <a:t>Mrs Norris</a:t>
            </a:r>
            <a:endParaRPr lang="en-GB" sz="2800" dirty="0"/>
          </a:p>
        </p:txBody>
      </p:sp>
      <p:sp>
        <p:nvSpPr>
          <p:cNvPr id="26" name="Rectangle 25"/>
          <p:cNvSpPr/>
          <p:nvPr/>
        </p:nvSpPr>
        <p:spPr>
          <a:xfrm>
            <a:off x="4035191" y="2372544"/>
            <a:ext cx="33798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our </a:t>
            </a:r>
            <a:r>
              <a:rPr lang="en-GB" sz="24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careful search.</a:t>
            </a:r>
            <a:r>
              <a:rPr lang="en-GB" sz="2400" b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93030" y="5507060"/>
            <a:ext cx="83783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dirty="0">
                <a:solidFill>
                  <a:schemeClr val="accent5">
                    <a:lumMod val="75000"/>
                  </a:schemeClr>
                </a:solidFill>
              </a:rPr>
              <a:t>Try adding your own prepositional phrase to </a:t>
            </a:r>
            <a:r>
              <a:rPr lang="en-GB" sz="2400" i="1" dirty="0" smtClean="0">
                <a:solidFill>
                  <a:schemeClr val="accent5">
                    <a:lumMod val="75000"/>
                  </a:schemeClr>
                </a:solidFill>
              </a:rPr>
              <a:t>tell us </a:t>
            </a:r>
            <a:r>
              <a:rPr lang="en-GB" sz="2400" b="1" i="1" dirty="0" smtClean="0">
                <a:solidFill>
                  <a:schemeClr val="accent5">
                    <a:lumMod val="75000"/>
                  </a:schemeClr>
                </a:solidFill>
              </a:rPr>
              <a:t>why </a:t>
            </a:r>
            <a:r>
              <a:rPr lang="en-GB" sz="2400" i="1" dirty="0" smtClean="0">
                <a:solidFill>
                  <a:schemeClr val="accent5">
                    <a:lumMod val="75000"/>
                  </a:schemeClr>
                </a:solidFill>
              </a:rPr>
              <a:t>or</a:t>
            </a:r>
            <a:r>
              <a:rPr lang="en-GB" sz="2400" b="1" i="1" dirty="0" smtClean="0">
                <a:solidFill>
                  <a:schemeClr val="accent5">
                    <a:lumMod val="75000"/>
                  </a:schemeClr>
                </a:solidFill>
              </a:rPr>
              <a:t> how</a:t>
            </a:r>
            <a:r>
              <a:rPr lang="en-GB" sz="2400" i="1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  <a:endParaRPr lang="en-GB" sz="2400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35191" y="3018737"/>
            <a:ext cx="25220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due to 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sheer luck.</a:t>
            </a:r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35191" y="3620735"/>
            <a:ext cx="28030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because of 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GB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spell.</a:t>
            </a:r>
            <a:r>
              <a:rPr lang="en-GB" sz="2400" b="1" dirty="0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922089" y="1508906"/>
            <a:ext cx="20357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/>
              <a:t>w</a:t>
            </a:r>
            <a:r>
              <a:rPr lang="en-GB" sz="2800" b="1" dirty="0" smtClean="0"/>
              <a:t>hy </a:t>
            </a:r>
            <a:r>
              <a:rPr lang="en-GB" sz="2800" dirty="0" smtClean="0"/>
              <a:t>or</a:t>
            </a:r>
            <a:r>
              <a:rPr lang="en-GB" sz="2800" b="1" dirty="0" smtClean="0"/>
              <a:t> how</a:t>
            </a:r>
            <a:r>
              <a:rPr lang="en-GB" sz="2800" dirty="0" smtClean="0"/>
              <a:t>.</a:t>
            </a:r>
            <a:endParaRPr lang="en-GB" sz="2800" dirty="0"/>
          </a:p>
        </p:txBody>
      </p:sp>
      <p:sp>
        <p:nvSpPr>
          <p:cNvPr id="9" name="Rectangle 8"/>
          <p:cNvSpPr/>
          <p:nvPr/>
        </p:nvSpPr>
        <p:spPr>
          <a:xfrm>
            <a:off x="6327305" y="1491973"/>
            <a:ext cx="11109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 smtClean="0">
                <a:solidFill>
                  <a:prstClr val="black"/>
                </a:solidFill>
              </a:rPr>
              <a:t>when, 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7304804" y="1508906"/>
            <a:ext cx="17645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 smtClean="0">
                <a:solidFill>
                  <a:prstClr val="black"/>
                </a:solidFill>
              </a:rPr>
              <a:t>where </a:t>
            </a:r>
            <a:r>
              <a:rPr lang="en-GB" sz="2800" dirty="0">
                <a:solidFill>
                  <a:prstClr val="black"/>
                </a:solidFill>
              </a:rPr>
              <a:t>and</a:t>
            </a:r>
            <a:endParaRPr lang="en-GB" dirty="0"/>
          </a:p>
        </p:txBody>
      </p:sp>
      <p:sp>
        <p:nvSpPr>
          <p:cNvPr id="13" name="Rounded Rectangle 12"/>
          <p:cNvSpPr/>
          <p:nvPr/>
        </p:nvSpPr>
        <p:spPr>
          <a:xfrm>
            <a:off x="6455969" y="4064891"/>
            <a:ext cx="2197510" cy="144378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Prepositions</a:t>
            </a:r>
          </a:p>
          <a:p>
            <a:pPr algn="ctr"/>
            <a:endParaRPr lang="en-GB" b="1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GB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because of, due to,</a:t>
            </a:r>
          </a:p>
          <a:p>
            <a:pPr algn="ctr"/>
            <a:r>
              <a:rPr lang="en-GB" dirty="0"/>
              <a:t>from, for, </a:t>
            </a:r>
          </a:p>
        </p:txBody>
      </p:sp>
      <p:sp>
        <p:nvSpPr>
          <p:cNvPr id="14" name="Rounded Rectangular Callout 13"/>
          <p:cNvSpPr/>
          <p:nvPr/>
        </p:nvSpPr>
        <p:spPr>
          <a:xfrm>
            <a:off x="8657301" y="2292633"/>
            <a:ext cx="1018831" cy="541576"/>
          </a:xfrm>
          <a:prstGeom prst="wedgeRoundRectCallout">
            <a:avLst>
              <a:gd name="adj1" fmla="val 71935"/>
              <a:gd name="adj2" fmla="val 4058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How?</a:t>
            </a:r>
            <a:endParaRPr lang="en-GB" sz="2800" dirty="0"/>
          </a:p>
        </p:txBody>
      </p:sp>
      <p:sp>
        <p:nvSpPr>
          <p:cNvPr id="15" name="Rounded Rectangular Callout 14"/>
          <p:cNvSpPr/>
          <p:nvPr/>
        </p:nvSpPr>
        <p:spPr>
          <a:xfrm>
            <a:off x="8657301" y="2942622"/>
            <a:ext cx="1018831" cy="541576"/>
          </a:xfrm>
          <a:prstGeom prst="wedgeRoundRectCallout">
            <a:avLst>
              <a:gd name="adj1" fmla="val 71935"/>
              <a:gd name="adj2" fmla="val 4058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Why?</a:t>
            </a:r>
            <a:endParaRPr lang="en-GB" sz="2800" dirty="0"/>
          </a:p>
        </p:txBody>
      </p:sp>
      <p:sp>
        <p:nvSpPr>
          <p:cNvPr id="16" name="Rounded Rectangular Callout 15"/>
          <p:cNvSpPr/>
          <p:nvPr/>
        </p:nvSpPr>
        <p:spPr>
          <a:xfrm>
            <a:off x="8657303" y="3597349"/>
            <a:ext cx="1018831" cy="541576"/>
          </a:xfrm>
          <a:prstGeom prst="wedgeRoundRectCallout">
            <a:avLst>
              <a:gd name="adj1" fmla="val 71935"/>
              <a:gd name="adj2" fmla="val 4058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How?</a:t>
            </a:r>
            <a:endParaRPr lang="en-GB" sz="2800" dirty="0"/>
          </a:p>
        </p:txBody>
      </p:sp>
      <p:sp>
        <p:nvSpPr>
          <p:cNvPr id="17" name="Rectangle 16"/>
          <p:cNvSpPr/>
          <p:nvPr/>
        </p:nvSpPr>
        <p:spPr>
          <a:xfrm>
            <a:off x="1227625" y="3022533"/>
            <a:ext cx="28191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/>
              <a:t>We found </a:t>
            </a:r>
            <a:r>
              <a:rPr lang="en-GB" sz="2400" dirty="0" smtClean="0"/>
              <a:t>Mrs Norris</a:t>
            </a:r>
            <a:endParaRPr lang="en-GB" sz="2800" dirty="0"/>
          </a:p>
        </p:txBody>
      </p:sp>
      <p:sp>
        <p:nvSpPr>
          <p:cNvPr id="18" name="Rectangle 17"/>
          <p:cNvSpPr/>
          <p:nvPr/>
        </p:nvSpPr>
        <p:spPr>
          <a:xfrm>
            <a:off x="1227625" y="3620735"/>
            <a:ext cx="28191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/>
              <a:t>We found </a:t>
            </a:r>
            <a:r>
              <a:rPr lang="en-GB" sz="2400" dirty="0" smtClean="0"/>
              <a:t>Mrs Norris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148692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6" grpId="0"/>
      <p:bldP spid="11" grpId="0"/>
      <p:bldP spid="12" grpId="0"/>
      <p:bldP spid="4" grpId="0"/>
      <p:bldP spid="13" grpId="0" animBg="1"/>
      <p:bldP spid="14" grpId="0" animBg="1"/>
      <p:bldP spid="15" grpId="0" animBg="1"/>
      <p:bldP spid="16" grpId="0" animBg="1"/>
      <p:bldP spid="17" grpId="0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4194</TotalTime>
  <Words>797</Words>
  <Application>Microsoft Macintosh PowerPoint</Application>
  <PresentationFormat>Custom</PresentationFormat>
  <Paragraphs>212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Prepositions  and  adverbs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Pronouns</dc:title>
  <dc:creator>Deidre Holes</dc:creator>
  <cp:lastModifiedBy>Ruth Merttens</cp:lastModifiedBy>
  <cp:revision>259</cp:revision>
  <dcterms:created xsi:type="dcterms:W3CDTF">2013-08-23T07:43:20Z</dcterms:created>
  <dcterms:modified xsi:type="dcterms:W3CDTF">2019-01-16T10:59:06Z</dcterms:modified>
</cp:coreProperties>
</file>