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31" r:id="rId4"/>
  </p:sldMasterIdLst>
  <p:notesMasterIdLst>
    <p:notesMasterId r:id="rId18"/>
  </p:notesMasterIdLst>
  <p:handoutMasterIdLst>
    <p:handoutMasterId r:id="rId19"/>
  </p:handoutMasterIdLst>
  <p:sldIdLst>
    <p:sldId id="256" r:id="rId5"/>
    <p:sldId id="276" r:id="rId6"/>
    <p:sldId id="259" r:id="rId7"/>
    <p:sldId id="283" r:id="rId8"/>
    <p:sldId id="261" r:id="rId9"/>
    <p:sldId id="269" r:id="rId10"/>
    <p:sldId id="284" r:id="rId11"/>
    <p:sldId id="281" r:id="rId12"/>
    <p:sldId id="282" r:id="rId13"/>
    <p:sldId id="263" r:id="rId14"/>
    <p:sldId id="277" r:id="rId15"/>
    <p:sldId id="266" r:id="rId16"/>
    <p:sldId id="279" r:id="rId17"/>
  </p:sldIdLst>
  <p:sldSz cx="9144000" cy="5143500" type="screen16x9"/>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C800"/>
    <a:srgbClr val="5EEC3C"/>
    <a:srgbClr val="1D3A00"/>
    <a:srgbClr val="6C1A00"/>
    <a:srgbClr val="003296"/>
    <a:srgbClr val="E39A39"/>
    <a:srgbClr val="FFC901"/>
    <a:srgbClr val="FE9202"/>
    <a:srgbClr val="FEA402"/>
    <a:srgbClr val="D68B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91773D-7ADF-4858-8605-26CE66AF7F29}" v="6" dt="2025-09-16T05:05:46.5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080" y="40"/>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F2CD0119-9759-48EE-8C1D-D5F4CE60F403}" type="datetimeFigureOut">
              <a:rPr lang="en-GB" smtClean="0"/>
              <a:t>16/09/2025</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26FFE3CE-3A63-4709-A425-1CAC38D31ABA}" type="slidenum">
              <a:rPr lang="en-GB" smtClean="0"/>
              <a:t>‹#›</a:t>
            </a:fld>
            <a:endParaRPr lang="en-GB"/>
          </a:p>
        </p:txBody>
      </p:sp>
    </p:spTree>
    <p:extLst>
      <p:ext uri="{BB962C8B-B14F-4D97-AF65-F5344CB8AC3E}">
        <p14:creationId xmlns:p14="http://schemas.microsoft.com/office/powerpoint/2010/main" val="418961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59492AF-9EFD-41CD-8A16-D895FB4BB63B}" type="datetimeFigureOut">
              <a:rPr lang="en-US" smtClean="0"/>
              <a:t>9/16/2025</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0D65B9D-9BF6-4ACC-A70C-5B7F57520C7D}" type="slidenum">
              <a:rPr lang="en-US" smtClean="0"/>
              <a:t>‹#›</a:t>
            </a:fld>
            <a:endParaRPr lang="en-US"/>
          </a:p>
        </p:txBody>
      </p:sp>
    </p:spTree>
    <p:extLst>
      <p:ext uri="{BB962C8B-B14F-4D97-AF65-F5344CB8AC3E}">
        <p14:creationId xmlns:p14="http://schemas.microsoft.com/office/powerpoint/2010/main" val="1360418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Anglo- Saxon day</a:t>
            </a:r>
          </a:p>
          <a:p>
            <a:r>
              <a:rPr lang="en-GB" dirty="0"/>
              <a:t>Lady Ryder Memorial Garden- 13</a:t>
            </a:r>
            <a:r>
              <a:rPr lang="en-GB" baseline="30000" dirty="0"/>
              <a:t>th</a:t>
            </a:r>
            <a:r>
              <a:rPr lang="en-GB" dirty="0"/>
              <a:t> October</a:t>
            </a:r>
          </a:p>
          <a:p>
            <a:r>
              <a:rPr lang="en-GB" dirty="0"/>
              <a:t>Oxford castle in the Spring term </a:t>
            </a:r>
          </a:p>
          <a:p>
            <a:r>
              <a:rPr lang="en-GB" dirty="0"/>
              <a:t>Summer term RE trip.</a:t>
            </a:r>
          </a:p>
        </p:txBody>
      </p:sp>
      <p:sp>
        <p:nvSpPr>
          <p:cNvPr id="4" name="Slide Number Placeholder 3"/>
          <p:cNvSpPr>
            <a:spLocks noGrp="1"/>
          </p:cNvSpPr>
          <p:nvPr>
            <p:ph type="sldNum" sz="quarter" idx="5"/>
          </p:nvPr>
        </p:nvSpPr>
        <p:spPr/>
        <p:txBody>
          <a:bodyPr/>
          <a:lstStyle/>
          <a:p>
            <a:fld id="{A0D65B9D-9BF6-4ACC-A70C-5B7F57520C7D}" type="slidenum">
              <a:rPr lang="en-US" smtClean="0"/>
              <a:t>4</a:t>
            </a:fld>
            <a:endParaRPr lang="en-US"/>
          </a:p>
        </p:txBody>
      </p:sp>
    </p:spTree>
    <p:extLst>
      <p:ext uri="{BB962C8B-B14F-4D97-AF65-F5344CB8AC3E}">
        <p14:creationId xmlns:p14="http://schemas.microsoft.com/office/powerpoint/2010/main" val="3212081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Maths and English Homework will come home in a paper folder, I will put the </a:t>
            </a:r>
            <a:r>
              <a:rPr lang="en-GB" sz="1200" dirty="0" err="1"/>
              <a:t>mathletics</a:t>
            </a:r>
            <a:r>
              <a:rPr lang="en-GB" sz="1200" dirty="0"/>
              <a:t> log ins in here, to be back in school every Monday, ready for Homework to be marked and set. Homework will start this coming Monday, reading books and spelling starts have already gone out. </a:t>
            </a:r>
          </a:p>
          <a:p>
            <a:endParaRPr lang="en-GB" dirty="0"/>
          </a:p>
        </p:txBody>
      </p:sp>
      <p:sp>
        <p:nvSpPr>
          <p:cNvPr id="4" name="Slide Number Placeholder 3"/>
          <p:cNvSpPr>
            <a:spLocks noGrp="1"/>
          </p:cNvSpPr>
          <p:nvPr>
            <p:ph type="sldNum" sz="quarter" idx="5"/>
          </p:nvPr>
        </p:nvSpPr>
        <p:spPr/>
        <p:txBody>
          <a:bodyPr/>
          <a:lstStyle/>
          <a:p>
            <a:fld id="{A0D65B9D-9BF6-4ACC-A70C-5B7F57520C7D}" type="slidenum">
              <a:rPr lang="en-US" smtClean="0"/>
              <a:t>5</a:t>
            </a:fld>
            <a:endParaRPr lang="en-US"/>
          </a:p>
        </p:txBody>
      </p:sp>
    </p:spTree>
    <p:extLst>
      <p:ext uri="{BB962C8B-B14F-4D97-AF65-F5344CB8AC3E}">
        <p14:creationId xmlns:p14="http://schemas.microsoft.com/office/powerpoint/2010/main" val="2801732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do check reading records every morning, please write in the reading diaries if your child is going home with someone else.</a:t>
            </a:r>
          </a:p>
        </p:txBody>
      </p:sp>
      <p:sp>
        <p:nvSpPr>
          <p:cNvPr id="4" name="Slide Number Placeholder 3"/>
          <p:cNvSpPr>
            <a:spLocks noGrp="1"/>
          </p:cNvSpPr>
          <p:nvPr>
            <p:ph type="sldNum" sz="quarter" idx="5"/>
          </p:nvPr>
        </p:nvSpPr>
        <p:spPr/>
        <p:txBody>
          <a:bodyPr/>
          <a:lstStyle/>
          <a:p>
            <a:fld id="{A0D65B9D-9BF6-4ACC-A70C-5B7F57520C7D}" type="slidenum">
              <a:rPr lang="en-US" smtClean="0"/>
              <a:t>6</a:t>
            </a:fld>
            <a:endParaRPr lang="en-US"/>
          </a:p>
        </p:txBody>
      </p:sp>
    </p:spTree>
    <p:extLst>
      <p:ext uri="{BB962C8B-B14F-4D97-AF65-F5344CB8AC3E}">
        <p14:creationId xmlns:p14="http://schemas.microsoft.com/office/powerpoint/2010/main" val="1472478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will change and check these every month.</a:t>
            </a:r>
          </a:p>
        </p:txBody>
      </p:sp>
      <p:sp>
        <p:nvSpPr>
          <p:cNvPr id="4" name="Slide Number Placeholder 3"/>
          <p:cNvSpPr>
            <a:spLocks noGrp="1"/>
          </p:cNvSpPr>
          <p:nvPr>
            <p:ph type="sldNum" sz="quarter" idx="5"/>
          </p:nvPr>
        </p:nvSpPr>
        <p:spPr/>
        <p:txBody>
          <a:bodyPr/>
          <a:lstStyle/>
          <a:p>
            <a:fld id="{A0D65B9D-9BF6-4ACC-A70C-5B7F57520C7D}" type="slidenum">
              <a:rPr lang="en-US" smtClean="0"/>
              <a:t>7</a:t>
            </a:fld>
            <a:endParaRPr lang="en-US"/>
          </a:p>
        </p:txBody>
      </p:sp>
    </p:spTree>
    <p:extLst>
      <p:ext uri="{BB962C8B-B14F-4D97-AF65-F5344CB8AC3E}">
        <p14:creationId xmlns:p14="http://schemas.microsoft.com/office/powerpoint/2010/main" val="3589999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anyone has any maths passports at home please return them.</a:t>
            </a:r>
          </a:p>
        </p:txBody>
      </p:sp>
      <p:sp>
        <p:nvSpPr>
          <p:cNvPr id="4" name="Slide Number Placeholder 3"/>
          <p:cNvSpPr>
            <a:spLocks noGrp="1"/>
          </p:cNvSpPr>
          <p:nvPr>
            <p:ph type="sldNum" sz="quarter" idx="5"/>
          </p:nvPr>
        </p:nvSpPr>
        <p:spPr/>
        <p:txBody>
          <a:bodyPr/>
          <a:lstStyle/>
          <a:p>
            <a:fld id="{A0D65B9D-9BF6-4ACC-A70C-5B7F57520C7D}" type="slidenum">
              <a:rPr lang="en-US" smtClean="0"/>
              <a:t>9</a:t>
            </a:fld>
            <a:endParaRPr lang="en-US"/>
          </a:p>
        </p:txBody>
      </p:sp>
    </p:spTree>
    <p:extLst>
      <p:ext uri="{BB962C8B-B14F-4D97-AF65-F5344CB8AC3E}">
        <p14:creationId xmlns:p14="http://schemas.microsoft.com/office/powerpoint/2010/main" val="4264905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Keep PE kit in school for the whole of half term.</a:t>
            </a:r>
          </a:p>
          <a:p>
            <a:r>
              <a:rPr lang="en-GB" dirty="0"/>
              <a:t>Swimming In the summer term. </a:t>
            </a:r>
          </a:p>
        </p:txBody>
      </p:sp>
      <p:sp>
        <p:nvSpPr>
          <p:cNvPr id="4" name="Slide Number Placeholder 3"/>
          <p:cNvSpPr>
            <a:spLocks noGrp="1"/>
          </p:cNvSpPr>
          <p:nvPr>
            <p:ph type="sldNum" sz="quarter" idx="5"/>
          </p:nvPr>
        </p:nvSpPr>
        <p:spPr/>
        <p:txBody>
          <a:bodyPr/>
          <a:lstStyle/>
          <a:p>
            <a:fld id="{A0D65B9D-9BF6-4ACC-A70C-5B7F57520C7D}" type="slidenum">
              <a:rPr lang="en-US" smtClean="0"/>
              <a:t>10</a:t>
            </a:fld>
            <a:endParaRPr lang="en-US"/>
          </a:p>
        </p:txBody>
      </p:sp>
    </p:spTree>
    <p:extLst>
      <p:ext uri="{BB962C8B-B14F-4D97-AF65-F5344CB8AC3E}">
        <p14:creationId xmlns:p14="http://schemas.microsoft.com/office/powerpoint/2010/main" val="775124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Pencil cases!</a:t>
            </a:r>
          </a:p>
        </p:txBody>
      </p:sp>
      <p:sp>
        <p:nvSpPr>
          <p:cNvPr id="4" name="Slide Number Placeholder 3"/>
          <p:cNvSpPr>
            <a:spLocks noGrp="1"/>
          </p:cNvSpPr>
          <p:nvPr>
            <p:ph type="sldNum" sz="quarter" idx="5"/>
          </p:nvPr>
        </p:nvSpPr>
        <p:spPr/>
        <p:txBody>
          <a:bodyPr/>
          <a:lstStyle/>
          <a:p>
            <a:fld id="{A0D65B9D-9BF6-4ACC-A70C-5B7F57520C7D}" type="slidenum">
              <a:rPr lang="en-US" smtClean="0"/>
              <a:t>11</a:t>
            </a:fld>
            <a:endParaRPr lang="en-US"/>
          </a:p>
        </p:txBody>
      </p:sp>
    </p:spTree>
    <p:extLst>
      <p:ext uri="{BB962C8B-B14F-4D97-AF65-F5344CB8AC3E}">
        <p14:creationId xmlns:p14="http://schemas.microsoft.com/office/powerpoint/2010/main" val="4127150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PARKING</a:t>
            </a:r>
          </a:p>
        </p:txBody>
      </p:sp>
      <p:sp>
        <p:nvSpPr>
          <p:cNvPr id="4" name="Slide Number Placeholder 3"/>
          <p:cNvSpPr>
            <a:spLocks noGrp="1"/>
          </p:cNvSpPr>
          <p:nvPr>
            <p:ph type="sldNum" sz="quarter" idx="5"/>
          </p:nvPr>
        </p:nvSpPr>
        <p:spPr/>
        <p:txBody>
          <a:bodyPr/>
          <a:lstStyle/>
          <a:p>
            <a:fld id="{A0D65B9D-9BF6-4ACC-A70C-5B7F57520C7D}" type="slidenum">
              <a:rPr lang="en-US" smtClean="0"/>
              <a:t>13</a:t>
            </a:fld>
            <a:endParaRPr lang="en-US"/>
          </a:p>
        </p:txBody>
      </p:sp>
    </p:spTree>
    <p:extLst>
      <p:ext uri="{BB962C8B-B14F-4D97-AF65-F5344CB8AC3E}">
        <p14:creationId xmlns:p14="http://schemas.microsoft.com/office/powerpoint/2010/main" val="653505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085850"/>
            <a:ext cx="6619244" cy="2497186"/>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66216" y="3583035"/>
            <a:ext cx="6619244" cy="646065"/>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655339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7" y="3600440"/>
            <a:ext cx="6619243"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216" y="514350"/>
            <a:ext cx="6619244" cy="27305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866217" y="4025494"/>
            <a:ext cx="6619242" cy="37028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48669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6" y="1085850"/>
            <a:ext cx="6619244" cy="1485900"/>
          </a:xfrm>
        </p:spPr>
        <p:txBody>
          <a:bodyPr/>
          <a:lstStyle>
            <a:lvl1pPr>
              <a:defRPr sz="3600"/>
            </a:lvl1pPr>
          </a:lstStyle>
          <a:p>
            <a:r>
              <a:rPr lang="en-US"/>
              <a:t>Click to edit Master title style</a:t>
            </a:r>
            <a:endParaRPr lang="en-US" dirty="0"/>
          </a:p>
        </p:txBody>
      </p:sp>
      <p:sp>
        <p:nvSpPr>
          <p:cNvPr id="8" name="Text Placeholder 3"/>
          <p:cNvSpPr>
            <a:spLocks noGrp="1"/>
          </p:cNvSpPr>
          <p:nvPr>
            <p:ph type="body" sz="half" idx="2"/>
          </p:nvPr>
        </p:nvSpPr>
        <p:spPr>
          <a:xfrm>
            <a:off x="866216" y="2743200"/>
            <a:ext cx="6619244" cy="177165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965994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101" y="1085850"/>
            <a:ext cx="5999486" cy="1742531"/>
          </a:xfrm>
        </p:spPr>
        <p:txBody>
          <a:bodyPr/>
          <a:lstStyle>
            <a:lvl1pPr>
              <a:defRPr sz="3600"/>
            </a:lvl1pPr>
          </a:lstStyle>
          <a:p>
            <a:r>
              <a:rPr lang="en-US"/>
              <a:t>Click to edit Master title style</a:t>
            </a:r>
            <a:endParaRPr lang="en-US" dirty="0"/>
          </a:p>
        </p:txBody>
      </p:sp>
      <p:sp>
        <p:nvSpPr>
          <p:cNvPr id="11" name="Text Placeholder 3"/>
          <p:cNvSpPr>
            <a:spLocks noGrp="1"/>
          </p:cNvSpPr>
          <p:nvPr>
            <p:ph type="body" sz="half" idx="14"/>
          </p:nvPr>
        </p:nvSpPr>
        <p:spPr>
          <a:xfrm>
            <a:off x="1447800" y="2828380"/>
            <a:ext cx="5459737" cy="256631"/>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en-US"/>
              <a:t>Click to edit Master text styles</a:t>
            </a:r>
          </a:p>
        </p:txBody>
      </p:sp>
      <p:sp>
        <p:nvSpPr>
          <p:cNvPr id="10" name="Text Placeholder 3"/>
          <p:cNvSpPr>
            <a:spLocks noGrp="1"/>
          </p:cNvSpPr>
          <p:nvPr>
            <p:ph type="body" sz="half" idx="2"/>
          </p:nvPr>
        </p:nvSpPr>
        <p:spPr>
          <a:xfrm>
            <a:off x="866216" y="3262993"/>
            <a:ext cx="6619244" cy="12573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
        <p:nvSpPr>
          <p:cNvPr id="12" name="TextBox 11"/>
          <p:cNvSpPr txBox="1"/>
          <p:nvPr/>
        </p:nvSpPr>
        <p:spPr>
          <a:xfrm>
            <a:off x="673721" y="728440"/>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1960341"/>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2654273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216" y="2343151"/>
            <a:ext cx="6619245" cy="1239885"/>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3583036"/>
            <a:ext cx="6619244" cy="6453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277432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474710" y="1485900"/>
            <a:ext cx="2210150"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6" name="Text Placeholder 3"/>
          <p:cNvSpPr>
            <a:spLocks noGrp="1"/>
          </p:cNvSpPr>
          <p:nvPr>
            <p:ph type="body" sz="half" idx="15"/>
          </p:nvPr>
        </p:nvSpPr>
        <p:spPr>
          <a:xfrm>
            <a:off x="489347" y="2000250"/>
            <a:ext cx="2195513"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2912745" y="1485900"/>
            <a:ext cx="2202181"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9" name="Text Placeholder 3"/>
          <p:cNvSpPr>
            <a:spLocks noGrp="1"/>
          </p:cNvSpPr>
          <p:nvPr>
            <p:ph type="body" sz="half" idx="16"/>
          </p:nvPr>
        </p:nvSpPr>
        <p:spPr>
          <a:xfrm>
            <a:off x="2904829" y="2000250"/>
            <a:ext cx="2210096"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343525" y="1485900"/>
            <a:ext cx="2199085"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Text Placeholder 3"/>
          <p:cNvSpPr>
            <a:spLocks noGrp="1"/>
          </p:cNvSpPr>
          <p:nvPr>
            <p:ph type="body" sz="half" idx="17"/>
          </p:nvPr>
        </p:nvSpPr>
        <p:spPr>
          <a:xfrm>
            <a:off x="5343525" y="2000250"/>
            <a:ext cx="2199085"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cxnSp>
        <p:nvCxnSpPr>
          <p:cNvPr id="17" name="Straight Connector 16"/>
          <p:cNvCxnSpPr/>
          <p:nvPr/>
        </p:nvCxnSpPr>
        <p:spPr>
          <a:xfrm>
            <a:off x="2794607" y="1600200"/>
            <a:ext cx="0" cy="2971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1600200"/>
            <a:ext cx="0" cy="297516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3074F12-AA26-4AC8-9962-C36BB8F32554}" type="datetimeFigureOut">
              <a:rPr lang="en-US" smtClean="0"/>
              <a:pPr/>
              <a:t>9/16/2025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2054153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489347" y="3188212"/>
            <a:ext cx="2205038"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9" name="Picture Placeholder 2"/>
          <p:cNvSpPr>
            <a:spLocks noGrp="1" noChangeAspect="1"/>
          </p:cNvSpPr>
          <p:nvPr>
            <p:ph type="pic" idx="15"/>
          </p:nvPr>
        </p:nvSpPr>
        <p:spPr>
          <a:xfrm>
            <a:off x="489347" y="1657350"/>
            <a:ext cx="2205038"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2" name="Text Placeholder 3"/>
          <p:cNvSpPr>
            <a:spLocks noGrp="1"/>
          </p:cNvSpPr>
          <p:nvPr>
            <p:ph type="body" sz="half" idx="18"/>
          </p:nvPr>
        </p:nvSpPr>
        <p:spPr>
          <a:xfrm>
            <a:off x="489347" y="3620409"/>
            <a:ext cx="220503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2917032" y="3188212"/>
            <a:ext cx="219789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0" name="Picture Placeholder 2"/>
          <p:cNvSpPr>
            <a:spLocks noGrp="1" noChangeAspect="1"/>
          </p:cNvSpPr>
          <p:nvPr>
            <p:ph type="pic" idx="21"/>
          </p:nvPr>
        </p:nvSpPr>
        <p:spPr>
          <a:xfrm>
            <a:off x="2917031" y="1657350"/>
            <a:ext cx="2197894"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3" name="Text Placeholder 3"/>
          <p:cNvSpPr>
            <a:spLocks noGrp="1"/>
          </p:cNvSpPr>
          <p:nvPr>
            <p:ph type="body" sz="half" idx="19"/>
          </p:nvPr>
        </p:nvSpPr>
        <p:spPr>
          <a:xfrm>
            <a:off x="2916016" y="3620408"/>
            <a:ext cx="2200805"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343525" y="3188212"/>
            <a:ext cx="2199085"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1" name="Picture Placeholder 2"/>
          <p:cNvSpPr>
            <a:spLocks noGrp="1" noChangeAspect="1"/>
          </p:cNvSpPr>
          <p:nvPr>
            <p:ph type="pic" idx="22"/>
          </p:nvPr>
        </p:nvSpPr>
        <p:spPr>
          <a:xfrm>
            <a:off x="5343525" y="1657350"/>
            <a:ext cx="2199085"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20"/>
          </p:nvPr>
        </p:nvSpPr>
        <p:spPr>
          <a:xfrm>
            <a:off x="5343432" y="3620406"/>
            <a:ext cx="220199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cxnSp>
        <p:nvCxnSpPr>
          <p:cNvPr id="19" name="Straight Connector 18"/>
          <p:cNvCxnSpPr/>
          <p:nvPr/>
        </p:nvCxnSpPr>
        <p:spPr>
          <a:xfrm>
            <a:off x="2794607" y="1600200"/>
            <a:ext cx="0" cy="2971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1600200"/>
            <a:ext cx="0" cy="297516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3074F12-AA26-4AC8-9962-C36BB8F32554}" type="datetimeFigureOut">
              <a:rPr lang="en-US" smtClean="0"/>
              <a:pPr/>
              <a:t>9/16/2025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894278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5640967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322660"/>
            <a:ext cx="1314451" cy="4369594"/>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348" y="665561"/>
            <a:ext cx="5567362" cy="40266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AD4095B5-7315-DE87-BDAD-DF56D8DE74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918306"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55074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14300"/>
            <a:ext cx="6870700" cy="120015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85800" y="1371600"/>
            <a:ext cx="3771900"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10100" y="1371600"/>
            <a:ext cx="3771900"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1EB4B988-77F2-4D00-9B9C-9633222738FA}" type="slidenum">
              <a:rPr lang="en-GB" altLang="en-US"/>
              <a:pPr>
                <a:defRPr/>
              </a:pPr>
              <a:t>‹#›</a:t>
            </a:fld>
            <a:endParaRPr lang="en-GB" altLang="en-US"/>
          </a:p>
        </p:txBody>
      </p:sp>
    </p:spTree>
    <p:extLst>
      <p:ext uri="{BB962C8B-B14F-4D97-AF65-F5344CB8AC3E}">
        <p14:creationId xmlns:p14="http://schemas.microsoft.com/office/powerpoint/2010/main" val="2558876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53074F12-AA26-4AC8-9962-C36BB8F32554}"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448668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217" y="2146300"/>
            <a:ext cx="6619243" cy="1436735"/>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3583036"/>
            <a:ext cx="6619244" cy="6453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160712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485" y="1545432"/>
            <a:ext cx="3297254" cy="3146822"/>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0870" y="1542069"/>
            <a:ext cx="3297256" cy="315018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3074F12-AA26-4AC8-9962-C36BB8F32554}"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779738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485" y="1428750"/>
            <a:ext cx="329725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7485" y="1885950"/>
            <a:ext cx="3297254" cy="280630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0872" y="1428750"/>
            <a:ext cx="329725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240872" y="1885950"/>
            <a:ext cx="3297254" cy="280630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9/16/2025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633689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53074F12-AA26-4AC8-9962-C36BB8F32554}" type="datetimeFigureOut">
              <a:rPr lang="en-US" smtClean="0"/>
              <a:pPr/>
              <a:t>9/16/2025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47241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3074F12-AA26-4AC8-9962-C36BB8F32554}" type="datetimeFigureOut">
              <a:rPr lang="en-US" smtClean="0"/>
              <a:pPr/>
              <a:t>9/16/2025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011468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5" y="1085850"/>
            <a:ext cx="2550798" cy="1085850"/>
          </a:xfrm>
        </p:spPr>
        <p:txBody>
          <a:bodyPr anchor="b"/>
          <a:lstStyle>
            <a:lvl1pPr algn="l">
              <a:defRPr sz="1800" b="0"/>
            </a:lvl1pPr>
          </a:lstStyle>
          <a:p>
            <a:r>
              <a:rPr lang="en-US"/>
              <a:t>Click to edit Master title style</a:t>
            </a:r>
            <a:endParaRPr lang="en-US" dirty="0"/>
          </a:p>
        </p:txBody>
      </p:sp>
      <p:sp>
        <p:nvSpPr>
          <p:cNvPr id="3" name="Content Placeholder 2"/>
          <p:cNvSpPr>
            <a:spLocks noGrp="1"/>
          </p:cNvSpPr>
          <p:nvPr>
            <p:ph idx="1"/>
          </p:nvPr>
        </p:nvSpPr>
        <p:spPr>
          <a:xfrm>
            <a:off x="3588462" y="1085850"/>
            <a:ext cx="3896998" cy="3429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215" y="2346961"/>
            <a:ext cx="2550797" cy="21716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7" name="Date Placeholder 4"/>
          <p:cNvSpPr>
            <a:spLocks noGrp="1"/>
          </p:cNvSpPr>
          <p:nvPr>
            <p:ph type="dt" sz="half" idx="10"/>
          </p:nvPr>
        </p:nvSpPr>
        <p:spPr/>
        <p:txBody>
          <a:bodyPr/>
          <a:lstStyle/>
          <a:p>
            <a:fld id="{53074F12-AA26-4AC8-9962-C36BB8F32554}" type="datetimeFigureOut">
              <a:rPr lang="en-US" smtClean="0"/>
              <a:pPr/>
              <a:t>9/16/2025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01834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430" y="1390644"/>
            <a:ext cx="3819680" cy="1181106"/>
          </a:xfrm>
        </p:spPr>
        <p:txBody>
          <a:bodyPr anchor="b">
            <a:normAutofit/>
          </a:bodyPr>
          <a:lstStyle>
            <a:lvl1pPr algn="l">
              <a:defRPr sz="27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2160" y="857250"/>
            <a:ext cx="2400300"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866216" y="2743200"/>
            <a:ext cx="3813734" cy="10287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389220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002264"/>
            <a:ext cx="3027759" cy="3141236"/>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169261"/>
            <a:ext cx="1141809" cy="1774090"/>
          </a:xfrm>
          <a:prstGeom prst="rect">
            <a:avLst/>
          </a:prstGeom>
        </p:spPr>
      </p:pic>
      <p:sp>
        <p:nvSpPr>
          <p:cNvPr id="16" name="Oval 15"/>
          <p:cNvSpPr/>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5999560" y="1"/>
            <a:ext cx="1202540" cy="856055"/>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4" name="Rectangle 13"/>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484584" y="339538"/>
            <a:ext cx="7053542" cy="1050398"/>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484" y="1539689"/>
            <a:ext cx="6709906" cy="314661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616730" y="1343026"/>
            <a:ext cx="74294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53074F12-AA26-4AC8-9962-C36BB8F32554}" type="datetimeFigureOut">
              <a:rPr lang="en-US" smtClean="0"/>
              <a:pPr/>
              <a:t>9/16/2025</a:t>
            </a:fld>
            <a:endParaRPr lang="en-US"/>
          </a:p>
        </p:txBody>
      </p:sp>
      <p:sp>
        <p:nvSpPr>
          <p:cNvPr id="5" name="Footer Placeholder 4"/>
          <p:cNvSpPr>
            <a:spLocks noGrp="1"/>
          </p:cNvSpPr>
          <p:nvPr>
            <p:ph type="ftr" sz="quarter" idx="3"/>
          </p:nvPr>
        </p:nvSpPr>
        <p:spPr>
          <a:xfrm rot="5400000">
            <a:off x="6713680" y="2418973"/>
            <a:ext cx="2894846"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4406" y="221797"/>
            <a:ext cx="628649" cy="575765"/>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204584003"/>
      </p:ext>
    </p:extLst>
  </p:cSld>
  <p:clrMap bg1="dk1" tx1="lt1" bg2="dk2" tx2="lt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 id="2147483844" r:id="rId13"/>
    <p:sldLayoutId id="2147483845" r:id="rId14"/>
    <p:sldLayoutId id="2147483846" r:id="rId15"/>
    <p:sldLayoutId id="2147483847" r:id="rId16"/>
    <p:sldLayoutId id="2147483848" r:id="rId17"/>
    <p:sldLayoutId id="2147483849" r:id="rId18"/>
  </p:sldLayoutIdLst>
  <p:txStyles>
    <p:titleStyle>
      <a:lvl1pPr algn="l" defTabSz="342900" rtl="0" eaLnBrk="1" latinLnBrk="0" hangingPunct="1">
        <a:spcBef>
          <a:spcPct val="0"/>
        </a:spcBef>
        <a:buNone/>
        <a:defRPr sz="315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bg2">
            <a:lumMod val="40000"/>
            <a:lumOff val="60000"/>
          </a:schemeClr>
        </a:buClr>
        <a:buSzPct val="80000"/>
        <a:buFont typeface="Wingdings 3" charset="2"/>
        <a:buChar char=""/>
        <a:defRPr sz="1500" b="0" i="0" kern="1200">
          <a:solidFill>
            <a:schemeClr val="tx1"/>
          </a:solidFill>
          <a:latin typeface="+mj-lt"/>
          <a:ea typeface="+mj-ea"/>
          <a:cs typeface="+mj-cs"/>
        </a:defRPr>
      </a:lvl1pPr>
      <a:lvl2pPr marL="557213" indent="-214313" algn="l" defTabSz="342900" rtl="0" eaLnBrk="1" latinLnBrk="0" hangingPunct="1">
        <a:spcBef>
          <a:spcPts val="750"/>
        </a:spcBef>
        <a:spcAft>
          <a:spcPts val="0"/>
        </a:spcAft>
        <a:buClr>
          <a:schemeClr val="bg2">
            <a:lumMod val="40000"/>
            <a:lumOff val="60000"/>
          </a:schemeClr>
        </a:buClr>
        <a:buSzPct val="80000"/>
        <a:buFont typeface="Wingdings 3" charset="2"/>
        <a:buChar char=""/>
        <a:defRPr sz="1350" b="0" i="0" kern="1200">
          <a:solidFill>
            <a:schemeClr val="tx1"/>
          </a:solidFill>
          <a:latin typeface="+mj-lt"/>
          <a:ea typeface="+mj-ea"/>
          <a:cs typeface="+mj-cs"/>
        </a:defRPr>
      </a:lvl2pPr>
      <a:lvl3pPr marL="8572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200" b="0" i="0" kern="1200">
          <a:solidFill>
            <a:schemeClr val="tx1"/>
          </a:solidFill>
          <a:latin typeface="+mj-lt"/>
          <a:ea typeface="+mj-ea"/>
          <a:cs typeface="+mj-cs"/>
        </a:defRPr>
      </a:lvl3pPr>
      <a:lvl4pPr marL="12001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4pPr>
      <a:lvl5pPr marL="15430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5pPr>
      <a:lvl6pPr marL="187950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6pPr>
      <a:lvl7pPr marL="22288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7pPr>
      <a:lvl8pPr marL="25717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8pPr>
      <a:lvl9pPr marL="29146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783788"/>
            <a:ext cx="5955493" cy="725348"/>
          </a:xfrm>
        </p:spPr>
        <p:txBody>
          <a:bodyPr>
            <a:noAutofit/>
          </a:bodyPr>
          <a:lstStyle/>
          <a:p>
            <a:pPr algn="ctr"/>
            <a:r>
              <a:rPr lang="en-US" sz="5400" dirty="0">
                <a:latin typeface="Lucida Sans" panose="020B0602030504020204" pitchFamily="34" charset="0"/>
              </a:rPr>
              <a:t>Welcome to Hawks!</a:t>
            </a:r>
          </a:p>
        </p:txBody>
      </p:sp>
      <p:sp>
        <p:nvSpPr>
          <p:cNvPr id="3" name="Subtitle 2"/>
          <p:cNvSpPr>
            <a:spLocks noGrp="1"/>
          </p:cNvSpPr>
          <p:nvPr>
            <p:ph type="subTitle" idx="1"/>
          </p:nvPr>
        </p:nvSpPr>
        <p:spPr>
          <a:xfrm>
            <a:off x="448965" y="3487980"/>
            <a:ext cx="5955494" cy="763525"/>
          </a:xfrm>
        </p:spPr>
        <p:txBody>
          <a:bodyPr>
            <a:normAutofit/>
          </a:bodyPr>
          <a:lstStyle/>
          <a:p>
            <a:endParaRPr lang="en-US" dirty="0">
              <a:latin typeface="XCCW Joined 4a" panose="03050702000000000000" pitchFamily="66" charset="0"/>
            </a:endParaRPr>
          </a:p>
          <a:p>
            <a:endParaRPr lang="en-US" dirty="0">
              <a:latin typeface="XCCW Joined 4a" panose="03050702000000000000" pitchFamily="66" charset="0"/>
            </a:endParaRPr>
          </a:p>
        </p:txBody>
      </p:sp>
      <p:pic>
        <p:nvPicPr>
          <p:cNvPr id="6" name="Picture 5">
            <a:extLst>
              <a:ext uri="{FF2B5EF4-FFF2-40B4-BE49-F238E27FC236}">
                <a16:creationId xmlns:a16="http://schemas.microsoft.com/office/drawing/2014/main" id="{354C5979-D622-3A0D-C2B9-265A0DAFA5B9}"/>
              </a:ext>
            </a:extLst>
          </p:cNvPr>
          <p:cNvPicPr>
            <a:picLocks noChangeAspect="1"/>
          </p:cNvPicPr>
          <p:nvPr/>
        </p:nvPicPr>
        <p:blipFill>
          <a:blip r:embed="rId2"/>
          <a:stretch>
            <a:fillRect/>
          </a:stretch>
        </p:blipFill>
        <p:spPr>
          <a:xfrm>
            <a:off x="5182820" y="1350110"/>
            <a:ext cx="2730725" cy="2443280"/>
          </a:xfrm>
          <a:prstGeom prst="rect">
            <a:avLst/>
          </a:prstGeom>
        </p:spPr>
      </p:pic>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4" y="281175"/>
            <a:ext cx="6566316" cy="763525"/>
          </a:xfrm>
        </p:spPr>
        <p:txBody>
          <a:bodyPr>
            <a:normAutofit/>
          </a:bodyPr>
          <a:lstStyle/>
          <a:p>
            <a:pPr algn="l"/>
            <a:r>
              <a:rPr lang="en-US" dirty="0">
                <a:latin typeface="Lucida Sans" panose="020B0602030504020204" pitchFamily="34" charset="0"/>
              </a:rPr>
              <a:t>PE</a:t>
            </a:r>
          </a:p>
        </p:txBody>
      </p:sp>
      <p:sp>
        <p:nvSpPr>
          <p:cNvPr id="5" name="Content Placeholder 4"/>
          <p:cNvSpPr>
            <a:spLocks noGrp="1"/>
          </p:cNvSpPr>
          <p:nvPr>
            <p:ph idx="1"/>
          </p:nvPr>
        </p:nvSpPr>
        <p:spPr>
          <a:xfrm>
            <a:off x="296261" y="1044699"/>
            <a:ext cx="7329840" cy="3970331"/>
          </a:xfrm>
        </p:spPr>
        <p:txBody>
          <a:bodyPr>
            <a:normAutofit lnSpcReduction="10000"/>
          </a:bodyPr>
          <a:lstStyle/>
          <a:p>
            <a:pPr marL="90488" indent="0">
              <a:lnSpc>
                <a:spcPct val="90000"/>
              </a:lnSpc>
              <a:buNone/>
            </a:pPr>
            <a:r>
              <a:rPr lang="en-GB" altLang="en-US" sz="2000" dirty="0">
                <a:latin typeface="Lucida Sans" panose="020B0602030504020204" pitchFamily="34" charset="0"/>
              </a:rPr>
              <a:t>During the autumn term, the class will be having 2 PE lessons per week, as follows:</a:t>
            </a:r>
          </a:p>
          <a:p>
            <a:pPr marL="90488" indent="0">
              <a:lnSpc>
                <a:spcPct val="90000"/>
              </a:lnSpc>
              <a:buNone/>
            </a:pPr>
            <a:r>
              <a:rPr lang="en-GB" sz="2000" u="sng" dirty="0">
                <a:latin typeface="Lucida Sans" panose="020B0602030504020204" pitchFamily="34" charset="0"/>
              </a:rPr>
              <a:t>Autumn I: </a:t>
            </a:r>
            <a:r>
              <a:rPr lang="en-GB" sz="2000" dirty="0">
                <a:latin typeface="Lucida Sans" panose="020B0602030504020204" pitchFamily="34" charset="0"/>
              </a:rPr>
              <a:t>Tuesday- Gymnastics with Miss Rackstraw, Wednesday – Games with Premiere Sport.</a:t>
            </a:r>
          </a:p>
          <a:p>
            <a:pPr marL="90488" indent="0">
              <a:lnSpc>
                <a:spcPct val="90000"/>
              </a:lnSpc>
              <a:buNone/>
            </a:pPr>
            <a:r>
              <a:rPr lang="en-GB" sz="2000" u="sng" dirty="0">
                <a:latin typeface="Lucida Sans" panose="020B0602030504020204" pitchFamily="34" charset="0"/>
              </a:rPr>
              <a:t>Autumn II: </a:t>
            </a:r>
            <a:r>
              <a:rPr lang="en-GB" sz="2000" dirty="0">
                <a:latin typeface="Lucida Sans" panose="020B0602030504020204" pitchFamily="34" charset="0"/>
              </a:rPr>
              <a:t>Tuesday – Games with Miss Rackstraw, Wednesday- Forest School.</a:t>
            </a:r>
          </a:p>
          <a:p>
            <a:pPr marL="90488" indent="0">
              <a:lnSpc>
                <a:spcPct val="90000"/>
              </a:lnSpc>
              <a:buNone/>
            </a:pPr>
            <a:endParaRPr lang="en-US" sz="2000" dirty="0">
              <a:latin typeface="Lucida Sans" panose="020B0602030504020204" pitchFamily="34" charset="0"/>
            </a:endParaRPr>
          </a:p>
          <a:p>
            <a:pPr marL="90488" indent="0">
              <a:lnSpc>
                <a:spcPct val="90000"/>
              </a:lnSpc>
              <a:buNone/>
            </a:pPr>
            <a:r>
              <a:rPr lang="en-US" sz="2000" dirty="0">
                <a:solidFill>
                  <a:schemeClr val="bg2">
                    <a:lumMod val="60000"/>
                    <a:lumOff val="40000"/>
                  </a:schemeClr>
                </a:solidFill>
                <a:effectLst>
                  <a:outerShdw blurRad="38100" dist="38100" dir="2700000" algn="tl">
                    <a:srgbClr val="000000">
                      <a:alpha val="43137"/>
                    </a:srgbClr>
                  </a:outerShdw>
                </a:effectLst>
                <a:latin typeface="Lucida Sans" panose="020B0602030504020204" pitchFamily="34" charset="0"/>
              </a:rPr>
              <a:t>PE Kit</a:t>
            </a:r>
          </a:p>
          <a:p>
            <a:r>
              <a:rPr lang="en-GB" sz="2000" dirty="0">
                <a:latin typeface="Lucida Sans" panose="020B0602030504020204" pitchFamily="34" charset="0"/>
              </a:rPr>
              <a:t>T shirt with school logo or plain white T shirt</a:t>
            </a:r>
          </a:p>
          <a:p>
            <a:r>
              <a:rPr lang="en-GB" sz="2000" dirty="0">
                <a:latin typeface="Lucida Sans" panose="020B0602030504020204" pitchFamily="34" charset="0"/>
              </a:rPr>
              <a:t>Royal blue or black shorts</a:t>
            </a:r>
          </a:p>
          <a:p>
            <a:r>
              <a:rPr lang="en-GB" sz="2000" dirty="0">
                <a:latin typeface="Lucida Sans" panose="020B0602030504020204" pitchFamily="34" charset="0"/>
              </a:rPr>
              <a:t>Trainers or plimsolls</a:t>
            </a:r>
          </a:p>
          <a:p>
            <a:r>
              <a:rPr lang="en-GB" sz="2000" dirty="0">
                <a:latin typeface="Lucida Sans" panose="020B0602030504020204" pitchFamily="34" charset="0"/>
              </a:rPr>
              <a:t>Royal blue or navy sweatshirt and jogging bottoms</a:t>
            </a:r>
          </a:p>
          <a:p>
            <a:pPr marL="90488" indent="0">
              <a:lnSpc>
                <a:spcPct val="90000"/>
              </a:lnSpc>
              <a:buNone/>
            </a:pPr>
            <a:endParaRPr lang="en-US" altLang="en-US" dirty="0">
              <a:solidFill>
                <a:srgbClr val="7CC800"/>
              </a:solidFill>
              <a:effectLst>
                <a:outerShdw blurRad="38100" dist="38100" dir="2700000" algn="tl">
                  <a:srgbClr val="000000">
                    <a:alpha val="43137"/>
                  </a:srgbClr>
                </a:outerShdw>
              </a:effectLst>
              <a:latin typeface="Lucida Sans" panose="020B0602030504020204" pitchFamily="34" charset="0"/>
            </a:endParaRPr>
          </a:p>
        </p:txBody>
      </p:sp>
    </p:spTree>
    <p:extLst>
      <p:ext uri="{BB962C8B-B14F-4D97-AF65-F5344CB8AC3E}">
        <p14:creationId xmlns:p14="http://schemas.microsoft.com/office/powerpoint/2010/main" val="2358177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4" y="281175"/>
            <a:ext cx="6566316" cy="763525"/>
          </a:xfrm>
        </p:spPr>
        <p:txBody>
          <a:bodyPr>
            <a:normAutofit/>
          </a:bodyPr>
          <a:lstStyle/>
          <a:p>
            <a:pPr algn="l"/>
            <a:r>
              <a:rPr lang="en-US" dirty="0">
                <a:latin typeface="Lucida Sans" panose="020B0602030504020204" pitchFamily="34" charset="0"/>
              </a:rPr>
              <a:t>Uniform</a:t>
            </a:r>
          </a:p>
        </p:txBody>
      </p:sp>
      <p:sp>
        <p:nvSpPr>
          <p:cNvPr id="5" name="Content Placeholder 4"/>
          <p:cNvSpPr>
            <a:spLocks noGrp="1"/>
          </p:cNvSpPr>
          <p:nvPr>
            <p:ph idx="1"/>
          </p:nvPr>
        </p:nvSpPr>
        <p:spPr>
          <a:xfrm>
            <a:off x="448965" y="1044699"/>
            <a:ext cx="7177135" cy="3970331"/>
          </a:xfrm>
        </p:spPr>
        <p:txBody>
          <a:bodyPr>
            <a:noAutofit/>
          </a:bodyPr>
          <a:lstStyle/>
          <a:p>
            <a:pPr marL="0" indent="0">
              <a:lnSpc>
                <a:spcPct val="90000"/>
              </a:lnSpc>
              <a:buNone/>
            </a:pPr>
            <a:r>
              <a:rPr lang="en-GB" sz="1600" dirty="0">
                <a:latin typeface="Lucida Sans" panose="020B0602030504020204" pitchFamily="34" charset="0"/>
              </a:rPr>
              <a:t>At Frieth, we believe that the school uniform contributes to our school ethos and instils a sense of belonging to the school. We ask our children to take pride in their appearance and to look smart in school.</a:t>
            </a:r>
          </a:p>
          <a:p>
            <a:pPr marL="0" indent="0">
              <a:lnSpc>
                <a:spcPct val="90000"/>
              </a:lnSpc>
              <a:buNone/>
            </a:pPr>
            <a:endParaRPr lang="en-GB" sz="1600" dirty="0">
              <a:latin typeface="Lucida Sans" panose="020B0602030504020204" pitchFamily="34" charset="0"/>
            </a:endParaRPr>
          </a:p>
          <a:p>
            <a:r>
              <a:rPr lang="en-GB" sz="1600" dirty="0">
                <a:latin typeface="Lucida Sans" panose="020B0602030504020204" pitchFamily="34" charset="0"/>
              </a:rPr>
              <a:t>School sweatshirt / plain royal blue cardigan or jumper</a:t>
            </a:r>
          </a:p>
          <a:p>
            <a:r>
              <a:rPr lang="en-GB" sz="1600" dirty="0">
                <a:latin typeface="Lucida Sans" panose="020B0602030504020204" pitchFamily="34" charset="0"/>
              </a:rPr>
              <a:t>White or pale blue polo shirt</a:t>
            </a:r>
          </a:p>
          <a:p>
            <a:r>
              <a:rPr lang="en-GB" sz="1600" dirty="0">
                <a:latin typeface="Lucida Sans" panose="020B0602030504020204" pitchFamily="34" charset="0"/>
              </a:rPr>
              <a:t>Black or grey skirt or trousers</a:t>
            </a:r>
          </a:p>
          <a:p>
            <a:r>
              <a:rPr lang="en-GB" sz="1600" dirty="0">
                <a:latin typeface="Lucida Sans" panose="020B0602030504020204" pitchFamily="34" charset="0"/>
              </a:rPr>
              <a:t>White, grey or black socks / black tights</a:t>
            </a:r>
          </a:p>
          <a:p>
            <a:r>
              <a:rPr lang="en-GB" sz="1600" dirty="0">
                <a:latin typeface="Lucida Sans" panose="020B0602030504020204" pitchFamily="34" charset="0"/>
              </a:rPr>
              <a:t>Fleece for outdoor wear (optional)</a:t>
            </a:r>
          </a:p>
          <a:p>
            <a:r>
              <a:rPr lang="en-GB" sz="1600" dirty="0">
                <a:latin typeface="Lucida Sans" panose="020B0602030504020204" pitchFamily="34" charset="0"/>
              </a:rPr>
              <a:t>Black low-heeled shoes. Boots are not allowed.</a:t>
            </a:r>
          </a:p>
          <a:p>
            <a:r>
              <a:rPr lang="en-GB" sz="1600" dirty="0">
                <a:latin typeface="Lucida Sans" panose="020B0602030504020204" pitchFamily="34" charset="0"/>
              </a:rPr>
              <a:t>In the summer, pupils may choose to wear a royal blue and white checked dress or shorts.</a:t>
            </a:r>
          </a:p>
          <a:p>
            <a:pPr marL="0" indent="0">
              <a:lnSpc>
                <a:spcPct val="90000"/>
              </a:lnSpc>
              <a:buNone/>
            </a:pPr>
            <a:r>
              <a:rPr lang="en-GB" sz="1600" dirty="0">
                <a:latin typeface="Lucida Sans" panose="020B0602030504020204" pitchFamily="34" charset="0"/>
              </a:rPr>
              <a:t> </a:t>
            </a:r>
            <a:endParaRPr lang="en-US" altLang="en-US" sz="1600" dirty="0">
              <a:latin typeface="Lucida Sans" panose="020B0602030504020204" pitchFamily="34" charset="0"/>
            </a:endParaRPr>
          </a:p>
        </p:txBody>
      </p:sp>
    </p:spTree>
    <p:extLst>
      <p:ext uri="{BB962C8B-B14F-4D97-AF65-F5344CB8AC3E}">
        <p14:creationId xmlns:p14="http://schemas.microsoft.com/office/powerpoint/2010/main" val="1157973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4" y="281175"/>
            <a:ext cx="6566316" cy="763525"/>
          </a:xfrm>
        </p:spPr>
        <p:txBody>
          <a:bodyPr>
            <a:normAutofit/>
          </a:bodyPr>
          <a:lstStyle/>
          <a:p>
            <a:pPr algn="l"/>
            <a:r>
              <a:rPr lang="en-US" dirty="0">
                <a:latin typeface="Lucida Sans" panose="020B0602030504020204" pitchFamily="34" charset="0"/>
              </a:rPr>
              <a:t>Communication</a:t>
            </a:r>
          </a:p>
        </p:txBody>
      </p:sp>
      <p:sp>
        <p:nvSpPr>
          <p:cNvPr id="5" name="Content Placeholder 4"/>
          <p:cNvSpPr>
            <a:spLocks noGrp="1"/>
          </p:cNvSpPr>
          <p:nvPr>
            <p:ph idx="1"/>
          </p:nvPr>
        </p:nvSpPr>
        <p:spPr>
          <a:xfrm>
            <a:off x="448965" y="1044699"/>
            <a:ext cx="7177135" cy="3970331"/>
          </a:xfrm>
        </p:spPr>
        <p:txBody>
          <a:bodyPr>
            <a:normAutofit/>
          </a:bodyPr>
          <a:lstStyle/>
          <a:p>
            <a:r>
              <a:rPr lang="en-US" altLang="en-US" sz="2000" dirty="0">
                <a:latin typeface="Lucida Sans" panose="020B0602030504020204" pitchFamily="34" charset="0"/>
              </a:rPr>
              <a:t>It is very important that the children feel they can talk to their teachers if they have a worry. If they feel they can not approach directly, all classes have a ‘Communication Box’ which the children can place a note in.</a:t>
            </a:r>
          </a:p>
          <a:p>
            <a:r>
              <a:rPr lang="en-US" altLang="en-US" sz="2000" dirty="0">
                <a:latin typeface="Lucida Sans" panose="020B0602030504020204" pitchFamily="34" charset="0"/>
              </a:rPr>
              <a:t>If you as parents have any concerns, please feel free to see me on the gate at the end of the day or send me an email  to rrackstraw@friethschool.co.uk</a:t>
            </a:r>
          </a:p>
        </p:txBody>
      </p:sp>
    </p:spTree>
    <p:extLst>
      <p:ext uri="{BB962C8B-B14F-4D97-AF65-F5344CB8AC3E}">
        <p14:creationId xmlns:p14="http://schemas.microsoft.com/office/powerpoint/2010/main" val="2618789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2490" y="1808225"/>
            <a:ext cx="6566316" cy="763525"/>
          </a:xfrm>
        </p:spPr>
        <p:txBody>
          <a:bodyPr>
            <a:normAutofit/>
          </a:bodyPr>
          <a:lstStyle/>
          <a:p>
            <a:pPr algn="l"/>
            <a:r>
              <a:rPr lang="en-US" dirty="0">
                <a:latin typeface="Lucida Sans" panose="020B0602030504020204" pitchFamily="34" charset="0"/>
              </a:rPr>
              <a:t>Any Questions?</a:t>
            </a:r>
          </a:p>
        </p:txBody>
      </p:sp>
      <p:sp>
        <p:nvSpPr>
          <p:cNvPr id="2" name="TextBox 1">
            <a:extLst>
              <a:ext uri="{FF2B5EF4-FFF2-40B4-BE49-F238E27FC236}">
                <a16:creationId xmlns:a16="http://schemas.microsoft.com/office/drawing/2014/main" id="{685B512D-AAA7-F7E3-E550-93DE6FE04B12}"/>
              </a:ext>
            </a:extLst>
          </p:cNvPr>
          <p:cNvSpPr txBox="1"/>
          <p:nvPr/>
        </p:nvSpPr>
        <p:spPr>
          <a:xfrm>
            <a:off x="1212490" y="2877160"/>
            <a:ext cx="6719020" cy="369332"/>
          </a:xfrm>
          <a:prstGeom prst="rect">
            <a:avLst/>
          </a:prstGeom>
          <a:noFill/>
        </p:spPr>
        <p:txBody>
          <a:bodyPr wrap="square" rtlCol="0">
            <a:spAutoFit/>
          </a:bodyPr>
          <a:lstStyle/>
          <a:p>
            <a:r>
              <a:rPr lang="en-GB" dirty="0"/>
              <a:t>Feel free to come and ask any questions afterwards.</a:t>
            </a:r>
          </a:p>
        </p:txBody>
      </p:sp>
    </p:spTree>
    <p:extLst>
      <p:ext uri="{BB962C8B-B14F-4D97-AF65-F5344CB8AC3E}">
        <p14:creationId xmlns:p14="http://schemas.microsoft.com/office/powerpoint/2010/main" val="1321238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128720" y="1044700"/>
            <a:ext cx="5650085" cy="1200150"/>
          </a:xfrm>
        </p:spPr>
        <p:txBody>
          <a:bodyPr>
            <a:normAutofit/>
          </a:bodyPr>
          <a:lstStyle/>
          <a:p>
            <a:pPr eaLnBrk="1" hangingPunct="1"/>
            <a:r>
              <a:rPr lang="en-GB" altLang="en-US" u="sng" dirty="0">
                <a:latin typeface="Lucida Sans" panose="020B0602030504020204" pitchFamily="34" charset="0"/>
              </a:rPr>
              <a:t>Hawks Teaching Team</a:t>
            </a:r>
          </a:p>
        </p:txBody>
      </p:sp>
      <p:sp>
        <p:nvSpPr>
          <p:cNvPr id="12291" name="Rectangle 3"/>
          <p:cNvSpPr>
            <a:spLocks noGrp="1" noChangeArrowheads="1"/>
          </p:cNvSpPr>
          <p:nvPr>
            <p:ph type="body" sz="half" idx="1"/>
          </p:nvPr>
        </p:nvSpPr>
        <p:spPr>
          <a:xfrm>
            <a:off x="448964" y="1808225"/>
            <a:ext cx="8398775" cy="3052850"/>
          </a:xfrm>
        </p:spPr>
        <p:txBody>
          <a:bodyPr>
            <a:normAutofit/>
          </a:bodyPr>
          <a:lstStyle/>
          <a:p>
            <a:pPr marL="0" indent="0">
              <a:buNone/>
            </a:pPr>
            <a:endParaRPr lang="en-GB" altLang="en-US" sz="2100" dirty="0">
              <a:latin typeface="Lucida Sans" panose="020B0602030504020204" pitchFamily="34" charset="0"/>
            </a:endParaRPr>
          </a:p>
          <a:p>
            <a:pPr marL="0" indent="0">
              <a:buNone/>
            </a:pPr>
            <a:r>
              <a:rPr lang="en-GB" altLang="en-US" sz="2000" dirty="0">
                <a:latin typeface="Lucida Sans" panose="020B0602030504020204" pitchFamily="34" charset="0"/>
              </a:rPr>
              <a:t>Miss Rackstraw (Mondays, Tuesdays, Thursdays, Fridays)</a:t>
            </a:r>
          </a:p>
          <a:p>
            <a:pPr marL="0" indent="0">
              <a:buNone/>
            </a:pPr>
            <a:r>
              <a:rPr lang="en-GB" altLang="en-US" sz="2000" dirty="0">
                <a:latin typeface="Lucida Sans" panose="020B0602030504020204" pitchFamily="34" charset="0"/>
              </a:rPr>
              <a:t>Ms Charlotte Crowther (Wednesdays)</a:t>
            </a:r>
          </a:p>
          <a:p>
            <a:pPr marL="0" indent="0">
              <a:buNone/>
            </a:pPr>
            <a:r>
              <a:rPr lang="en-GB" altLang="en-US" sz="2000" dirty="0">
                <a:latin typeface="Lucida Sans" panose="020B0602030504020204" pitchFamily="34" charset="0"/>
              </a:rPr>
              <a:t>Miss Lucy Spencer (Monday, Tuesday, Wednesday and Fridays)</a:t>
            </a:r>
          </a:p>
          <a:p>
            <a:pPr marL="0" indent="0">
              <a:buNone/>
            </a:pPr>
            <a:r>
              <a:rPr lang="en-GB" altLang="en-US" sz="2000" dirty="0">
                <a:latin typeface="Lucida Sans" panose="020B0602030504020204" pitchFamily="34" charset="0"/>
              </a:rPr>
              <a:t>Mrs Emma Spencer &amp; Miss Phillipa Armstrong (Thursdays)</a:t>
            </a:r>
          </a:p>
          <a:p>
            <a:pPr marL="0" indent="0">
              <a:buNone/>
            </a:pPr>
            <a:endParaRPr lang="en-GB" altLang="en-US" sz="2100" dirty="0">
              <a:latin typeface="Lucida Sans" panose="020B0602030504020204" pitchFamily="34" charset="0"/>
            </a:endParaRPr>
          </a:p>
          <a:p>
            <a:pPr marL="0" indent="0">
              <a:buNone/>
            </a:pPr>
            <a:endParaRPr lang="en-GB" altLang="en-US" sz="2100" dirty="0">
              <a:latin typeface="Lucida Sans" panose="020B0602030504020204" pitchFamily="34" charset="0"/>
            </a:endParaRPr>
          </a:p>
        </p:txBody>
      </p:sp>
      <p:sp>
        <p:nvSpPr>
          <p:cNvPr id="12295" name="AutoShape 8" descr="Image result for rAMAN hERR LOWBROOK ACADEMY"/>
          <p:cNvSpPr>
            <a:spLocks noChangeAspect="1" noChangeArrowheads="1"/>
          </p:cNvSpPr>
          <p:nvPr/>
        </p:nvSpPr>
        <p:spPr bwMode="auto">
          <a:xfrm>
            <a:off x="1117997" y="-102394"/>
            <a:ext cx="228601"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eaLnBrk="0" fontAlgn="base" hangingPunct="0">
              <a:spcBef>
                <a:spcPct val="0"/>
              </a:spcBef>
              <a:spcAft>
                <a:spcPct val="0"/>
              </a:spcAft>
              <a:defRPr>
                <a:solidFill>
                  <a:schemeClr val="tx1"/>
                </a:solidFill>
                <a:latin typeface="Comic Sans MS" panose="030F0702030302020204" pitchFamily="66" charset="0"/>
              </a:defRPr>
            </a:lvl6pPr>
            <a:lvl7pPr marL="2971800" indent="-228600" eaLnBrk="0" fontAlgn="base" hangingPunct="0">
              <a:spcBef>
                <a:spcPct val="0"/>
              </a:spcBef>
              <a:spcAft>
                <a:spcPct val="0"/>
              </a:spcAft>
              <a:defRPr>
                <a:solidFill>
                  <a:schemeClr val="tx1"/>
                </a:solidFill>
                <a:latin typeface="Comic Sans MS" panose="030F0702030302020204" pitchFamily="66" charset="0"/>
              </a:defRPr>
            </a:lvl7pPr>
            <a:lvl8pPr marL="3429000" indent="-228600" eaLnBrk="0" fontAlgn="base" hangingPunct="0">
              <a:spcBef>
                <a:spcPct val="0"/>
              </a:spcBef>
              <a:spcAft>
                <a:spcPct val="0"/>
              </a:spcAft>
              <a:defRPr>
                <a:solidFill>
                  <a:schemeClr val="tx1"/>
                </a:solidFill>
                <a:latin typeface="Comic Sans MS" panose="030F0702030302020204" pitchFamily="66" charset="0"/>
              </a:defRPr>
            </a:lvl8pPr>
            <a:lvl9pPr marL="3886200" indent="-228600" eaLnBrk="0" fontAlgn="base" hangingPunct="0">
              <a:spcBef>
                <a:spcPct val="0"/>
              </a:spcBef>
              <a:spcAft>
                <a:spcPct val="0"/>
              </a:spcAft>
              <a:defRPr>
                <a:solidFill>
                  <a:schemeClr val="tx1"/>
                </a:solidFill>
                <a:latin typeface="Comic Sans MS" panose="030F0702030302020204" pitchFamily="66" charset="0"/>
              </a:defRPr>
            </a:lvl9pPr>
          </a:lstStyle>
          <a:p>
            <a:endParaRPr lang="en-US" altLang="en-US" sz="1350"/>
          </a:p>
        </p:txBody>
      </p:sp>
    </p:spTree>
    <p:extLst>
      <p:ext uri="{BB962C8B-B14F-4D97-AF65-F5344CB8AC3E}">
        <p14:creationId xmlns:p14="http://schemas.microsoft.com/office/powerpoint/2010/main" val="1966537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dirty="0">
                <a:latin typeface="Lucida Sans" panose="020B0602030504020204" pitchFamily="34" charset="0"/>
              </a:rPr>
              <a:t>Curriculum</a:t>
            </a:r>
            <a:r>
              <a:rPr lang="en-US" dirty="0">
                <a:latin typeface="Comic Sans MS" panose="030F0702030302020204" pitchFamily="66" charset="0"/>
              </a:rPr>
              <a:t> </a:t>
            </a:r>
            <a:r>
              <a:rPr lang="en-US" dirty="0">
                <a:latin typeface="Lucida Sans" panose="020B0602030504020204" pitchFamily="34" charset="0"/>
              </a:rPr>
              <a:t>Areas</a:t>
            </a:r>
          </a:p>
        </p:txBody>
      </p:sp>
      <p:sp>
        <p:nvSpPr>
          <p:cNvPr id="5" name="Content Placeholder 4"/>
          <p:cNvSpPr>
            <a:spLocks noGrp="1"/>
          </p:cNvSpPr>
          <p:nvPr>
            <p:ph sz="half" idx="1"/>
          </p:nvPr>
        </p:nvSpPr>
        <p:spPr>
          <a:xfrm>
            <a:off x="754375" y="1197405"/>
            <a:ext cx="3297254" cy="3146822"/>
          </a:xfrm>
        </p:spPr>
        <p:txBody>
          <a:bodyPr>
            <a:noAutofit/>
          </a:bodyPr>
          <a:lstStyle/>
          <a:p>
            <a:pPr>
              <a:lnSpc>
                <a:spcPct val="90000"/>
              </a:lnSpc>
            </a:pPr>
            <a:r>
              <a:rPr lang="en-GB" altLang="en-US" sz="2000" dirty="0">
                <a:latin typeface="Lucida Sans" panose="020B0602030504020204" pitchFamily="34" charset="0"/>
              </a:rPr>
              <a:t>English</a:t>
            </a:r>
          </a:p>
          <a:p>
            <a:pPr>
              <a:lnSpc>
                <a:spcPct val="90000"/>
              </a:lnSpc>
            </a:pPr>
            <a:r>
              <a:rPr lang="en-GB" altLang="en-US" sz="2000" dirty="0">
                <a:latin typeface="Lucida Sans" panose="020B0602030504020204" pitchFamily="34" charset="0"/>
              </a:rPr>
              <a:t>Mathematics</a:t>
            </a:r>
          </a:p>
          <a:p>
            <a:pPr>
              <a:lnSpc>
                <a:spcPct val="90000"/>
              </a:lnSpc>
            </a:pPr>
            <a:r>
              <a:rPr lang="en-GB" altLang="en-US" sz="2000" dirty="0">
                <a:latin typeface="Lucida Sans" panose="020B0602030504020204" pitchFamily="34" charset="0"/>
              </a:rPr>
              <a:t>Science</a:t>
            </a:r>
          </a:p>
          <a:p>
            <a:pPr>
              <a:lnSpc>
                <a:spcPct val="90000"/>
              </a:lnSpc>
            </a:pPr>
            <a:r>
              <a:rPr lang="en-GB" altLang="en-US" sz="2000" dirty="0">
                <a:latin typeface="Lucida Sans" panose="020B0602030504020204" pitchFamily="34" charset="0"/>
              </a:rPr>
              <a:t>History and Geography</a:t>
            </a:r>
          </a:p>
          <a:p>
            <a:pPr>
              <a:lnSpc>
                <a:spcPct val="90000"/>
              </a:lnSpc>
            </a:pPr>
            <a:r>
              <a:rPr lang="en-GB" altLang="en-US" sz="2000" dirty="0">
                <a:latin typeface="Lucida Sans" panose="020B0602030504020204" pitchFamily="34" charset="0"/>
              </a:rPr>
              <a:t>Art and DT</a:t>
            </a:r>
          </a:p>
          <a:p>
            <a:pPr>
              <a:lnSpc>
                <a:spcPct val="90000"/>
              </a:lnSpc>
            </a:pPr>
            <a:r>
              <a:rPr lang="en-GB" altLang="en-US" sz="2000" dirty="0">
                <a:latin typeface="Lucida Sans" panose="020B0602030504020204" pitchFamily="34" charset="0"/>
              </a:rPr>
              <a:t>French</a:t>
            </a:r>
          </a:p>
        </p:txBody>
      </p:sp>
      <p:sp>
        <p:nvSpPr>
          <p:cNvPr id="2" name="Content Placeholder 1">
            <a:extLst>
              <a:ext uri="{FF2B5EF4-FFF2-40B4-BE49-F238E27FC236}">
                <a16:creationId xmlns:a16="http://schemas.microsoft.com/office/drawing/2014/main" id="{CF03B7B5-2E9B-06AB-3351-8A38E5B42D48}"/>
              </a:ext>
            </a:extLst>
          </p:cNvPr>
          <p:cNvSpPr>
            <a:spLocks noGrp="1"/>
          </p:cNvSpPr>
          <p:nvPr>
            <p:ph sz="half" idx="2"/>
          </p:nvPr>
        </p:nvSpPr>
        <p:spPr>
          <a:xfrm>
            <a:off x="4456306" y="1175931"/>
            <a:ext cx="3297256" cy="3150184"/>
          </a:xfrm>
        </p:spPr>
        <p:txBody>
          <a:bodyPr>
            <a:normAutofit/>
          </a:bodyPr>
          <a:lstStyle/>
          <a:p>
            <a:pPr>
              <a:lnSpc>
                <a:spcPct val="90000"/>
              </a:lnSpc>
            </a:pPr>
            <a:r>
              <a:rPr lang="en-GB" altLang="en-US" sz="2000" dirty="0">
                <a:latin typeface="Lucida Sans" panose="020B0602030504020204" pitchFamily="34" charset="0"/>
              </a:rPr>
              <a:t>Physical Education</a:t>
            </a:r>
          </a:p>
          <a:p>
            <a:pPr>
              <a:lnSpc>
                <a:spcPct val="90000"/>
              </a:lnSpc>
            </a:pPr>
            <a:r>
              <a:rPr lang="en-GB" altLang="en-US" sz="2000" dirty="0">
                <a:latin typeface="Lucida Sans" panose="020B0602030504020204" pitchFamily="34" charset="0"/>
              </a:rPr>
              <a:t>Religious Education</a:t>
            </a:r>
          </a:p>
          <a:p>
            <a:pPr>
              <a:lnSpc>
                <a:spcPct val="90000"/>
              </a:lnSpc>
            </a:pPr>
            <a:r>
              <a:rPr lang="en-GB" altLang="en-US" sz="2000" dirty="0">
                <a:latin typeface="Lucida Sans" panose="020B0602030504020204" pitchFamily="34" charset="0"/>
              </a:rPr>
              <a:t>Computing</a:t>
            </a:r>
          </a:p>
          <a:p>
            <a:pPr>
              <a:lnSpc>
                <a:spcPct val="90000"/>
              </a:lnSpc>
            </a:pPr>
            <a:r>
              <a:rPr lang="en-GB" altLang="en-US" sz="2000" dirty="0">
                <a:latin typeface="Lucida Sans" panose="020B0602030504020204" pitchFamily="34" charset="0"/>
              </a:rPr>
              <a:t>PSHE</a:t>
            </a:r>
          </a:p>
          <a:p>
            <a:pPr>
              <a:lnSpc>
                <a:spcPct val="90000"/>
              </a:lnSpc>
            </a:pPr>
            <a:r>
              <a:rPr lang="en-GB" altLang="en-US" sz="2000" dirty="0">
                <a:latin typeface="Lucida Sans" panose="020B0602030504020204" pitchFamily="34" charset="0"/>
              </a:rPr>
              <a:t>Music (Term I)</a:t>
            </a:r>
          </a:p>
          <a:p>
            <a:pPr>
              <a:lnSpc>
                <a:spcPct val="90000"/>
              </a:lnSpc>
            </a:pPr>
            <a:r>
              <a:rPr lang="en-GB" altLang="en-US" sz="2000" dirty="0">
                <a:latin typeface="Lucida Sans" panose="020B0602030504020204" pitchFamily="34" charset="0"/>
              </a:rPr>
              <a:t>Forest School (Term II)</a:t>
            </a:r>
          </a:p>
        </p:txBody>
      </p:sp>
      <p:sp>
        <p:nvSpPr>
          <p:cNvPr id="3" name="TextBox 2">
            <a:extLst>
              <a:ext uri="{FF2B5EF4-FFF2-40B4-BE49-F238E27FC236}">
                <a16:creationId xmlns:a16="http://schemas.microsoft.com/office/drawing/2014/main" id="{097AB797-D045-7E3D-4746-A2B320530049}"/>
              </a:ext>
            </a:extLst>
          </p:cNvPr>
          <p:cNvSpPr txBox="1"/>
          <p:nvPr/>
        </p:nvSpPr>
        <p:spPr>
          <a:xfrm>
            <a:off x="274728" y="3753565"/>
            <a:ext cx="8363156" cy="1323439"/>
          </a:xfrm>
          <a:prstGeom prst="rect">
            <a:avLst/>
          </a:prstGeom>
          <a:noFill/>
        </p:spPr>
        <p:txBody>
          <a:bodyPr wrap="square" rtlCol="0">
            <a:spAutoFit/>
          </a:bodyPr>
          <a:lstStyle/>
          <a:p>
            <a:pPr algn="just"/>
            <a:r>
              <a:rPr lang="en-GB" altLang="en-US" sz="2000" dirty="0">
                <a:latin typeface="Lucida Sans" panose="020B0602030504020204" pitchFamily="34" charset="0"/>
              </a:rPr>
              <a:t>Please see the curriculum letter for more details around what the children will be covering in each subject. A timetable is also available on the class page of the school website.</a:t>
            </a:r>
          </a:p>
          <a:p>
            <a:pPr algn="just"/>
            <a:endParaRPr lang="en-GB" sz="2000" dirty="0">
              <a:latin typeface="Lucida Sans" panose="020B0602030504020204" pitchFamily="34" charset="0"/>
            </a:endParaRPr>
          </a:p>
        </p:txBody>
      </p:sp>
    </p:spTree>
    <p:extLst>
      <p:ext uri="{BB962C8B-B14F-4D97-AF65-F5344CB8AC3E}">
        <p14:creationId xmlns:p14="http://schemas.microsoft.com/office/powerpoint/2010/main" val="1101633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8DB3B-E57B-4CDB-ABB7-56B37065A1FB}"/>
              </a:ext>
            </a:extLst>
          </p:cNvPr>
          <p:cNvSpPr>
            <a:spLocks noGrp="1"/>
          </p:cNvSpPr>
          <p:nvPr>
            <p:ph type="title"/>
          </p:nvPr>
        </p:nvSpPr>
        <p:spPr/>
        <p:txBody>
          <a:bodyPr>
            <a:noAutofit/>
          </a:bodyPr>
          <a:lstStyle/>
          <a:p>
            <a:r>
              <a:rPr lang="en-GB" dirty="0">
                <a:latin typeface="Lucida Sans" panose="020B0602030504020204" pitchFamily="34" charset="0"/>
              </a:rPr>
              <a:t>Topic Areas</a:t>
            </a:r>
          </a:p>
        </p:txBody>
      </p:sp>
      <p:sp>
        <p:nvSpPr>
          <p:cNvPr id="3" name="Content Placeholder 2">
            <a:extLst>
              <a:ext uri="{FF2B5EF4-FFF2-40B4-BE49-F238E27FC236}">
                <a16:creationId xmlns:a16="http://schemas.microsoft.com/office/drawing/2014/main" id="{FD4A8958-149D-4E8B-9641-CFCF06A23193}"/>
              </a:ext>
            </a:extLst>
          </p:cNvPr>
          <p:cNvSpPr>
            <a:spLocks noGrp="1"/>
          </p:cNvSpPr>
          <p:nvPr>
            <p:ph idx="1"/>
          </p:nvPr>
        </p:nvSpPr>
        <p:spPr/>
        <p:txBody>
          <a:bodyPr>
            <a:normAutofit/>
          </a:bodyPr>
          <a:lstStyle/>
          <a:p>
            <a:pPr marL="0" indent="0" algn="just">
              <a:buNone/>
            </a:pPr>
            <a:r>
              <a:rPr lang="en-GB" sz="2000" dirty="0">
                <a:latin typeface="Lucida Sans" panose="020B0602030504020204" pitchFamily="34" charset="0"/>
              </a:rPr>
              <a:t>During the course of the year, we will cover several different topics. These will include:</a:t>
            </a:r>
          </a:p>
          <a:p>
            <a:pPr algn="just"/>
            <a:r>
              <a:rPr lang="en-GB" sz="2000" dirty="0">
                <a:latin typeface="Lucida Sans" panose="020B0602030504020204" pitchFamily="34" charset="0"/>
              </a:rPr>
              <a:t>Anglo-Saxons</a:t>
            </a:r>
          </a:p>
          <a:p>
            <a:pPr algn="just"/>
            <a:r>
              <a:rPr lang="en-GB" sz="2000" dirty="0">
                <a:latin typeface="Lucida Sans" panose="020B0602030504020204" pitchFamily="34" charset="0"/>
              </a:rPr>
              <a:t>All Around the World</a:t>
            </a:r>
          </a:p>
          <a:p>
            <a:pPr algn="just"/>
            <a:r>
              <a:rPr lang="en-GB" sz="2000" dirty="0">
                <a:latin typeface="Lucida Sans" panose="020B0602030504020204" pitchFamily="34" charset="0"/>
              </a:rPr>
              <a:t>Crime and Punishment</a:t>
            </a:r>
          </a:p>
          <a:p>
            <a:pPr algn="just"/>
            <a:r>
              <a:rPr lang="en-GB" sz="2000" dirty="0">
                <a:latin typeface="Lucida Sans" panose="020B0602030504020204" pitchFamily="34" charset="0"/>
              </a:rPr>
              <a:t>Ancient Greeks</a:t>
            </a:r>
          </a:p>
          <a:p>
            <a:pPr algn="just"/>
            <a:r>
              <a:rPr lang="en-GB" sz="2000" dirty="0">
                <a:latin typeface="Lucida Sans" panose="020B0602030504020204" pitchFamily="34" charset="0"/>
              </a:rPr>
              <a:t>Exploring Eastern Europe</a:t>
            </a:r>
          </a:p>
          <a:p>
            <a:pPr algn="just"/>
            <a:r>
              <a:rPr lang="en-GB" sz="2000" dirty="0">
                <a:latin typeface="Lucida Sans" panose="020B0602030504020204" pitchFamily="34" charset="0"/>
              </a:rPr>
              <a:t>Water</a:t>
            </a:r>
          </a:p>
        </p:txBody>
      </p:sp>
    </p:spTree>
    <p:extLst>
      <p:ext uri="{BB962C8B-B14F-4D97-AF65-F5344CB8AC3E}">
        <p14:creationId xmlns:p14="http://schemas.microsoft.com/office/powerpoint/2010/main" val="2499616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84584" y="339538"/>
            <a:ext cx="7053542" cy="552457"/>
          </a:xfrm>
        </p:spPr>
        <p:txBody>
          <a:bodyPr>
            <a:normAutofit fontScale="90000"/>
          </a:bodyPr>
          <a:lstStyle/>
          <a:p>
            <a:pPr algn="l"/>
            <a:r>
              <a:rPr lang="en-US" dirty="0">
                <a:latin typeface="Lucida Sans" panose="020B0602030504020204" pitchFamily="34" charset="0"/>
              </a:rPr>
              <a:t>Homework – Weekly tasks</a:t>
            </a:r>
          </a:p>
        </p:txBody>
      </p:sp>
      <p:sp>
        <p:nvSpPr>
          <p:cNvPr id="3" name="Text Placeholder 2">
            <a:extLst>
              <a:ext uri="{FF2B5EF4-FFF2-40B4-BE49-F238E27FC236}">
                <a16:creationId xmlns:a16="http://schemas.microsoft.com/office/drawing/2014/main" id="{3FD9836C-FF89-3293-5FF8-868D408A4116}"/>
              </a:ext>
            </a:extLst>
          </p:cNvPr>
          <p:cNvSpPr>
            <a:spLocks noGrp="1"/>
          </p:cNvSpPr>
          <p:nvPr>
            <p:ph type="body" idx="1"/>
          </p:nvPr>
        </p:nvSpPr>
        <p:spPr>
          <a:xfrm>
            <a:off x="484584" y="1362447"/>
            <a:ext cx="2210150" cy="432197"/>
          </a:xfrm>
        </p:spPr>
        <p:txBody>
          <a:bodyPr/>
          <a:lstStyle/>
          <a:p>
            <a:r>
              <a:rPr lang="en-GB" dirty="0">
                <a:latin typeface="Lucida Sans" panose="020B0602030504020204" pitchFamily="34" charset="0"/>
              </a:rPr>
              <a:t>English task</a:t>
            </a:r>
          </a:p>
        </p:txBody>
      </p:sp>
      <p:sp>
        <p:nvSpPr>
          <p:cNvPr id="2" name="Content Placeholder 1">
            <a:extLst>
              <a:ext uri="{FF2B5EF4-FFF2-40B4-BE49-F238E27FC236}">
                <a16:creationId xmlns:a16="http://schemas.microsoft.com/office/drawing/2014/main" id="{C2AC93BA-38F5-96F7-9077-622D9474A657}"/>
              </a:ext>
            </a:extLst>
          </p:cNvPr>
          <p:cNvSpPr>
            <a:spLocks noGrp="1"/>
          </p:cNvSpPr>
          <p:nvPr>
            <p:ph type="body" sz="half" idx="15"/>
          </p:nvPr>
        </p:nvSpPr>
        <p:spPr>
          <a:xfrm>
            <a:off x="484584" y="1767154"/>
            <a:ext cx="2195513" cy="2403960"/>
          </a:xfrm>
        </p:spPr>
        <p:txBody>
          <a:bodyPr>
            <a:noAutofit/>
          </a:bodyPr>
          <a:lstStyle/>
          <a:p>
            <a:pPr marL="285750" indent="-285750">
              <a:lnSpc>
                <a:spcPct val="90000"/>
              </a:lnSpc>
              <a:buFont typeface="Arial" panose="020B0604020202020204" pitchFamily="34" charset="0"/>
              <a:buChar char="•"/>
            </a:pPr>
            <a:r>
              <a:rPr lang="en-GB" altLang="en-US" sz="1400" dirty="0">
                <a:latin typeface="Lucida Sans" panose="020B0602030504020204" pitchFamily="34" charset="0"/>
              </a:rPr>
              <a:t>The English task will be to complete a comprehension activity. This will be sent home in a CGP workbook with details of which activity to complete. </a:t>
            </a:r>
          </a:p>
          <a:p>
            <a:pPr marL="285750" indent="-285750">
              <a:lnSpc>
                <a:spcPct val="90000"/>
              </a:lnSpc>
              <a:buFont typeface="Arial" panose="020B0604020202020204" pitchFamily="34" charset="0"/>
              <a:buChar char="•"/>
            </a:pPr>
            <a:r>
              <a:rPr lang="en-GB" altLang="en-US" sz="1400" dirty="0">
                <a:latin typeface="Lucida Sans" panose="020B0602030504020204" pitchFamily="34" charset="0"/>
              </a:rPr>
              <a:t>The workbook will need to be back in school by the following Monday for whole class marking and discussion.</a:t>
            </a:r>
          </a:p>
        </p:txBody>
      </p:sp>
      <p:sp>
        <p:nvSpPr>
          <p:cNvPr id="6" name="Text Placeholder 5">
            <a:extLst>
              <a:ext uri="{FF2B5EF4-FFF2-40B4-BE49-F238E27FC236}">
                <a16:creationId xmlns:a16="http://schemas.microsoft.com/office/drawing/2014/main" id="{D5757E58-9A54-EDD9-2E91-89F2FC0B7532}"/>
              </a:ext>
            </a:extLst>
          </p:cNvPr>
          <p:cNvSpPr>
            <a:spLocks noGrp="1"/>
          </p:cNvSpPr>
          <p:nvPr>
            <p:ph type="body" sz="quarter" idx="3"/>
          </p:nvPr>
        </p:nvSpPr>
        <p:spPr>
          <a:xfrm>
            <a:off x="2889823" y="1359546"/>
            <a:ext cx="2202181" cy="432197"/>
          </a:xfrm>
        </p:spPr>
        <p:txBody>
          <a:bodyPr/>
          <a:lstStyle/>
          <a:p>
            <a:r>
              <a:rPr lang="en-GB" dirty="0">
                <a:latin typeface="Lucida Sans" panose="020B0602030504020204" pitchFamily="34" charset="0"/>
              </a:rPr>
              <a:t>Maths task</a:t>
            </a:r>
          </a:p>
        </p:txBody>
      </p:sp>
      <p:sp>
        <p:nvSpPr>
          <p:cNvPr id="8" name="Text Placeholder 7">
            <a:extLst>
              <a:ext uri="{FF2B5EF4-FFF2-40B4-BE49-F238E27FC236}">
                <a16:creationId xmlns:a16="http://schemas.microsoft.com/office/drawing/2014/main" id="{470037A9-22E9-6404-E30E-036A13A04D6F}"/>
              </a:ext>
            </a:extLst>
          </p:cNvPr>
          <p:cNvSpPr>
            <a:spLocks noGrp="1"/>
          </p:cNvSpPr>
          <p:nvPr>
            <p:ph type="body" sz="half" idx="16"/>
          </p:nvPr>
        </p:nvSpPr>
        <p:spPr>
          <a:xfrm>
            <a:off x="2889823" y="1767154"/>
            <a:ext cx="2210096" cy="1487730"/>
          </a:xfrm>
        </p:spPr>
        <p:txBody>
          <a:bodyPr>
            <a:noAutofit/>
          </a:bodyPr>
          <a:lstStyle/>
          <a:p>
            <a:pPr marL="285750" indent="-285750">
              <a:buFont typeface="Arial" panose="020B0604020202020204" pitchFamily="34" charset="0"/>
              <a:buChar char="•"/>
            </a:pPr>
            <a:r>
              <a:rPr lang="en-GB" sz="1400" dirty="0">
                <a:latin typeface="Lucida Sans" panose="020B0602030504020204" pitchFamily="34" charset="0"/>
              </a:rPr>
              <a:t>The maths homework task will be to complete a set of assigned units on </a:t>
            </a:r>
            <a:r>
              <a:rPr lang="en-GB" sz="1400" dirty="0" err="1">
                <a:latin typeface="Lucida Sans" panose="020B0602030504020204" pitchFamily="34" charset="0"/>
              </a:rPr>
              <a:t>mathletics</a:t>
            </a:r>
            <a:r>
              <a:rPr lang="en-GB" sz="1400" dirty="0">
                <a:latin typeface="Lucida Sans" panose="020B0602030504020204" pitchFamily="34" charset="0"/>
              </a:rPr>
              <a:t>. </a:t>
            </a:r>
          </a:p>
          <a:p>
            <a:pPr marL="285750" indent="-285750">
              <a:buFont typeface="Arial" panose="020B0604020202020204" pitchFamily="34" charset="0"/>
              <a:buChar char="•"/>
            </a:pPr>
            <a:r>
              <a:rPr lang="en-GB" sz="1400" dirty="0">
                <a:latin typeface="Lucida Sans" panose="020B0602030504020204" pitchFamily="34" charset="0"/>
              </a:rPr>
              <a:t>This will also need to be completed by the following Monday.</a:t>
            </a:r>
          </a:p>
          <a:p>
            <a:pPr marL="285750" indent="-285750">
              <a:buFont typeface="Arial" panose="020B0604020202020204" pitchFamily="34" charset="0"/>
              <a:buChar char="•"/>
            </a:pPr>
            <a:endParaRPr lang="en-GB" sz="1400" dirty="0"/>
          </a:p>
        </p:txBody>
      </p:sp>
      <p:sp>
        <p:nvSpPr>
          <p:cNvPr id="5" name="Content Placeholder 4"/>
          <p:cNvSpPr>
            <a:spLocks noGrp="1"/>
          </p:cNvSpPr>
          <p:nvPr>
            <p:ph type="body" sz="quarter" idx="13"/>
          </p:nvPr>
        </p:nvSpPr>
        <p:spPr>
          <a:xfrm>
            <a:off x="5279256" y="1356590"/>
            <a:ext cx="2199085" cy="432197"/>
          </a:xfrm>
        </p:spPr>
        <p:txBody>
          <a:bodyPr>
            <a:noAutofit/>
          </a:bodyPr>
          <a:lstStyle/>
          <a:p>
            <a:pPr marL="0" indent="0" algn="just">
              <a:lnSpc>
                <a:spcPct val="90000"/>
              </a:lnSpc>
              <a:buNone/>
            </a:pPr>
            <a:endParaRPr lang="en-GB" dirty="0">
              <a:latin typeface="Lucida Sans" panose="020B0602030504020204" pitchFamily="34" charset="0"/>
            </a:endParaRPr>
          </a:p>
          <a:p>
            <a:pPr marL="0" indent="0" algn="just">
              <a:lnSpc>
                <a:spcPct val="90000"/>
              </a:lnSpc>
              <a:buNone/>
            </a:pPr>
            <a:endParaRPr lang="en-GB" altLang="en-US" dirty="0">
              <a:latin typeface="Lucida Sans" panose="020B0602030504020204" pitchFamily="34" charset="0"/>
            </a:endParaRPr>
          </a:p>
          <a:p>
            <a:pPr algn="just">
              <a:lnSpc>
                <a:spcPct val="90000"/>
              </a:lnSpc>
              <a:buNone/>
            </a:pPr>
            <a:endParaRPr lang="en-GB" altLang="en-US" dirty="0">
              <a:latin typeface="Lucida Sans" panose="020B0602030504020204" pitchFamily="34" charset="0"/>
            </a:endParaRPr>
          </a:p>
          <a:p>
            <a:pPr marL="0" indent="0" algn="just">
              <a:lnSpc>
                <a:spcPct val="90000"/>
              </a:lnSpc>
              <a:buNone/>
            </a:pPr>
            <a:r>
              <a:rPr lang="en-GB" altLang="en-US" dirty="0">
                <a:latin typeface="Lucida Sans" panose="020B0602030504020204" pitchFamily="34" charset="0"/>
              </a:rPr>
              <a:t>Spelling task</a:t>
            </a:r>
          </a:p>
        </p:txBody>
      </p:sp>
      <p:sp>
        <p:nvSpPr>
          <p:cNvPr id="9" name="Text Placeholder 8">
            <a:extLst>
              <a:ext uri="{FF2B5EF4-FFF2-40B4-BE49-F238E27FC236}">
                <a16:creationId xmlns:a16="http://schemas.microsoft.com/office/drawing/2014/main" id="{3CC088A9-D2E8-6966-4E7C-560D9E1E6FC0}"/>
              </a:ext>
            </a:extLst>
          </p:cNvPr>
          <p:cNvSpPr>
            <a:spLocks noGrp="1"/>
          </p:cNvSpPr>
          <p:nvPr>
            <p:ph type="body" sz="half" idx="17"/>
          </p:nvPr>
        </p:nvSpPr>
        <p:spPr>
          <a:xfrm>
            <a:off x="5279257" y="1788787"/>
            <a:ext cx="2199085" cy="3015175"/>
          </a:xfrm>
        </p:spPr>
        <p:txBody>
          <a:bodyPr>
            <a:normAutofit/>
          </a:bodyPr>
          <a:lstStyle/>
          <a:p>
            <a:pPr marL="285750" indent="-285750">
              <a:buFont typeface="Arial" panose="020B0604020202020204" pitchFamily="34" charset="0"/>
              <a:buChar char="•"/>
            </a:pPr>
            <a:r>
              <a:rPr lang="en-GB" sz="1400" dirty="0">
                <a:latin typeface="Lucida Sans" panose="020B0602030504020204" pitchFamily="34" charset="0"/>
              </a:rPr>
              <a:t>Spelling homework will be set on Wednesdays by Ms Crowther. </a:t>
            </a:r>
          </a:p>
          <a:p>
            <a:pPr marL="285750" indent="-285750">
              <a:buFont typeface="Arial" panose="020B0604020202020204" pitchFamily="34" charset="0"/>
              <a:buChar char="•"/>
            </a:pPr>
            <a:r>
              <a:rPr lang="en-GB" sz="1400" dirty="0">
                <a:latin typeface="Lucida Sans" panose="020B0602030504020204" pitchFamily="34" charset="0"/>
              </a:rPr>
              <a:t>Spellings will need to be learnt for the following Wednesday, as this is when they will be tested.</a:t>
            </a:r>
          </a:p>
          <a:p>
            <a:pPr marL="285750" indent="-285750">
              <a:buFont typeface="Arial" panose="020B0604020202020204" pitchFamily="34" charset="0"/>
              <a:buChar char="•"/>
            </a:pPr>
            <a:endParaRPr lang="en-GB" sz="1400" dirty="0"/>
          </a:p>
        </p:txBody>
      </p:sp>
      <p:sp>
        <p:nvSpPr>
          <p:cNvPr id="10" name="TextBox 9">
            <a:extLst>
              <a:ext uri="{FF2B5EF4-FFF2-40B4-BE49-F238E27FC236}">
                <a16:creationId xmlns:a16="http://schemas.microsoft.com/office/drawing/2014/main" id="{259AA700-06D0-D09A-CBE3-64CFBFA32117}"/>
              </a:ext>
            </a:extLst>
          </p:cNvPr>
          <p:cNvSpPr txBox="1"/>
          <p:nvPr/>
        </p:nvSpPr>
        <p:spPr>
          <a:xfrm>
            <a:off x="484583" y="972386"/>
            <a:ext cx="4794671" cy="523220"/>
          </a:xfrm>
          <a:prstGeom prst="rect">
            <a:avLst/>
          </a:prstGeom>
          <a:noFill/>
        </p:spPr>
        <p:txBody>
          <a:bodyPr wrap="square" rtlCol="0">
            <a:spAutoFit/>
          </a:bodyPr>
          <a:lstStyle/>
          <a:p>
            <a:pPr algn="ctr"/>
            <a:r>
              <a:rPr lang="en-GB" sz="1400" b="1" dirty="0">
                <a:solidFill>
                  <a:schemeClr val="bg2">
                    <a:lumMod val="60000"/>
                    <a:lumOff val="40000"/>
                  </a:schemeClr>
                </a:solidFill>
                <a:latin typeface="Lucida Sans" panose="020B0602030504020204" pitchFamily="34" charset="0"/>
              </a:rPr>
              <a:t>English and maths will be set on a Monday by Miss Rackstraw</a:t>
            </a:r>
          </a:p>
        </p:txBody>
      </p:sp>
    </p:spTree>
    <p:extLst>
      <p:ext uri="{BB962C8B-B14F-4D97-AF65-F5344CB8AC3E}">
        <p14:creationId xmlns:p14="http://schemas.microsoft.com/office/powerpoint/2010/main" val="3770181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5" y="128470"/>
            <a:ext cx="6566316" cy="763525"/>
          </a:xfrm>
        </p:spPr>
        <p:txBody>
          <a:bodyPr>
            <a:normAutofit/>
          </a:bodyPr>
          <a:lstStyle/>
          <a:p>
            <a:pPr algn="l"/>
            <a:r>
              <a:rPr lang="en-US" dirty="0">
                <a:latin typeface="Lucida Sans" panose="020B0602030504020204" pitchFamily="34" charset="0"/>
              </a:rPr>
              <a:t>Homework – Daily reading</a:t>
            </a:r>
          </a:p>
        </p:txBody>
      </p:sp>
      <p:sp>
        <p:nvSpPr>
          <p:cNvPr id="5" name="Content Placeholder 4"/>
          <p:cNvSpPr>
            <a:spLocks noGrp="1"/>
          </p:cNvSpPr>
          <p:nvPr>
            <p:ph idx="1"/>
          </p:nvPr>
        </p:nvSpPr>
        <p:spPr>
          <a:xfrm>
            <a:off x="448965" y="891995"/>
            <a:ext cx="7329840" cy="3970331"/>
          </a:xfrm>
        </p:spPr>
        <p:txBody>
          <a:bodyPr>
            <a:noAutofit/>
          </a:bodyPr>
          <a:lstStyle/>
          <a:p>
            <a:pPr algn="just">
              <a:lnSpc>
                <a:spcPct val="80000"/>
              </a:lnSpc>
            </a:pPr>
            <a:r>
              <a:rPr lang="en-GB" altLang="en-US" sz="1800" dirty="0">
                <a:latin typeface="+mn-lt"/>
              </a:rPr>
              <a:t>Children are also expected to be reading on a </a:t>
            </a:r>
            <a:r>
              <a:rPr lang="en-GB" altLang="en-US" sz="1800" b="1" dirty="0">
                <a:latin typeface="+mn-lt"/>
              </a:rPr>
              <a:t>daily basis</a:t>
            </a:r>
            <a:r>
              <a:rPr lang="en-GB" altLang="en-US" sz="1800" dirty="0">
                <a:latin typeface="+mn-lt"/>
              </a:rPr>
              <a:t>. </a:t>
            </a:r>
          </a:p>
          <a:p>
            <a:pPr algn="just">
              <a:lnSpc>
                <a:spcPct val="80000"/>
              </a:lnSpc>
            </a:pPr>
            <a:r>
              <a:rPr lang="en-GB" altLang="en-US" sz="1800" dirty="0">
                <a:latin typeface="+mn-lt"/>
              </a:rPr>
              <a:t>They have already received a reading record to document this in. </a:t>
            </a:r>
          </a:p>
          <a:p>
            <a:pPr algn="just">
              <a:lnSpc>
                <a:spcPct val="80000"/>
              </a:lnSpc>
            </a:pPr>
            <a:r>
              <a:rPr lang="en-GB" altLang="en-US" sz="1800" dirty="0">
                <a:latin typeface="+mn-lt"/>
              </a:rPr>
              <a:t>Children are expected to hand in their reading record every morning, along with the book that they are currently reading. This should document the reading that they completed the night before. This is checked daily.</a:t>
            </a:r>
          </a:p>
          <a:p>
            <a:pPr algn="just">
              <a:lnSpc>
                <a:spcPct val="80000"/>
              </a:lnSpc>
            </a:pPr>
            <a:r>
              <a:rPr lang="en-GB" altLang="en-US" sz="1800" dirty="0">
                <a:latin typeface="+mn-lt"/>
              </a:rPr>
              <a:t>To encourage engagement with their daily reading, each month your child will receive a reading bingo card (it will be stuck into the back of their record). If they can tick off all the items and get it signed by an adult, they will earn 5 house points. </a:t>
            </a:r>
          </a:p>
          <a:p>
            <a:pPr algn="just">
              <a:lnSpc>
                <a:spcPct val="80000"/>
              </a:lnSpc>
            </a:pPr>
            <a:r>
              <a:rPr lang="en-GB" sz="1800" dirty="0">
                <a:latin typeface="+mn-lt"/>
              </a:rPr>
              <a:t>We do check reading records every morning, please write in the reading diaries if your child is going home with someone else.</a:t>
            </a:r>
          </a:p>
          <a:p>
            <a:pPr algn="just">
              <a:lnSpc>
                <a:spcPct val="80000"/>
              </a:lnSpc>
            </a:pPr>
            <a:endParaRPr lang="en-US" altLang="en-US" sz="2000" dirty="0">
              <a:latin typeface="Lucida Sans" panose="020B0602030504020204" pitchFamily="34" charset="0"/>
            </a:endParaRPr>
          </a:p>
          <a:p>
            <a:pPr marL="0" indent="0">
              <a:lnSpc>
                <a:spcPct val="80000"/>
              </a:lnSpc>
              <a:buNone/>
            </a:pPr>
            <a:endParaRPr lang="en-US" altLang="en-US" sz="1600" dirty="0">
              <a:latin typeface="Lucida Sans" panose="020B0602030504020204" pitchFamily="34" charset="0"/>
            </a:endParaRPr>
          </a:p>
        </p:txBody>
      </p:sp>
    </p:spTree>
    <p:extLst>
      <p:ext uri="{BB962C8B-B14F-4D97-AF65-F5344CB8AC3E}">
        <p14:creationId xmlns:p14="http://schemas.microsoft.com/office/powerpoint/2010/main" val="890967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355C5F4-F44A-6C0C-A762-906AA63770E0}"/>
              </a:ext>
            </a:extLst>
          </p:cNvPr>
          <p:cNvPicPr>
            <a:picLocks noChangeAspect="1"/>
          </p:cNvPicPr>
          <p:nvPr/>
        </p:nvPicPr>
        <p:blipFill>
          <a:blip r:embed="rId3"/>
          <a:stretch>
            <a:fillRect/>
          </a:stretch>
        </p:blipFill>
        <p:spPr>
          <a:xfrm>
            <a:off x="196625" y="85597"/>
            <a:ext cx="8750750" cy="4972306"/>
          </a:xfrm>
          <a:prstGeom prst="rect">
            <a:avLst/>
          </a:prstGeom>
        </p:spPr>
      </p:pic>
    </p:spTree>
    <p:extLst>
      <p:ext uri="{BB962C8B-B14F-4D97-AF65-F5344CB8AC3E}">
        <p14:creationId xmlns:p14="http://schemas.microsoft.com/office/powerpoint/2010/main" val="3356459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5" y="128470"/>
            <a:ext cx="6566316" cy="763525"/>
          </a:xfrm>
        </p:spPr>
        <p:txBody>
          <a:bodyPr>
            <a:normAutofit/>
          </a:bodyPr>
          <a:lstStyle/>
          <a:p>
            <a:pPr algn="l"/>
            <a:r>
              <a:rPr lang="en-US" dirty="0">
                <a:latin typeface="Lucida Sans" panose="020B0602030504020204" pitchFamily="34" charset="0"/>
              </a:rPr>
              <a:t>Homework – Spelling Stars</a:t>
            </a:r>
          </a:p>
        </p:txBody>
      </p:sp>
      <p:sp>
        <p:nvSpPr>
          <p:cNvPr id="5" name="Content Placeholder 4"/>
          <p:cNvSpPr>
            <a:spLocks noGrp="1"/>
          </p:cNvSpPr>
          <p:nvPr>
            <p:ph idx="1"/>
          </p:nvPr>
        </p:nvSpPr>
        <p:spPr>
          <a:xfrm>
            <a:off x="448965" y="891995"/>
            <a:ext cx="7177135" cy="3970331"/>
          </a:xfrm>
        </p:spPr>
        <p:txBody>
          <a:bodyPr>
            <a:noAutofit/>
          </a:bodyPr>
          <a:lstStyle/>
          <a:p>
            <a:pPr marL="0" indent="0">
              <a:lnSpc>
                <a:spcPct val="90000"/>
              </a:lnSpc>
              <a:buNone/>
            </a:pPr>
            <a:r>
              <a:rPr lang="en-GB" altLang="en-US" sz="2000" dirty="0">
                <a:latin typeface="Lucida Sans" panose="020B0602030504020204" pitchFamily="34" charset="0"/>
              </a:rPr>
              <a:t>Spelling Stars</a:t>
            </a:r>
          </a:p>
          <a:p>
            <a:pPr>
              <a:lnSpc>
                <a:spcPct val="90000"/>
              </a:lnSpc>
            </a:pPr>
            <a:r>
              <a:rPr lang="en-GB" sz="2000" dirty="0">
                <a:latin typeface="Lucida Sans" panose="020B0602030504020204" pitchFamily="34" charset="0"/>
              </a:rPr>
              <a:t>Children have already completed this half term’s baseline assessment of their Spelling Star with Ms Crowther.</a:t>
            </a:r>
          </a:p>
          <a:p>
            <a:pPr>
              <a:lnSpc>
                <a:spcPct val="90000"/>
              </a:lnSpc>
            </a:pPr>
            <a:r>
              <a:rPr lang="en-GB" sz="2000" dirty="0">
                <a:latin typeface="Lucida Sans" panose="020B0602030504020204" pitchFamily="34" charset="0"/>
              </a:rPr>
              <a:t>They should have a copy from last Wednesday, with the words that they need to practise highlighted.</a:t>
            </a:r>
          </a:p>
          <a:p>
            <a:pPr>
              <a:lnSpc>
                <a:spcPct val="90000"/>
              </a:lnSpc>
            </a:pPr>
            <a:r>
              <a:rPr lang="en-GB" sz="2000" dirty="0">
                <a:latin typeface="Lucida Sans" panose="020B0602030504020204" pitchFamily="34" charset="0"/>
              </a:rPr>
              <a:t>Children will be retested on their Spelling Star at the end of each half term; please support your child in making sure that they are practising these words in addition to their other homework.</a:t>
            </a:r>
          </a:p>
          <a:p>
            <a:pPr marL="0" indent="0">
              <a:lnSpc>
                <a:spcPct val="90000"/>
              </a:lnSpc>
              <a:buNone/>
            </a:pPr>
            <a:endParaRPr lang="en-GB" sz="1800" dirty="0">
              <a:latin typeface="Lucida Sans" panose="020B0602030504020204" pitchFamily="34" charset="0"/>
            </a:endParaRPr>
          </a:p>
          <a:p>
            <a:pPr marL="0" indent="0">
              <a:lnSpc>
                <a:spcPct val="90000"/>
              </a:lnSpc>
              <a:buNone/>
            </a:pPr>
            <a:endParaRPr lang="en-GB" altLang="en-US" sz="1600" dirty="0">
              <a:latin typeface="Lucida Sans" panose="020B0602030504020204" pitchFamily="34" charset="0"/>
            </a:endParaRPr>
          </a:p>
          <a:p>
            <a:pPr>
              <a:lnSpc>
                <a:spcPct val="90000"/>
              </a:lnSpc>
              <a:buNone/>
            </a:pPr>
            <a:endParaRPr lang="en-GB" altLang="en-US" sz="1600" dirty="0">
              <a:latin typeface="Lucida Sans" panose="020B0602030504020204" pitchFamily="34" charset="0"/>
            </a:endParaRPr>
          </a:p>
          <a:p>
            <a:pPr marL="0" indent="0">
              <a:lnSpc>
                <a:spcPct val="90000"/>
              </a:lnSpc>
              <a:buNone/>
            </a:pPr>
            <a:endParaRPr lang="en-GB" altLang="en-US" sz="1600" dirty="0">
              <a:latin typeface="Lucida Sans" panose="020B0602030504020204" pitchFamily="34" charset="0"/>
            </a:endParaRPr>
          </a:p>
        </p:txBody>
      </p:sp>
    </p:spTree>
    <p:extLst>
      <p:ext uri="{BB962C8B-B14F-4D97-AF65-F5344CB8AC3E}">
        <p14:creationId xmlns:p14="http://schemas.microsoft.com/office/powerpoint/2010/main" val="1140938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5" y="128470"/>
            <a:ext cx="6566316" cy="763525"/>
          </a:xfrm>
        </p:spPr>
        <p:txBody>
          <a:bodyPr>
            <a:normAutofit/>
          </a:bodyPr>
          <a:lstStyle/>
          <a:p>
            <a:pPr algn="l"/>
            <a:r>
              <a:rPr lang="en-US" dirty="0">
                <a:latin typeface="Lucida Sans" panose="020B0602030504020204" pitchFamily="34" charset="0"/>
              </a:rPr>
              <a:t>Homework</a:t>
            </a:r>
          </a:p>
        </p:txBody>
      </p:sp>
      <p:sp>
        <p:nvSpPr>
          <p:cNvPr id="5" name="Content Placeholder 4"/>
          <p:cNvSpPr>
            <a:spLocks noGrp="1"/>
          </p:cNvSpPr>
          <p:nvPr>
            <p:ph idx="1"/>
          </p:nvPr>
        </p:nvSpPr>
        <p:spPr>
          <a:xfrm>
            <a:off x="448965" y="891995"/>
            <a:ext cx="7177135" cy="3970331"/>
          </a:xfrm>
        </p:spPr>
        <p:txBody>
          <a:bodyPr>
            <a:noAutofit/>
          </a:bodyPr>
          <a:lstStyle/>
          <a:p>
            <a:pPr marL="0" indent="0">
              <a:lnSpc>
                <a:spcPct val="90000"/>
              </a:lnSpc>
              <a:buNone/>
            </a:pPr>
            <a:r>
              <a:rPr lang="en-GB" sz="2000" dirty="0">
                <a:latin typeface="Lucida Sans" panose="020B0602030504020204" pitchFamily="34" charset="0"/>
              </a:rPr>
              <a:t>Maths Passports</a:t>
            </a:r>
          </a:p>
          <a:p>
            <a:pPr>
              <a:lnSpc>
                <a:spcPct val="90000"/>
              </a:lnSpc>
            </a:pPr>
            <a:r>
              <a:rPr lang="en-GB" sz="2000" dirty="0">
                <a:latin typeface="Lucida Sans" panose="020B0602030504020204" pitchFamily="34" charset="0"/>
              </a:rPr>
              <a:t>We will continue to work on the times table maths passports on a regular basis in school.</a:t>
            </a:r>
          </a:p>
          <a:p>
            <a:pPr>
              <a:lnSpc>
                <a:spcPct val="90000"/>
              </a:lnSpc>
            </a:pPr>
            <a:r>
              <a:rPr lang="en-GB" sz="2000" dirty="0">
                <a:latin typeface="Lucida Sans" panose="020B0602030504020204" pitchFamily="34" charset="0"/>
              </a:rPr>
              <a:t>Where possible, please also continue to support your child at home by making sure they are secure and confident in their times table knowledge.</a:t>
            </a:r>
          </a:p>
          <a:p>
            <a:pPr>
              <a:lnSpc>
                <a:spcPct val="90000"/>
              </a:lnSpc>
            </a:pPr>
            <a:endParaRPr lang="en-GB" sz="2000" dirty="0">
              <a:latin typeface="Lucida Sans" panose="020B0602030504020204" pitchFamily="34" charset="0"/>
            </a:endParaRPr>
          </a:p>
          <a:p>
            <a:pPr algn="just">
              <a:lnSpc>
                <a:spcPct val="80000"/>
              </a:lnSpc>
            </a:pPr>
            <a:r>
              <a:rPr lang="en-US" altLang="en-US" sz="2000" dirty="0">
                <a:latin typeface="Lucida Sans" panose="020B0602030504020204" pitchFamily="34" charset="0"/>
              </a:rPr>
              <a:t>If children are having difficulties with homework, please let me know, so that we can go over it again with them.</a:t>
            </a:r>
          </a:p>
          <a:p>
            <a:pPr>
              <a:lnSpc>
                <a:spcPct val="90000"/>
              </a:lnSpc>
            </a:pPr>
            <a:endParaRPr lang="en-GB" sz="2000" dirty="0">
              <a:latin typeface="Lucida Sans" panose="020B0602030504020204" pitchFamily="34" charset="0"/>
            </a:endParaRPr>
          </a:p>
          <a:p>
            <a:pPr marL="0" indent="0">
              <a:lnSpc>
                <a:spcPct val="90000"/>
              </a:lnSpc>
              <a:buNone/>
            </a:pPr>
            <a:endParaRPr lang="en-GB" altLang="en-US" sz="2000" dirty="0">
              <a:latin typeface="Lucida Sans" panose="020B0602030504020204" pitchFamily="34" charset="0"/>
            </a:endParaRPr>
          </a:p>
          <a:p>
            <a:pPr>
              <a:lnSpc>
                <a:spcPct val="90000"/>
              </a:lnSpc>
              <a:buNone/>
            </a:pPr>
            <a:endParaRPr lang="en-GB" altLang="en-US" sz="2000" dirty="0">
              <a:latin typeface="Lucida Sans" panose="020B0602030504020204" pitchFamily="34" charset="0"/>
            </a:endParaRPr>
          </a:p>
          <a:p>
            <a:pPr marL="0" indent="0">
              <a:lnSpc>
                <a:spcPct val="90000"/>
              </a:lnSpc>
              <a:buNone/>
            </a:pPr>
            <a:endParaRPr lang="en-GB" altLang="en-US" sz="2000" dirty="0">
              <a:latin typeface="Lucida Sans" panose="020B0602030504020204" pitchFamily="34" charset="0"/>
            </a:endParaRPr>
          </a:p>
        </p:txBody>
      </p:sp>
    </p:spTree>
    <p:extLst>
      <p:ext uri="{BB962C8B-B14F-4D97-AF65-F5344CB8AC3E}">
        <p14:creationId xmlns:p14="http://schemas.microsoft.com/office/powerpoint/2010/main" val="33032787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a226ea9-2d24-4178-863a-1b4fa6d41888" xsi:nil="true"/>
    <lcf76f155ced4ddcb4097134ff3c332f xmlns="0c093f3a-69ed-415e-bb17-0f4952f7cbb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8C2E092B4A33C489A85F4A3A516BA98" ma:contentTypeVersion="16" ma:contentTypeDescription="Create a new document." ma:contentTypeScope="" ma:versionID="3c2a28a9d1a47f0e91153c48c575acbc">
  <xsd:schema xmlns:xsd="http://www.w3.org/2001/XMLSchema" xmlns:xs="http://www.w3.org/2001/XMLSchema" xmlns:p="http://schemas.microsoft.com/office/2006/metadata/properties" xmlns:ns2="0c093f3a-69ed-415e-bb17-0f4952f7cbb5" xmlns:ns3="9a226ea9-2d24-4178-863a-1b4fa6d41888" targetNamespace="http://schemas.microsoft.com/office/2006/metadata/properties" ma:root="true" ma:fieldsID="2ed4ef6788d708a9274f200fb7a8d93a" ns2:_="" ns3:_="">
    <xsd:import namespace="0c093f3a-69ed-415e-bb17-0f4952f7cbb5"/>
    <xsd:import namespace="9a226ea9-2d24-4178-863a-1b4fa6d4188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093f3a-69ed-415e-bb17-0f4952f7cb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e76e8c8-5ecf-4b06-b55d-466b644f09bc"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a226ea9-2d24-4178-863a-1b4fa6d4188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c2cdfc1-1625-4eeb-980e-be617139a0c9}" ma:internalName="TaxCatchAll" ma:showField="CatchAllData" ma:web="9a226ea9-2d24-4178-863a-1b4fa6d4188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2F282B-DBB6-41D9-9082-A63AD6387E63}">
  <ds:schemaRefs>
    <ds:schemaRef ds:uri="http://schemas.microsoft.com/office/infopath/2007/PartnerControls"/>
    <ds:schemaRef ds:uri="http://purl.org/dc/terms/"/>
    <ds:schemaRef ds:uri="http://purl.org/dc/dcmitype/"/>
    <ds:schemaRef ds:uri="http://purl.org/dc/elements/1.1/"/>
    <ds:schemaRef ds:uri="http://schemas.microsoft.com/office/2006/documentManagement/types"/>
    <ds:schemaRef ds:uri="0c093f3a-69ed-415e-bb17-0f4952f7cbb5"/>
    <ds:schemaRef ds:uri="9a226ea9-2d24-4178-863a-1b4fa6d41888"/>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35590DF8-DE99-42B6-BBAB-49666D309B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093f3a-69ed-415e-bb17-0f4952f7cbb5"/>
    <ds:schemaRef ds:uri="9a226ea9-2d24-4178-863a-1b4fa6d4188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1D2E924-4742-453F-B3F2-183E42A3E11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Ion</Template>
  <TotalTime>0</TotalTime>
  <Words>997</Words>
  <Application>Microsoft Office PowerPoint</Application>
  <PresentationFormat>On-screen Show (16:9)</PresentationFormat>
  <Paragraphs>110</Paragraphs>
  <Slides>13</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Comic Sans MS</vt:lpstr>
      <vt:lpstr>Georgia</vt:lpstr>
      <vt:lpstr>Lucida Sans</vt:lpstr>
      <vt:lpstr>Wingdings 3</vt:lpstr>
      <vt:lpstr>XCCW Joined 4a</vt:lpstr>
      <vt:lpstr>Ion</vt:lpstr>
      <vt:lpstr>Welcome to Hawks!</vt:lpstr>
      <vt:lpstr>Hawks Teaching Team</vt:lpstr>
      <vt:lpstr>Curriculum Areas</vt:lpstr>
      <vt:lpstr>Topic Areas</vt:lpstr>
      <vt:lpstr>Homework – Weekly tasks</vt:lpstr>
      <vt:lpstr>Homework – Daily reading</vt:lpstr>
      <vt:lpstr>PowerPoint Presentation</vt:lpstr>
      <vt:lpstr>Homework – Spelling Stars</vt:lpstr>
      <vt:lpstr>Homework</vt:lpstr>
      <vt:lpstr>PE</vt:lpstr>
      <vt:lpstr>Uniform</vt:lpstr>
      <vt:lpstr>Communication</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2017-07-14T17:38:22Z</dcterms:created>
  <dcterms:modified xsi:type="dcterms:W3CDTF">2025-09-16T05:48:28Z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0x01010048C2E092B4A33C489A85F4A3A516BA98</vt:lpwstr>
  </property>
  <property fmtid="{D5CDD505-2E9C-101B-9397-08002B2CF9AE}" pid="3" name="MediaServiceImageTags">
    <vt:lpwstr/>
  </property>
</Properties>
</file>