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1" r:id="rId4"/>
  </p:sldMasterIdLst>
  <p:notesMasterIdLst>
    <p:notesMasterId r:id="rId25"/>
  </p:notesMasterIdLst>
  <p:handoutMasterIdLst>
    <p:handoutMasterId r:id="rId26"/>
  </p:handoutMasterIdLst>
  <p:sldIdLst>
    <p:sldId id="256" r:id="rId5"/>
    <p:sldId id="276" r:id="rId6"/>
    <p:sldId id="259" r:id="rId7"/>
    <p:sldId id="269" r:id="rId8"/>
    <p:sldId id="277" r:id="rId9"/>
    <p:sldId id="282" r:id="rId10"/>
    <p:sldId id="263" r:id="rId11"/>
    <p:sldId id="283" r:id="rId12"/>
    <p:sldId id="294" r:id="rId13"/>
    <p:sldId id="258" r:id="rId14"/>
    <p:sldId id="293" r:id="rId15"/>
    <p:sldId id="295" r:id="rId16"/>
    <p:sldId id="261" r:id="rId17"/>
    <p:sldId id="284" r:id="rId18"/>
    <p:sldId id="280" r:id="rId19"/>
    <p:sldId id="286" r:id="rId20"/>
    <p:sldId id="288" r:id="rId21"/>
    <p:sldId id="266" r:id="rId22"/>
    <p:sldId id="281" r:id="rId23"/>
    <p:sldId id="279" r:id="rId2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800"/>
    <a:srgbClr val="5EEC3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27F75-2F72-440B-A4B9-A7DC8C1C7D5C}" v="22" dt="2025-09-18T12:04:01.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20" y="6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CD0119-9759-48EE-8C1D-D5F4CE60F403}" type="datetimeFigureOut">
              <a:rPr lang="en-GB" smtClean="0"/>
              <a:t>20/09/2025</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6FFE3CE-3A63-4709-A425-1CAC38D31ABA}" type="slidenum">
              <a:rPr lang="en-GB" smtClean="0"/>
              <a:t>‹#›</a:t>
            </a:fld>
            <a:endParaRPr lang="en-GB" dirty="0"/>
          </a:p>
        </p:txBody>
      </p:sp>
    </p:spTree>
    <p:extLst>
      <p:ext uri="{BB962C8B-B14F-4D97-AF65-F5344CB8AC3E}">
        <p14:creationId xmlns:p14="http://schemas.microsoft.com/office/powerpoint/2010/main" val="4189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9492AF-9EFD-41CD-8A16-D895FB4BB63B}" type="datetimeFigureOut">
              <a:rPr lang="en-US" smtClean="0"/>
              <a:t>9/20/2025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D65B9D-9BF6-4ACC-A70C-5B7F57520C7D}" type="slidenum">
              <a:rPr lang="en-US" smtClean="0"/>
              <a:t>‹#›</a:t>
            </a:fld>
            <a:endParaRPr lang="en-US" dirty="0"/>
          </a:p>
        </p:txBody>
      </p:sp>
    </p:spTree>
    <p:extLst>
      <p:ext uri="{BB962C8B-B14F-4D97-AF65-F5344CB8AC3E}">
        <p14:creationId xmlns:p14="http://schemas.microsoft.com/office/powerpoint/2010/main" val="136041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13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07601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53715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9" name="TextBox 8"/>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755221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93205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92025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87834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81372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pic>
        <p:nvPicPr>
          <p:cNvPr id="7" name="Picture 6" descr="E:\websites\free-power-point-templates\2012\logos.png">
            <a:extLst>
              <a:ext uri="{FF2B5EF4-FFF2-40B4-BE49-F238E27FC236}">
                <a16:creationId xmlns:a16="http://schemas.microsoft.com/office/drawing/2014/main" id="{B9C94530-C138-6A45-9190-7E9929FF9B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7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98922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26395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51902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00713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05494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97204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98744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6578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53074F12-AA26-4AC8-9962-C36BB8F32554}" type="datetimeFigureOut">
              <a:rPr lang="en-US" smtClean="0"/>
              <a:pPr/>
              <a:t>9/20/2025</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458956157"/>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riethschool.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251" y="1109214"/>
            <a:ext cx="5955493" cy="725348"/>
          </a:xfrm>
        </p:spPr>
        <p:txBody>
          <a:bodyPr>
            <a:noAutofit/>
          </a:bodyPr>
          <a:lstStyle/>
          <a:p>
            <a:pPr algn="ctr"/>
            <a:r>
              <a:rPr lang="en-US" sz="5400" dirty="0"/>
              <a:t>Welcome to Owls!</a:t>
            </a:r>
          </a:p>
        </p:txBody>
      </p:sp>
      <p:sp>
        <p:nvSpPr>
          <p:cNvPr id="3" name="Subtitle 2"/>
          <p:cNvSpPr>
            <a:spLocks noGrp="1"/>
          </p:cNvSpPr>
          <p:nvPr>
            <p:ph type="subTitle" idx="1"/>
          </p:nvPr>
        </p:nvSpPr>
        <p:spPr>
          <a:xfrm>
            <a:off x="448965" y="3487980"/>
            <a:ext cx="5955494" cy="763525"/>
          </a:xfrm>
        </p:spPr>
        <p:txBody>
          <a:bodyPr>
            <a:normAutofit/>
          </a:bodyPr>
          <a:lstStyle/>
          <a:p>
            <a:endParaRPr lang="en-US" dirty="0">
              <a:latin typeface="XCCW Joined 4a" panose="03050702000000000000" pitchFamily="66" charset="0"/>
            </a:endParaRPr>
          </a:p>
          <a:p>
            <a:endParaRPr lang="en-US" dirty="0">
              <a:latin typeface="XCCW Joined 4a" panose="03050702000000000000" pitchFamily="66" charset="0"/>
            </a:endParaRPr>
          </a:p>
        </p:txBody>
      </p:sp>
      <p:pic>
        <p:nvPicPr>
          <p:cNvPr id="7" name="Picture 6" descr="A group of children in blue uniforms&#10;&#10;AI-generated content may be incorrect.">
            <a:extLst>
              <a:ext uri="{FF2B5EF4-FFF2-40B4-BE49-F238E27FC236}">
                <a16:creationId xmlns:a16="http://schemas.microsoft.com/office/drawing/2014/main" id="{54DC3E78-CCEA-EC8F-E778-55FD65617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932" y="1834562"/>
            <a:ext cx="4234129" cy="3175597"/>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880" y="1037559"/>
            <a:ext cx="8093365" cy="763525"/>
          </a:xfrm>
        </p:spPr>
        <p:txBody>
          <a:bodyPr>
            <a:normAutofit/>
          </a:bodyPr>
          <a:lstStyle/>
          <a:p>
            <a:r>
              <a:rPr lang="en-US" dirty="0"/>
              <a:t>Rewards and Sanctions</a:t>
            </a:r>
          </a:p>
        </p:txBody>
      </p:sp>
      <p:sp>
        <p:nvSpPr>
          <p:cNvPr id="5" name="Text Placeholder 4"/>
          <p:cNvSpPr>
            <a:spLocks noGrp="1"/>
          </p:cNvSpPr>
          <p:nvPr>
            <p:ph type="body" idx="1"/>
          </p:nvPr>
        </p:nvSpPr>
        <p:spPr>
          <a:xfrm>
            <a:off x="536880" y="1960930"/>
            <a:ext cx="4040188" cy="479822"/>
          </a:xfrm>
        </p:spPr>
        <p:txBody>
          <a:bodyPr>
            <a:normAutofit/>
          </a:bodyPr>
          <a:lstStyle/>
          <a:p>
            <a:pPr algn="l">
              <a:defRPr/>
            </a:pPr>
            <a:r>
              <a:rPr lang="en-US" sz="2200" dirty="0">
                <a:cs typeface="Arial" panose="020B0604020202020204" pitchFamily="34" charset="0"/>
              </a:rPr>
              <a:t>              Rewards:</a:t>
            </a:r>
          </a:p>
        </p:txBody>
      </p:sp>
      <p:sp>
        <p:nvSpPr>
          <p:cNvPr id="6" name="Content Placeholder 5"/>
          <p:cNvSpPr>
            <a:spLocks noGrp="1"/>
          </p:cNvSpPr>
          <p:nvPr>
            <p:ph sz="half" idx="2"/>
          </p:nvPr>
        </p:nvSpPr>
        <p:spPr>
          <a:xfrm>
            <a:off x="1071348" y="2419045"/>
            <a:ext cx="2966185" cy="2276294"/>
          </a:xfrm>
        </p:spPr>
        <p:txBody>
          <a:bodyPr>
            <a:normAutofit fontScale="55000" lnSpcReduction="20000"/>
          </a:bodyPr>
          <a:lstStyle/>
          <a:p>
            <a:pPr algn="l">
              <a:defRPr/>
            </a:pPr>
            <a:r>
              <a:rPr lang="en-US" sz="2000" dirty="0">
                <a:cs typeface="Arial" panose="020B0604020202020204" pitchFamily="34" charset="0"/>
              </a:rPr>
              <a:t>House Points</a:t>
            </a:r>
          </a:p>
          <a:p>
            <a:pPr lvl="2" algn="l">
              <a:defRPr/>
            </a:pPr>
            <a:r>
              <a:rPr lang="en-US" sz="1400" dirty="0">
                <a:highlight>
                  <a:srgbClr val="0000FF"/>
                </a:highlight>
                <a:cs typeface="Arial" panose="020B0604020202020204" pitchFamily="34" charset="0"/>
              </a:rPr>
              <a:t>Attenborough</a:t>
            </a:r>
          </a:p>
          <a:p>
            <a:pPr lvl="2" algn="l">
              <a:defRPr/>
            </a:pPr>
            <a:r>
              <a:rPr lang="en-US" sz="1400" dirty="0">
                <a:highlight>
                  <a:srgbClr val="FFFF00"/>
                </a:highlight>
                <a:cs typeface="Arial" panose="020B0604020202020204" pitchFamily="34" charset="0"/>
              </a:rPr>
              <a:t>Rashford</a:t>
            </a:r>
          </a:p>
          <a:p>
            <a:pPr lvl="2" algn="l">
              <a:defRPr/>
            </a:pPr>
            <a:r>
              <a:rPr lang="en-US" sz="1400" dirty="0">
                <a:highlight>
                  <a:srgbClr val="FF0000"/>
                </a:highlight>
                <a:cs typeface="Arial" panose="020B0604020202020204" pitchFamily="34" charset="0"/>
              </a:rPr>
              <a:t>Rowling</a:t>
            </a:r>
          </a:p>
          <a:p>
            <a:pPr lvl="2" algn="l">
              <a:defRPr/>
            </a:pPr>
            <a:r>
              <a:rPr lang="en-US" sz="1400" dirty="0">
                <a:highlight>
                  <a:srgbClr val="00FF00"/>
                </a:highlight>
                <a:cs typeface="Arial" panose="020B0604020202020204" pitchFamily="34" charset="0"/>
              </a:rPr>
              <a:t>Nightingale</a:t>
            </a:r>
          </a:p>
          <a:p>
            <a:pPr algn="l">
              <a:defRPr/>
            </a:pPr>
            <a:r>
              <a:rPr lang="en-US" sz="2000" dirty="0">
                <a:cs typeface="Arial" panose="020B0604020202020204" pitchFamily="34" charset="0"/>
              </a:rPr>
              <a:t>Rainbow</a:t>
            </a:r>
          </a:p>
          <a:p>
            <a:pPr algn="l">
              <a:defRPr/>
            </a:pPr>
            <a:r>
              <a:rPr lang="en-US" sz="2000" dirty="0">
                <a:cs typeface="Arial" panose="020B0604020202020204" pitchFamily="34" charset="0"/>
              </a:rPr>
              <a:t>Headteacher’s Award</a:t>
            </a:r>
          </a:p>
          <a:p>
            <a:pPr algn="l">
              <a:defRPr/>
            </a:pPr>
            <a:r>
              <a:rPr lang="en-US" sz="2000" dirty="0">
                <a:cs typeface="Arial" panose="020B0604020202020204" pitchFamily="34" charset="0"/>
              </a:rPr>
              <a:t>‘Let Your Light Shine’ certificates</a:t>
            </a:r>
          </a:p>
          <a:p>
            <a:pPr algn="l">
              <a:defRPr/>
            </a:pPr>
            <a:r>
              <a:rPr lang="en-US" sz="2000" dirty="0">
                <a:cs typeface="Arial" panose="020B0604020202020204" pitchFamily="34" charset="0"/>
              </a:rPr>
              <a:t>Stickers</a:t>
            </a:r>
          </a:p>
          <a:p>
            <a:pPr algn="l">
              <a:defRPr/>
            </a:pPr>
            <a:r>
              <a:rPr lang="en-US" sz="2000" dirty="0">
                <a:cs typeface="Arial" panose="020B0604020202020204" pitchFamily="34" charset="0"/>
              </a:rPr>
              <a:t>Class mascot</a:t>
            </a:r>
          </a:p>
        </p:txBody>
      </p:sp>
      <p:sp>
        <p:nvSpPr>
          <p:cNvPr id="7" name="Text Placeholder 6"/>
          <p:cNvSpPr>
            <a:spLocks noGrp="1"/>
          </p:cNvSpPr>
          <p:nvPr>
            <p:ph type="body" sz="quarter" idx="3"/>
          </p:nvPr>
        </p:nvSpPr>
        <p:spPr>
          <a:xfrm>
            <a:off x="4572001" y="1960930"/>
            <a:ext cx="4041775" cy="479822"/>
          </a:xfrm>
        </p:spPr>
        <p:txBody>
          <a:bodyPr>
            <a:normAutofit/>
          </a:bodyPr>
          <a:lstStyle/>
          <a:p>
            <a:pPr algn="l">
              <a:defRPr/>
            </a:pPr>
            <a:r>
              <a:rPr lang="en-US" sz="2200" dirty="0">
                <a:cs typeface="Arial" panose="020B0604020202020204" pitchFamily="34" charset="0"/>
              </a:rPr>
              <a:t>     Sanctions:</a:t>
            </a:r>
          </a:p>
        </p:txBody>
      </p:sp>
      <p:sp>
        <p:nvSpPr>
          <p:cNvPr id="8" name="Content Placeholder 7"/>
          <p:cNvSpPr>
            <a:spLocks noGrp="1"/>
          </p:cNvSpPr>
          <p:nvPr>
            <p:ph sz="quarter" idx="4"/>
          </p:nvPr>
        </p:nvSpPr>
        <p:spPr>
          <a:xfrm>
            <a:off x="4572001" y="2433327"/>
            <a:ext cx="4041775" cy="2276294"/>
          </a:xfrm>
        </p:spPr>
        <p:txBody>
          <a:bodyPr>
            <a:normAutofit fontScale="55000" lnSpcReduction="20000"/>
          </a:bodyPr>
          <a:lstStyle/>
          <a:p>
            <a:pPr algn="l"/>
            <a:r>
              <a:rPr lang="en-US" sz="2000" dirty="0">
                <a:cs typeface="Arial" panose="020B0604020202020204" pitchFamily="34" charset="0"/>
              </a:rPr>
              <a:t>Verbal Warning</a:t>
            </a:r>
          </a:p>
          <a:p>
            <a:pPr algn="l"/>
            <a:r>
              <a:rPr lang="en-US" sz="2000" dirty="0">
                <a:cs typeface="Arial" panose="020B0604020202020204" pitchFamily="34" charset="0"/>
              </a:rPr>
              <a:t>Behaviour Chart</a:t>
            </a:r>
          </a:p>
          <a:p>
            <a:pPr algn="l"/>
            <a:r>
              <a:rPr lang="en-US" sz="2000" dirty="0">
                <a:cs typeface="Arial" panose="020B0604020202020204" pitchFamily="34" charset="0"/>
              </a:rPr>
              <a:t>Minutes off playtime</a:t>
            </a:r>
          </a:p>
          <a:p>
            <a:pPr algn="l"/>
            <a:r>
              <a:rPr lang="en-US" sz="2000" dirty="0">
                <a:cs typeface="Arial" panose="020B0604020202020204" pitchFamily="34" charset="0"/>
              </a:rPr>
              <a:t>Sent to SLT </a:t>
            </a:r>
          </a:p>
          <a:p>
            <a:pPr algn="l"/>
            <a:r>
              <a:rPr lang="en-US" sz="2000" dirty="0">
                <a:cs typeface="Arial" panose="020B0604020202020204" pitchFamily="34" charset="0"/>
              </a:rPr>
              <a:t>Note/call home</a:t>
            </a:r>
          </a:p>
        </p:txBody>
      </p:sp>
    </p:spTree>
    <p:extLst>
      <p:ext uri="{BB962C8B-B14F-4D97-AF65-F5344CB8AC3E}">
        <p14:creationId xmlns:p14="http://schemas.microsoft.com/office/powerpoint/2010/main" val="41707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D509-D558-4E16-A7FD-C2A383B1E1D2}"/>
              </a:ext>
            </a:extLst>
          </p:cNvPr>
          <p:cNvSpPr>
            <a:spLocks noGrp="1"/>
          </p:cNvSpPr>
          <p:nvPr>
            <p:ph type="title"/>
          </p:nvPr>
        </p:nvSpPr>
        <p:spPr/>
        <p:txBody>
          <a:bodyPr>
            <a:normAutofit/>
          </a:bodyPr>
          <a:lstStyle/>
          <a:p>
            <a:r>
              <a:rPr lang="en-GB" dirty="0"/>
              <a:t>The school website</a:t>
            </a:r>
          </a:p>
        </p:txBody>
      </p:sp>
      <p:sp>
        <p:nvSpPr>
          <p:cNvPr id="3" name="Content Placeholder 2">
            <a:extLst>
              <a:ext uri="{FF2B5EF4-FFF2-40B4-BE49-F238E27FC236}">
                <a16:creationId xmlns:a16="http://schemas.microsoft.com/office/drawing/2014/main" id="{50ACA98A-06F2-47D5-B844-E77AD6A6D6EC}"/>
              </a:ext>
            </a:extLst>
          </p:cNvPr>
          <p:cNvSpPr>
            <a:spLocks noGrp="1"/>
          </p:cNvSpPr>
          <p:nvPr>
            <p:ph idx="1"/>
          </p:nvPr>
        </p:nvSpPr>
        <p:spPr>
          <a:xfrm>
            <a:off x="448965" y="4709620"/>
            <a:ext cx="6709906" cy="3146611"/>
          </a:xfrm>
        </p:spPr>
        <p:txBody>
          <a:bodyPr/>
          <a:lstStyle/>
          <a:p>
            <a:pPr marL="0" indent="0">
              <a:buNone/>
            </a:pPr>
            <a:r>
              <a:rPr lang="en-GB" dirty="0">
                <a:hlinkClick r:id="rId2"/>
              </a:rPr>
              <a:t>https://www.friethschool.co.uk</a:t>
            </a: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6393856B-813C-78F2-BF2B-9DE36AD693E8}"/>
              </a:ext>
            </a:extLst>
          </p:cNvPr>
          <p:cNvPicPr>
            <a:picLocks noChangeAspect="1"/>
          </p:cNvPicPr>
          <p:nvPr/>
        </p:nvPicPr>
        <p:blipFill>
          <a:blip r:embed="rId3"/>
          <a:stretch>
            <a:fillRect/>
          </a:stretch>
        </p:blipFill>
        <p:spPr>
          <a:xfrm>
            <a:off x="484584" y="864737"/>
            <a:ext cx="7141516" cy="3591024"/>
          </a:xfrm>
          <a:prstGeom prst="rect">
            <a:avLst/>
          </a:prstGeom>
        </p:spPr>
      </p:pic>
    </p:spTree>
    <p:extLst>
      <p:ext uri="{BB962C8B-B14F-4D97-AF65-F5344CB8AC3E}">
        <p14:creationId xmlns:p14="http://schemas.microsoft.com/office/powerpoint/2010/main" val="347824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7973-430B-A101-392E-ABA502084283}"/>
              </a:ext>
            </a:extLst>
          </p:cNvPr>
          <p:cNvSpPr>
            <a:spLocks noGrp="1"/>
          </p:cNvSpPr>
          <p:nvPr>
            <p:ph type="title"/>
          </p:nvPr>
        </p:nvSpPr>
        <p:spPr/>
        <p:txBody>
          <a:bodyPr/>
          <a:lstStyle/>
          <a:p>
            <a:r>
              <a:rPr lang="en-GB" dirty="0"/>
              <a:t>Phonics – Parent Information Sheet</a:t>
            </a:r>
          </a:p>
        </p:txBody>
      </p:sp>
      <p:pic>
        <p:nvPicPr>
          <p:cNvPr id="5" name="Content Placeholder 4">
            <a:extLst>
              <a:ext uri="{FF2B5EF4-FFF2-40B4-BE49-F238E27FC236}">
                <a16:creationId xmlns:a16="http://schemas.microsoft.com/office/drawing/2014/main" id="{DCF91570-5459-3F1C-CCDE-598E72F8B2DD}"/>
              </a:ext>
            </a:extLst>
          </p:cNvPr>
          <p:cNvPicPr>
            <a:picLocks noGrp="1" noChangeAspect="1"/>
          </p:cNvPicPr>
          <p:nvPr>
            <p:ph idx="1"/>
          </p:nvPr>
        </p:nvPicPr>
        <p:blipFill>
          <a:blip r:embed="rId2"/>
          <a:stretch>
            <a:fillRect/>
          </a:stretch>
        </p:blipFill>
        <p:spPr>
          <a:xfrm>
            <a:off x="5182820" y="998537"/>
            <a:ext cx="3039295" cy="3937827"/>
          </a:xfrm>
          <a:prstGeom prst="rect">
            <a:avLst/>
          </a:prstGeom>
        </p:spPr>
      </p:pic>
      <p:sp>
        <p:nvSpPr>
          <p:cNvPr id="6" name="TextBox 5">
            <a:extLst>
              <a:ext uri="{FF2B5EF4-FFF2-40B4-BE49-F238E27FC236}">
                <a16:creationId xmlns:a16="http://schemas.microsoft.com/office/drawing/2014/main" id="{F240BD63-C65F-3869-9B35-FF44BA73803A}"/>
              </a:ext>
            </a:extLst>
          </p:cNvPr>
          <p:cNvSpPr txBox="1"/>
          <p:nvPr/>
        </p:nvSpPr>
        <p:spPr>
          <a:xfrm>
            <a:off x="754375" y="1397789"/>
            <a:ext cx="3512215" cy="3139321"/>
          </a:xfrm>
          <a:prstGeom prst="rect">
            <a:avLst/>
          </a:prstGeom>
          <a:noFill/>
        </p:spPr>
        <p:txBody>
          <a:bodyPr wrap="square" rtlCol="0">
            <a:spAutoFit/>
          </a:bodyPr>
          <a:lstStyle/>
          <a:p>
            <a:r>
              <a:rPr lang="en-GB" dirty="0"/>
              <a:t>Each week, we will send home a leaflet sharing with you the phonic sounds your child has learn in school that week.</a:t>
            </a:r>
          </a:p>
          <a:p>
            <a:endParaRPr lang="en-GB" dirty="0"/>
          </a:p>
          <a:p>
            <a:r>
              <a:rPr lang="en-GB" dirty="0"/>
              <a:t>This will provide an opportunity for you to reinforce these sounds with your child, when you are at home.</a:t>
            </a:r>
          </a:p>
        </p:txBody>
      </p:sp>
    </p:spTree>
    <p:extLst>
      <p:ext uri="{BB962C8B-B14F-4D97-AF65-F5344CB8AC3E}">
        <p14:creationId xmlns:p14="http://schemas.microsoft.com/office/powerpoint/2010/main" val="113116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t>Homework for EYFS</a:t>
            </a:r>
          </a:p>
        </p:txBody>
      </p:sp>
      <p:sp>
        <p:nvSpPr>
          <p:cNvPr id="5" name="Content Placeholder 4"/>
          <p:cNvSpPr>
            <a:spLocks noGrp="1"/>
          </p:cNvSpPr>
          <p:nvPr>
            <p:ph idx="1"/>
          </p:nvPr>
        </p:nvSpPr>
        <p:spPr>
          <a:xfrm>
            <a:off x="412048" y="891995"/>
            <a:ext cx="7977577" cy="4251505"/>
          </a:xfrm>
        </p:spPr>
        <p:txBody>
          <a:bodyPr>
            <a:noAutofit/>
          </a:bodyPr>
          <a:lstStyle/>
          <a:p>
            <a:pPr>
              <a:lnSpc>
                <a:spcPct val="90000"/>
              </a:lnSpc>
              <a:buNone/>
            </a:pPr>
            <a:r>
              <a:rPr lang="en-US" altLang="en-US" sz="2000" dirty="0">
                <a:latin typeface="+mj-lt"/>
              </a:rPr>
              <a:t>Homework tasks:</a:t>
            </a:r>
          </a:p>
          <a:p>
            <a:pPr marL="857250" lvl="1" indent="-457200">
              <a:lnSpc>
                <a:spcPct val="90000"/>
              </a:lnSpc>
              <a:buFont typeface="+mj-lt"/>
              <a:buAutoNum type="arabicPeriod"/>
            </a:pPr>
            <a:r>
              <a:rPr lang="en-US" altLang="en-US" sz="1800" dirty="0">
                <a:latin typeface="+mj-lt"/>
              </a:rPr>
              <a:t>Daily reading</a:t>
            </a:r>
          </a:p>
          <a:p>
            <a:pPr marL="857250" lvl="1" indent="-457200">
              <a:lnSpc>
                <a:spcPct val="90000"/>
              </a:lnSpc>
              <a:buFont typeface="+mj-lt"/>
              <a:buAutoNum type="arabicPeriod"/>
            </a:pPr>
            <a:r>
              <a:rPr lang="en-US" altLang="en-US" sz="1800" dirty="0" err="1">
                <a:latin typeface="+mj-lt"/>
              </a:rPr>
              <a:t>Maths</a:t>
            </a:r>
            <a:r>
              <a:rPr lang="en-US" altLang="en-US" sz="1800" dirty="0">
                <a:latin typeface="+mj-lt"/>
              </a:rPr>
              <a:t> Seeds</a:t>
            </a:r>
            <a:endParaRPr lang="en-GB" altLang="en-US" sz="2000" dirty="0">
              <a:latin typeface="+mj-lt"/>
            </a:endParaRPr>
          </a:p>
          <a:p>
            <a:pPr>
              <a:lnSpc>
                <a:spcPct val="90000"/>
              </a:lnSpc>
            </a:pPr>
            <a:r>
              <a:rPr lang="en-GB" sz="1600" dirty="0">
                <a:latin typeface="+mj-lt"/>
              </a:rPr>
              <a:t>Reading book(s) and Reading Records will be checked every day in school. </a:t>
            </a:r>
          </a:p>
          <a:p>
            <a:pPr>
              <a:lnSpc>
                <a:spcPct val="90000"/>
              </a:lnSpc>
            </a:pPr>
            <a:r>
              <a:rPr lang="en-GB" sz="1600" dirty="0">
                <a:latin typeface="+mj-lt"/>
              </a:rPr>
              <a:t>The expectation is that all children should read at home every day </a:t>
            </a:r>
          </a:p>
          <a:p>
            <a:pPr marL="0" indent="0">
              <a:lnSpc>
                <a:spcPct val="90000"/>
              </a:lnSpc>
              <a:buNone/>
            </a:pPr>
            <a:r>
              <a:rPr lang="en-GB" sz="1600" dirty="0">
                <a:latin typeface="+mj-lt"/>
              </a:rPr>
              <a:t>     (Monday to Friday).</a:t>
            </a:r>
          </a:p>
          <a:p>
            <a:pPr>
              <a:lnSpc>
                <a:spcPct val="90000"/>
              </a:lnSpc>
            </a:pPr>
            <a:r>
              <a:rPr lang="en-US" altLang="en-US" sz="1600" dirty="0" err="1">
                <a:latin typeface="+mj-lt"/>
              </a:rPr>
              <a:t>Maths</a:t>
            </a:r>
            <a:r>
              <a:rPr lang="en-US" altLang="en-US" sz="1600" dirty="0">
                <a:latin typeface="+mj-lt"/>
              </a:rPr>
              <a:t> Seeds is an online platform where children can work through a series of </a:t>
            </a:r>
            <a:r>
              <a:rPr lang="en-US" altLang="en-US" sz="1600" dirty="0" err="1">
                <a:latin typeface="+mj-lt"/>
              </a:rPr>
              <a:t>maths</a:t>
            </a:r>
            <a:r>
              <a:rPr lang="en-US" altLang="en-US" sz="1600" dirty="0">
                <a:latin typeface="+mj-lt"/>
              </a:rPr>
              <a:t> tasks, which are tailored to their individual ability levels. Further information about this will be sent out soon.</a:t>
            </a:r>
            <a:endParaRPr lang="en-GB" altLang="en-US" sz="1600" dirty="0">
              <a:latin typeface="+mj-lt"/>
            </a:endParaRPr>
          </a:p>
          <a:p>
            <a:pPr marL="0" indent="0">
              <a:lnSpc>
                <a:spcPct val="90000"/>
              </a:lnSpc>
              <a:buNone/>
            </a:pPr>
            <a:r>
              <a:rPr lang="en-GB" altLang="en-US" sz="1800" dirty="0">
                <a:latin typeface="+mj-lt"/>
              </a:rPr>
              <a:t>Further tasks for later in the term:</a:t>
            </a:r>
          </a:p>
          <a:p>
            <a:pPr>
              <a:lnSpc>
                <a:spcPct val="90000"/>
              </a:lnSpc>
            </a:pPr>
            <a:r>
              <a:rPr lang="en-GB" altLang="en-US" sz="1800" dirty="0">
                <a:latin typeface="+mj-lt"/>
              </a:rPr>
              <a:t>Word tins with High Frequency Words</a:t>
            </a:r>
          </a:p>
          <a:p>
            <a:pPr>
              <a:lnSpc>
                <a:spcPct val="90000"/>
              </a:lnSpc>
            </a:pPr>
            <a:r>
              <a:rPr lang="en-GB" altLang="en-US" sz="1800" dirty="0">
                <a:latin typeface="+mj-lt"/>
              </a:rPr>
              <a:t>Maths passports</a:t>
            </a:r>
          </a:p>
          <a:p>
            <a:pPr>
              <a:lnSpc>
                <a:spcPct val="90000"/>
              </a:lnSpc>
              <a:buNone/>
            </a:pPr>
            <a:endParaRPr lang="en-GB" altLang="en-US" sz="1600" dirty="0">
              <a:latin typeface="XCCW Joined 4a" panose="03050702000000000000" pitchFamily="66" charset="0"/>
            </a:endParaRPr>
          </a:p>
          <a:p>
            <a:pPr marL="0" indent="0">
              <a:lnSpc>
                <a:spcPct val="90000"/>
              </a:lnSpc>
              <a:buNone/>
            </a:pPr>
            <a:endParaRPr lang="en-GB" altLang="en-US" sz="1600" dirty="0">
              <a:latin typeface="XCCW Joined 4a" panose="03050702000000000000" pitchFamily="66" charset="0"/>
            </a:endParaRPr>
          </a:p>
          <a:p>
            <a:pPr marL="0" indent="0">
              <a:lnSpc>
                <a:spcPct val="90000"/>
              </a:lnSpc>
              <a:buNone/>
            </a:pPr>
            <a:endParaRPr lang="en-GB" altLang="en-US" sz="1600" dirty="0">
              <a:latin typeface="XCCW Joined 4a" panose="03050702000000000000" pitchFamily="66" charset="0"/>
            </a:endParaRPr>
          </a:p>
        </p:txBody>
      </p:sp>
    </p:spTree>
    <p:extLst>
      <p:ext uri="{BB962C8B-B14F-4D97-AF65-F5344CB8AC3E}">
        <p14:creationId xmlns:p14="http://schemas.microsoft.com/office/powerpoint/2010/main" val="377018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9142"/>
            <a:ext cx="6566316" cy="763525"/>
          </a:xfrm>
        </p:spPr>
        <p:txBody>
          <a:bodyPr>
            <a:normAutofit/>
          </a:bodyPr>
          <a:lstStyle/>
          <a:p>
            <a:pPr algn="l"/>
            <a:r>
              <a:rPr lang="en-US" dirty="0"/>
              <a:t>Reading at home</a:t>
            </a:r>
          </a:p>
        </p:txBody>
      </p:sp>
      <p:sp>
        <p:nvSpPr>
          <p:cNvPr id="5" name="Content Placeholder 4"/>
          <p:cNvSpPr>
            <a:spLocks noGrp="1"/>
          </p:cNvSpPr>
          <p:nvPr>
            <p:ph idx="1"/>
          </p:nvPr>
        </p:nvSpPr>
        <p:spPr>
          <a:xfrm>
            <a:off x="448965" y="1197406"/>
            <a:ext cx="7329840" cy="3359510"/>
          </a:xfrm>
        </p:spPr>
        <p:txBody>
          <a:bodyPr>
            <a:noAutofit/>
          </a:bodyPr>
          <a:lstStyle/>
          <a:p>
            <a:pPr>
              <a:lnSpc>
                <a:spcPct val="80000"/>
              </a:lnSpc>
            </a:pPr>
            <a:r>
              <a:rPr lang="en-US" altLang="en-US" sz="1800" dirty="0">
                <a:latin typeface="+mj-lt"/>
              </a:rPr>
              <a:t>Daily reading at home is essential at this age – the more often the better.</a:t>
            </a:r>
          </a:p>
          <a:p>
            <a:pPr>
              <a:lnSpc>
                <a:spcPct val="80000"/>
              </a:lnSpc>
            </a:pPr>
            <a:r>
              <a:rPr lang="en-US" altLang="en-US" sz="1800" dirty="0">
                <a:latin typeface="+mj-lt"/>
              </a:rPr>
              <a:t>Please read the same book 2 or 3 times.</a:t>
            </a:r>
          </a:p>
          <a:p>
            <a:pPr>
              <a:lnSpc>
                <a:spcPct val="80000"/>
              </a:lnSpc>
            </a:pPr>
            <a:r>
              <a:rPr lang="en-US" altLang="en-US" sz="1800" dirty="0">
                <a:latin typeface="+mj-lt"/>
              </a:rPr>
              <a:t>Ask lots of questions about the book – it helps with the comprehension.</a:t>
            </a:r>
          </a:p>
          <a:p>
            <a:pPr>
              <a:lnSpc>
                <a:spcPct val="80000"/>
              </a:lnSpc>
            </a:pPr>
            <a:r>
              <a:rPr lang="en-US" altLang="en-US" sz="1800" dirty="0">
                <a:latin typeface="+mj-lt"/>
              </a:rPr>
              <a:t>We will aim for children to read to the teacher/LSA/Reading Volunteers every day in school, once daily reading starts.</a:t>
            </a:r>
          </a:p>
          <a:p>
            <a:pPr marL="0" indent="0">
              <a:lnSpc>
                <a:spcPct val="80000"/>
              </a:lnSpc>
              <a:buNone/>
            </a:pPr>
            <a:endParaRPr lang="en-US" altLang="en-US" sz="1800" dirty="0">
              <a:latin typeface="+mj-lt"/>
            </a:endParaRPr>
          </a:p>
          <a:p>
            <a:pPr algn="ctr">
              <a:lnSpc>
                <a:spcPct val="80000"/>
              </a:lnSpc>
              <a:buAutoNum type="arabicPeriod"/>
            </a:pPr>
            <a:r>
              <a:rPr lang="en-US" altLang="en-US" sz="1800" dirty="0">
                <a:latin typeface="+mj-lt"/>
              </a:rPr>
              <a:t>Word recognition	2. Comprehension</a:t>
            </a:r>
          </a:p>
          <a:p>
            <a:pPr marL="0" indent="0">
              <a:lnSpc>
                <a:spcPct val="80000"/>
              </a:lnSpc>
              <a:buNone/>
            </a:pPr>
            <a:endParaRPr lang="en-US" altLang="en-US" sz="1800" dirty="0">
              <a:latin typeface="+mj-lt"/>
            </a:endParaRPr>
          </a:p>
          <a:p>
            <a:pPr marL="0" indent="0" algn="ctr">
              <a:lnSpc>
                <a:spcPct val="80000"/>
              </a:lnSpc>
              <a:buNone/>
            </a:pPr>
            <a:r>
              <a:rPr lang="en-US" altLang="en-US" sz="2000" b="1" dirty="0">
                <a:solidFill>
                  <a:schemeClr val="tx2">
                    <a:lumMod val="60000"/>
                    <a:lumOff val="40000"/>
                  </a:schemeClr>
                </a:solidFill>
                <a:latin typeface="+mj-lt"/>
              </a:rPr>
              <a:t>Benchmarking</a:t>
            </a:r>
          </a:p>
          <a:p>
            <a:pPr marL="0" indent="0" algn="ctr">
              <a:lnSpc>
                <a:spcPct val="80000"/>
              </a:lnSpc>
              <a:buNone/>
            </a:pPr>
            <a:r>
              <a:rPr lang="en-US" altLang="en-US" sz="1600" i="1" dirty="0">
                <a:latin typeface="+mj-lt"/>
              </a:rPr>
              <a:t>Children will be Benchmarked when they are ready to move up to the next level, </a:t>
            </a:r>
            <a:r>
              <a:rPr lang="en-US" altLang="en-US" sz="1600" b="1" i="1" dirty="0">
                <a:solidFill>
                  <a:srgbClr val="FF0000"/>
                </a:solidFill>
                <a:latin typeface="+mj-lt"/>
              </a:rPr>
              <a:t>both</a:t>
            </a:r>
            <a:r>
              <a:rPr lang="en-US" altLang="en-US" sz="1600" i="1" dirty="0">
                <a:latin typeface="+mj-lt"/>
              </a:rPr>
              <a:t> in terms of word recognition and comprehension.</a:t>
            </a:r>
          </a:p>
          <a:p>
            <a:pPr marL="0" indent="0">
              <a:lnSpc>
                <a:spcPct val="80000"/>
              </a:lnSpc>
              <a:buNone/>
            </a:pPr>
            <a:endParaRPr lang="en-US" altLang="en-US" sz="1600" dirty="0">
              <a:latin typeface="XCCW Joined 4a" panose="03050702000000000000" pitchFamily="66" charset="0"/>
            </a:endParaRPr>
          </a:p>
        </p:txBody>
      </p:sp>
    </p:spTree>
    <p:extLst>
      <p:ext uri="{BB962C8B-B14F-4D97-AF65-F5344CB8AC3E}">
        <p14:creationId xmlns:p14="http://schemas.microsoft.com/office/powerpoint/2010/main" val="356841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D79E-55E2-449C-80C2-FE4EC6E19198}"/>
              </a:ext>
            </a:extLst>
          </p:cNvPr>
          <p:cNvSpPr>
            <a:spLocks noGrp="1"/>
          </p:cNvSpPr>
          <p:nvPr>
            <p:ph type="title"/>
          </p:nvPr>
        </p:nvSpPr>
        <p:spPr/>
        <p:txBody>
          <a:bodyPr>
            <a:normAutofit/>
          </a:bodyPr>
          <a:lstStyle/>
          <a:p>
            <a:r>
              <a:rPr lang="en-US" dirty="0"/>
              <a:t>Forest School</a:t>
            </a:r>
            <a:endParaRPr lang="en-GB" dirty="0"/>
          </a:p>
        </p:txBody>
      </p:sp>
      <p:sp>
        <p:nvSpPr>
          <p:cNvPr id="3" name="Content Placeholder 2">
            <a:extLst>
              <a:ext uri="{FF2B5EF4-FFF2-40B4-BE49-F238E27FC236}">
                <a16:creationId xmlns:a16="http://schemas.microsoft.com/office/drawing/2014/main" id="{4D6DFDCC-9CAC-4858-8F1A-A1E22A903728}"/>
              </a:ext>
            </a:extLst>
          </p:cNvPr>
          <p:cNvSpPr>
            <a:spLocks noGrp="1"/>
          </p:cNvSpPr>
          <p:nvPr>
            <p:ph idx="1"/>
          </p:nvPr>
        </p:nvSpPr>
        <p:spPr>
          <a:xfrm>
            <a:off x="601670" y="1139043"/>
            <a:ext cx="6108200" cy="3664919"/>
          </a:xfrm>
        </p:spPr>
        <p:txBody>
          <a:bodyPr>
            <a:normAutofit fontScale="77500" lnSpcReduction="20000"/>
          </a:bodyPr>
          <a:lstStyle/>
          <a:p>
            <a:pPr marL="0" indent="0">
              <a:buNone/>
            </a:pPr>
            <a:r>
              <a:rPr lang="en-GB" altLang="en-US" sz="3100" dirty="0"/>
              <a:t>On </a:t>
            </a:r>
            <a:r>
              <a:rPr lang="en-GB" altLang="en-US" sz="3100" b="1" dirty="0"/>
              <a:t>Wednesday mornings in the second half of each term</a:t>
            </a:r>
            <a:r>
              <a:rPr lang="en-GB" altLang="en-US" sz="3100" dirty="0"/>
              <a:t>, the class will take part in outdoor Forest School activities with Miss Catherine.</a:t>
            </a:r>
          </a:p>
          <a:p>
            <a:pPr marL="0" indent="0">
              <a:buNone/>
            </a:pPr>
            <a:endParaRPr lang="en-GB" altLang="en-US" sz="1000" dirty="0"/>
          </a:p>
          <a:p>
            <a:r>
              <a:rPr lang="en-GB" altLang="en-US" sz="2300" dirty="0"/>
              <a:t>The children need to come to school on these Wednesdays wearing their Forest School kit. They will need to bring their wellies with them to change into, if they do not have a pair in school already.</a:t>
            </a:r>
          </a:p>
          <a:p>
            <a:r>
              <a:rPr lang="en-GB" altLang="en-US" sz="2300" dirty="0"/>
              <a:t>Parents are asked to provide suitable clothing e.g. warm layers, waterproof jackets and trousers. </a:t>
            </a:r>
          </a:p>
          <a:p>
            <a:r>
              <a:rPr lang="en-GB" altLang="en-US" sz="2300" dirty="0"/>
              <a:t>At the end of the day the children will be going home wearing their Forest School kits.</a:t>
            </a:r>
          </a:p>
        </p:txBody>
      </p:sp>
    </p:spTree>
    <p:extLst>
      <p:ext uri="{BB962C8B-B14F-4D97-AF65-F5344CB8AC3E}">
        <p14:creationId xmlns:p14="http://schemas.microsoft.com/office/powerpoint/2010/main" val="214769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Food and Drink</a:t>
            </a:r>
          </a:p>
        </p:txBody>
      </p:sp>
      <p:sp>
        <p:nvSpPr>
          <p:cNvPr id="5" name="Content Placeholder 4"/>
          <p:cNvSpPr>
            <a:spLocks noGrp="1"/>
          </p:cNvSpPr>
          <p:nvPr>
            <p:ph idx="1"/>
          </p:nvPr>
        </p:nvSpPr>
        <p:spPr>
          <a:xfrm>
            <a:off x="296260" y="1502815"/>
            <a:ext cx="7177135" cy="2901395"/>
          </a:xfrm>
        </p:spPr>
        <p:txBody>
          <a:bodyPr>
            <a:normAutofit fontScale="92500" lnSpcReduction="20000"/>
          </a:bodyPr>
          <a:lstStyle/>
          <a:p>
            <a:pPr>
              <a:lnSpc>
                <a:spcPct val="90000"/>
              </a:lnSpc>
            </a:pPr>
            <a:r>
              <a:rPr lang="en-US" altLang="en-US" sz="1800" dirty="0"/>
              <a:t>All Early Years and Key Stage 1 children are entitled to a free school meal each day. </a:t>
            </a:r>
          </a:p>
          <a:p>
            <a:pPr>
              <a:lnSpc>
                <a:spcPct val="90000"/>
              </a:lnSpc>
            </a:pPr>
            <a:r>
              <a:rPr lang="en-US" altLang="en-US" sz="1800" dirty="0"/>
              <a:t>Packed lunches should support our school’s healthy eating policy. </a:t>
            </a:r>
          </a:p>
          <a:p>
            <a:pPr>
              <a:lnSpc>
                <a:spcPct val="90000"/>
              </a:lnSpc>
            </a:pPr>
            <a:r>
              <a:rPr lang="en-US" altLang="en-US" sz="1800" dirty="0"/>
              <a:t>Please note that our school is a </a:t>
            </a:r>
            <a:r>
              <a:rPr lang="en-US" altLang="en-US" sz="1800" b="1" dirty="0">
                <a:solidFill>
                  <a:srgbClr val="FF0000"/>
                </a:solidFill>
              </a:rPr>
              <a:t>‘nut free’ zone </a:t>
            </a:r>
            <a:r>
              <a:rPr lang="en-US" altLang="en-US" sz="1800" dirty="0"/>
              <a:t>which means that all types of nuts are banned.</a:t>
            </a:r>
          </a:p>
          <a:p>
            <a:pPr>
              <a:lnSpc>
                <a:spcPct val="90000"/>
              </a:lnSpc>
            </a:pPr>
            <a:r>
              <a:rPr lang="en-US" altLang="en-US" sz="1800" dirty="0"/>
              <a:t>FIZZY DRINKS are not allowed in school lunches and bottles should be filled with water only.</a:t>
            </a:r>
          </a:p>
          <a:p>
            <a:pPr>
              <a:lnSpc>
                <a:spcPct val="90000"/>
              </a:lnSpc>
            </a:pPr>
            <a:r>
              <a:rPr lang="en-US" altLang="en-US" sz="1800" dirty="0"/>
              <a:t>Children will receive a FREE PIECE OF FRUIT/VEGETABLE during the morning. </a:t>
            </a:r>
          </a:p>
          <a:p>
            <a:pPr>
              <a:lnSpc>
                <a:spcPct val="90000"/>
              </a:lnSpc>
            </a:pPr>
            <a:r>
              <a:rPr lang="en-US" altLang="en-US" sz="1800" dirty="0"/>
              <a:t>Free milk scheme – please liaise with the school office to order your child’s free milk.</a:t>
            </a:r>
          </a:p>
          <a:p>
            <a:pPr>
              <a:lnSpc>
                <a:spcPct val="90000"/>
              </a:lnSpc>
            </a:pPr>
            <a:endParaRPr lang="en-US" altLang="en-US" sz="1500" dirty="0">
              <a:latin typeface="XCCW Joined 4a" panose="03050602040000000000" pitchFamily="66" charset="0"/>
            </a:endParaRPr>
          </a:p>
          <a:p>
            <a:pPr>
              <a:lnSpc>
                <a:spcPct val="90000"/>
              </a:lnSpc>
            </a:pPr>
            <a:endParaRPr lang="en-US" altLang="en-US" sz="1500" dirty="0">
              <a:latin typeface="XCCW Joined 4a" panose="03050602040000000000" pitchFamily="66" charset="0"/>
            </a:endParaRPr>
          </a:p>
        </p:txBody>
      </p:sp>
    </p:spTree>
    <p:extLst>
      <p:ext uri="{BB962C8B-B14F-4D97-AF65-F5344CB8AC3E}">
        <p14:creationId xmlns:p14="http://schemas.microsoft.com/office/powerpoint/2010/main" val="118211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Health</a:t>
            </a:r>
          </a:p>
        </p:txBody>
      </p:sp>
      <p:sp>
        <p:nvSpPr>
          <p:cNvPr id="5" name="Content Placeholder 4"/>
          <p:cNvSpPr>
            <a:spLocks noGrp="1"/>
          </p:cNvSpPr>
          <p:nvPr>
            <p:ph idx="1"/>
          </p:nvPr>
        </p:nvSpPr>
        <p:spPr>
          <a:xfrm>
            <a:off x="296260" y="1197405"/>
            <a:ext cx="7177135" cy="2748689"/>
          </a:xfrm>
        </p:spPr>
        <p:txBody>
          <a:bodyPr>
            <a:normAutofit fontScale="92500" lnSpcReduction="10000"/>
          </a:bodyPr>
          <a:lstStyle/>
          <a:p>
            <a:pPr>
              <a:lnSpc>
                <a:spcPct val="90000"/>
              </a:lnSpc>
            </a:pPr>
            <a:r>
              <a:rPr lang="en-US" altLang="en-US" sz="1600" dirty="0"/>
              <a:t>Staff need to be aware of your child’s medical background. In particular, any allergies, any dietary restrictions and any medical conditions that are important for us to know (e.g. asthma or eczema). Please let the school office know.</a:t>
            </a:r>
          </a:p>
          <a:p>
            <a:pPr marL="0" indent="0">
              <a:lnSpc>
                <a:spcPct val="90000"/>
              </a:lnSpc>
              <a:buNone/>
            </a:pPr>
            <a:endParaRPr lang="en-US" altLang="en-US" sz="1600" dirty="0"/>
          </a:p>
          <a:p>
            <a:pPr>
              <a:lnSpc>
                <a:spcPct val="90000"/>
              </a:lnSpc>
            </a:pPr>
            <a:r>
              <a:rPr lang="en-US" altLang="en-US" sz="1600" dirty="0"/>
              <a:t>Children can suddenly become ill and therefore it is important that we know we can contact you or another adult relative/friend at all times. Please ensure that the school is kept up to date with your contact details. </a:t>
            </a:r>
          </a:p>
          <a:p>
            <a:pPr marL="0" indent="0">
              <a:lnSpc>
                <a:spcPct val="90000"/>
              </a:lnSpc>
              <a:buNone/>
            </a:pPr>
            <a:endParaRPr lang="en-US" altLang="en-US" sz="1600" dirty="0"/>
          </a:p>
          <a:p>
            <a:pPr>
              <a:lnSpc>
                <a:spcPct val="90000"/>
              </a:lnSpc>
            </a:pPr>
            <a:r>
              <a:rPr lang="en-US" altLang="en-US" sz="1600" dirty="0"/>
              <a:t>If your child is unable to attend school due to illness, please telephone the school office to let us know by 9:30am.</a:t>
            </a:r>
          </a:p>
          <a:p>
            <a:pPr>
              <a:lnSpc>
                <a:spcPct val="90000"/>
              </a:lnSpc>
            </a:pPr>
            <a:endParaRPr lang="en-US" altLang="en-US" sz="1500" dirty="0">
              <a:latin typeface="XCCW Joined 4a" panose="03050602040000000000" pitchFamily="66" charset="0"/>
            </a:endParaRPr>
          </a:p>
          <a:p>
            <a:pPr>
              <a:lnSpc>
                <a:spcPct val="90000"/>
              </a:lnSpc>
            </a:pPr>
            <a:endParaRPr lang="en-US" altLang="en-US" sz="1500" dirty="0">
              <a:latin typeface="XCCW Joined 4a" panose="03050602040000000000" pitchFamily="66" charset="0"/>
            </a:endParaRPr>
          </a:p>
          <a:p>
            <a:pPr>
              <a:lnSpc>
                <a:spcPct val="90000"/>
              </a:lnSpc>
            </a:pPr>
            <a:endParaRPr lang="en-US" altLang="en-US" sz="1500" dirty="0">
              <a:latin typeface="XCCW Joined 4a" panose="03050602040000000000" pitchFamily="66" charset="0"/>
            </a:endParaRPr>
          </a:p>
          <a:p>
            <a:pPr>
              <a:lnSpc>
                <a:spcPct val="90000"/>
              </a:lnSpc>
            </a:pPr>
            <a:endParaRPr lang="en-US" altLang="en-US" sz="1500" dirty="0">
              <a:latin typeface="XCCW Joined 4a" panose="03050602040000000000" pitchFamily="66" charset="0"/>
            </a:endParaRPr>
          </a:p>
        </p:txBody>
      </p:sp>
    </p:spTree>
    <p:extLst>
      <p:ext uri="{BB962C8B-B14F-4D97-AF65-F5344CB8AC3E}">
        <p14:creationId xmlns:p14="http://schemas.microsoft.com/office/powerpoint/2010/main" val="89296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Communication</a:t>
            </a:r>
          </a:p>
        </p:txBody>
      </p:sp>
      <p:sp>
        <p:nvSpPr>
          <p:cNvPr id="5" name="Content Placeholder 4"/>
          <p:cNvSpPr>
            <a:spLocks noGrp="1"/>
          </p:cNvSpPr>
          <p:nvPr>
            <p:ph idx="1"/>
          </p:nvPr>
        </p:nvSpPr>
        <p:spPr>
          <a:xfrm>
            <a:off x="448964" y="1197405"/>
            <a:ext cx="7177135" cy="2443280"/>
          </a:xfrm>
        </p:spPr>
        <p:txBody>
          <a:bodyPr>
            <a:normAutofit fontScale="92500" lnSpcReduction="10000"/>
          </a:bodyPr>
          <a:lstStyle/>
          <a:p>
            <a:r>
              <a:rPr lang="en-US" altLang="en-US" sz="1800" dirty="0"/>
              <a:t>It is very important that the children feel they can talk to their teachers if they have a worry.</a:t>
            </a:r>
          </a:p>
          <a:p>
            <a:pPr marL="0" indent="0">
              <a:buNone/>
            </a:pPr>
            <a:endParaRPr lang="en-US" altLang="en-US" sz="1000" dirty="0"/>
          </a:p>
          <a:p>
            <a:r>
              <a:rPr lang="en-US" altLang="en-US" sz="1800" dirty="0"/>
              <a:t>If parents or carers have any concerns, please come and see us at the end of the school day or send a short email. </a:t>
            </a:r>
          </a:p>
          <a:p>
            <a:pPr marL="0" indent="0">
              <a:buNone/>
            </a:pPr>
            <a:endParaRPr lang="en-US" altLang="en-US" sz="1000" dirty="0"/>
          </a:p>
          <a:p>
            <a:r>
              <a:rPr lang="en-GB" altLang="en-US" sz="1800" dirty="0"/>
              <a:t>First aid in school – please note that if your child receives first aid in school, you should receive an email via </a:t>
            </a:r>
            <a:r>
              <a:rPr lang="en-GB" altLang="en-US" sz="1800" dirty="0" err="1"/>
              <a:t>SmartLog</a:t>
            </a:r>
            <a:r>
              <a:rPr lang="en-GB" altLang="en-US" sz="1800" dirty="0"/>
              <a:t>. You do not need to contact the school as a result of this.</a:t>
            </a:r>
          </a:p>
        </p:txBody>
      </p:sp>
    </p:spTree>
    <p:extLst>
      <p:ext uri="{BB962C8B-B14F-4D97-AF65-F5344CB8AC3E}">
        <p14:creationId xmlns:p14="http://schemas.microsoft.com/office/powerpoint/2010/main" val="261878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Help!</a:t>
            </a:r>
          </a:p>
        </p:txBody>
      </p:sp>
      <p:sp>
        <p:nvSpPr>
          <p:cNvPr id="5" name="Content Placeholder 4"/>
          <p:cNvSpPr>
            <a:spLocks noGrp="1"/>
          </p:cNvSpPr>
          <p:nvPr>
            <p:ph idx="1"/>
          </p:nvPr>
        </p:nvSpPr>
        <p:spPr>
          <a:xfrm>
            <a:off x="448964" y="1175878"/>
            <a:ext cx="7177135" cy="3970331"/>
          </a:xfrm>
        </p:spPr>
        <p:txBody>
          <a:bodyPr>
            <a:normAutofit/>
          </a:bodyPr>
          <a:lstStyle/>
          <a:p>
            <a:pPr marL="0" indent="0">
              <a:buNone/>
            </a:pPr>
            <a:r>
              <a:rPr lang="en-US" altLang="en-US" sz="2000" dirty="0"/>
              <a:t>We are always looking for parent volunteers to help with:</a:t>
            </a:r>
          </a:p>
          <a:p>
            <a:r>
              <a:rPr lang="en-US" altLang="en-US" sz="2000" dirty="0"/>
              <a:t>Reading Volunteers</a:t>
            </a:r>
          </a:p>
          <a:p>
            <a:r>
              <a:rPr lang="en-US" altLang="en-US" sz="2000" dirty="0"/>
              <a:t>Cooking with the class</a:t>
            </a:r>
          </a:p>
          <a:p>
            <a:r>
              <a:rPr lang="en-US" altLang="en-US" sz="2000" dirty="0"/>
              <a:t>Trips</a:t>
            </a:r>
          </a:p>
          <a:p>
            <a:r>
              <a:rPr lang="en-US" altLang="en-US" sz="2000" dirty="0"/>
              <a:t>Jobs around the EYFS area</a:t>
            </a:r>
          </a:p>
          <a:p>
            <a:endParaRPr lang="en-US" altLang="en-US" sz="2000" dirty="0">
              <a:latin typeface="+mj-lt"/>
            </a:endParaRPr>
          </a:p>
          <a:p>
            <a:pPr marL="0" indent="0">
              <a:buNone/>
            </a:pPr>
            <a:r>
              <a:rPr lang="en-US" altLang="en-US" sz="2000" dirty="0">
                <a:latin typeface="+mj-lt"/>
              </a:rPr>
              <a:t>If you are available to help, please </a:t>
            </a:r>
            <a:r>
              <a:rPr lang="en-US" altLang="en-US" sz="2000">
                <a:latin typeface="+mj-lt"/>
              </a:rPr>
              <a:t>let me </a:t>
            </a:r>
            <a:r>
              <a:rPr lang="en-US" altLang="en-US" sz="2000" dirty="0">
                <a:latin typeface="+mj-lt"/>
              </a:rPr>
              <a:t>know.</a:t>
            </a:r>
          </a:p>
          <a:p>
            <a:pPr marL="0" indent="0">
              <a:buNone/>
            </a:pPr>
            <a:endParaRPr lang="en-US" altLang="en-US" dirty="0">
              <a:latin typeface="XCCW Joined 4a" panose="03050702000000000000" pitchFamily="66" charset="0"/>
            </a:endParaRPr>
          </a:p>
        </p:txBody>
      </p:sp>
    </p:spTree>
    <p:extLst>
      <p:ext uri="{BB962C8B-B14F-4D97-AF65-F5344CB8AC3E}">
        <p14:creationId xmlns:p14="http://schemas.microsoft.com/office/powerpoint/2010/main" val="163833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1670" y="281174"/>
            <a:ext cx="6108200" cy="1068935"/>
          </a:xfrm>
        </p:spPr>
        <p:txBody>
          <a:bodyPr>
            <a:normAutofit/>
          </a:bodyPr>
          <a:lstStyle/>
          <a:p>
            <a:pPr eaLnBrk="1" hangingPunct="1"/>
            <a:r>
              <a:rPr lang="en-GB" altLang="en-US" sz="3200" dirty="0"/>
              <a:t>Owls Class Staff</a:t>
            </a:r>
          </a:p>
        </p:txBody>
      </p:sp>
      <p:sp>
        <p:nvSpPr>
          <p:cNvPr id="12291" name="Rectangle 3"/>
          <p:cNvSpPr>
            <a:spLocks noGrp="1" noChangeArrowheads="1"/>
          </p:cNvSpPr>
          <p:nvPr>
            <p:ph idx="1"/>
          </p:nvPr>
        </p:nvSpPr>
        <p:spPr>
          <a:xfrm>
            <a:off x="601670" y="1350109"/>
            <a:ext cx="6108200" cy="2748691"/>
          </a:xfrm>
        </p:spPr>
        <p:txBody>
          <a:bodyPr>
            <a:normAutofit fontScale="92500" lnSpcReduction="10000"/>
          </a:bodyPr>
          <a:lstStyle/>
          <a:p>
            <a:pPr marL="0" indent="0">
              <a:buNone/>
            </a:pPr>
            <a:endParaRPr lang="en-GB" altLang="en-US" sz="2100" dirty="0"/>
          </a:p>
          <a:p>
            <a:pPr marL="0" indent="0">
              <a:buNone/>
            </a:pPr>
            <a:r>
              <a:rPr lang="en-GB" altLang="en-US" sz="2100" dirty="0"/>
              <a:t>Mrs L Goodchild – Class Teacher</a:t>
            </a:r>
          </a:p>
          <a:p>
            <a:pPr marL="0" indent="0">
              <a:buNone/>
            </a:pPr>
            <a:r>
              <a:rPr lang="en-US" altLang="en-US" sz="2100" dirty="0"/>
              <a:t>M</a:t>
            </a:r>
            <a:r>
              <a:rPr lang="en-GB" altLang="en-US" sz="2100" dirty="0" err="1"/>
              <a:t>rs</a:t>
            </a:r>
            <a:r>
              <a:rPr lang="en-GB" altLang="en-US" sz="2100" dirty="0"/>
              <a:t> S Bryan – LSA (Monday – Thursday)</a:t>
            </a:r>
          </a:p>
          <a:p>
            <a:pPr marL="0" indent="0">
              <a:buNone/>
            </a:pPr>
            <a:r>
              <a:rPr lang="en-GB" altLang="en-US" sz="2100" dirty="0"/>
              <a:t>Miss P Armstrong – LSA (Friday)</a:t>
            </a:r>
          </a:p>
          <a:p>
            <a:pPr marL="0" indent="0">
              <a:buNone/>
            </a:pPr>
            <a:r>
              <a:rPr lang="en-GB" altLang="en-US" sz="2100" dirty="0"/>
              <a:t>Mrs E Spencer – PPA Cover (Monday pm and Wednesday am)</a:t>
            </a:r>
            <a:endParaRPr lang="en-GB" altLang="en-US" sz="1300" dirty="0"/>
          </a:p>
          <a:p>
            <a:pPr marL="0" indent="0">
              <a:buNone/>
            </a:pPr>
            <a:r>
              <a:rPr lang="en-GB" altLang="en-US" sz="2100" dirty="0"/>
              <a:t>Miss Catherine – Forest School Leader (Wednesday mornings, second half of term)</a:t>
            </a:r>
          </a:p>
          <a:p>
            <a:pPr marL="0" indent="0">
              <a:buNone/>
            </a:pPr>
            <a:endParaRPr lang="en-GB" altLang="en-US" sz="2100" dirty="0"/>
          </a:p>
          <a:p>
            <a:pPr marL="0" indent="0">
              <a:buNone/>
            </a:pPr>
            <a:endParaRPr lang="en-US" altLang="en-US" sz="900" dirty="0"/>
          </a:p>
          <a:p>
            <a:pPr marL="0" indent="0">
              <a:buNone/>
            </a:pPr>
            <a:endParaRPr lang="en-GB" altLang="en-US" sz="2100" dirty="0"/>
          </a:p>
        </p:txBody>
      </p:sp>
      <p:sp>
        <p:nvSpPr>
          <p:cNvPr id="12295" name="AutoShape 8" descr="Image result for rAMAN hERR LOWBROOK ACADEMY"/>
          <p:cNvSpPr>
            <a:spLocks noChangeAspect="1" noChangeArrowheads="1"/>
          </p:cNvSpPr>
          <p:nvPr/>
        </p:nvSpPr>
        <p:spPr bwMode="auto">
          <a:xfrm>
            <a:off x="1117997" y="-102394"/>
            <a:ext cx="22860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sz="1350" dirty="0"/>
          </a:p>
        </p:txBody>
      </p:sp>
    </p:spTree>
    <p:extLst>
      <p:ext uri="{BB962C8B-B14F-4D97-AF65-F5344CB8AC3E}">
        <p14:creationId xmlns:p14="http://schemas.microsoft.com/office/powerpoint/2010/main" val="196653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1808225"/>
            <a:ext cx="6566316" cy="763525"/>
          </a:xfrm>
        </p:spPr>
        <p:txBody>
          <a:bodyPr>
            <a:normAutofit/>
          </a:bodyPr>
          <a:lstStyle/>
          <a:p>
            <a:pPr algn="l"/>
            <a:r>
              <a:rPr lang="en-US" dirty="0"/>
              <a:t>Any Questions?</a:t>
            </a:r>
          </a:p>
        </p:txBody>
      </p:sp>
    </p:spTree>
    <p:extLst>
      <p:ext uri="{BB962C8B-B14F-4D97-AF65-F5344CB8AC3E}">
        <p14:creationId xmlns:p14="http://schemas.microsoft.com/office/powerpoint/2010/main" val="132123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462" y="281175"/>
            <a:ext cx="6719020" cy="1068935"/>
          </a:xfrm>
        </p:spPr>
        <p:txBody>
          <a:bodyPr>
            <a:normAutofit/>
          </a:bodyPr>
          <a:lstStyle/>
          <a:p>
            <a:r>
              <a:rPr lang="en-US" dirty="0"/>
              <a:t>The areas of learning and </a:t>
            </a:r>
            <a:br>
              <a:rPr lang="en-US" dirty="0"/>
            </a:br>
            <a:r>
              <a:rPr lang="en-US" dirty="0"/>
              <a:t>development in EYFS</a:t>
            </a:r>
          </a:p>
        </p:txBody>
      </p:sp>
      <p:sp>
        <p:nvSpPr>
          <p:cNvPr id="5" name="Content Placeholder 4"/>
          <p:cNvSpPr>
            <a:spLocks noGrp="1"/>
          </p:cNvSpPr>
          <p:nvPr>
            <p:ph idx="1"/>
          </p:nvPr>
        </p:nvSpPr>
        <p:spPr>
          <a:xfrm>
            <a:off x="457462" y="1502815"/>
            <a:ext cx="6719020" cy="3970331"/>
          </a:xfrm>
        </p:spPr>
        <p:txBody>
          <a:bodyPr>
            <a:noAutofit/>
          </a:bodyPr>
          <a:lstStyle/>
          <a:p>
            <a:pPr marL="0" indent="0">
              <a:lnSpc>
                <a:spcPct val="90000"/>
              </a:lnSpc>
              <a:buNone/>
            </a:pPr>
            <a:r>
              <a:rPr lang="en-US" altLang="en-US" sz="1600" dirty="0"/>
              <a:t>THE PRIME AREAS:</a:t>
            </a:r>
          </a:p>
          <a:p>
            <a:pPr marL="400050" lvl="1" indent="0">
              <a:lnSpc>
                <a:spcPct val="90000"/>
              </a:lnSpc>
              <a:buNone/>
            </a:pPr>
            <a:r>
              <a:rPr lang="en-US" altLang="en-US" sz="1600" dirty="0"/>
              <a:t>• communication and language</a:t>
            </a:r>
          </a:p>
          <a:p>
            <a:pPr marL="400050" lvl="1" indent="0">
              <a:lnSpc>
                <a:spcPct val="90000"/>
              </a:lnSpc>
              <a:buNone/>
            </a:pPr>
            <a:r>
              <a:rPr lang="en-US" altLang="en-US" sz="1600" dirty="0"/>
              <a:t>• physical development</a:t>
            </a:r>
          </a:p>
          <a:p>
            <a:pPr marL="400050" lvl="1" indent="0">
              <a:lnSpc>
                <a:spcPct val="90000"/>
              </a:lnSpc>
              <a:buNone/>
            </a:pPr>
            <a:r>
              <a:rPr lang="en-US" altLang="en-US" sz="1600" dirty="0"/>
              <a:t>• personal, social and emotional development</a:t>
            </a:r>
            <a:endParaRPr lang="en-US" altLang="en-US" sz="1000" dirty="0"/>
          </a:p>
          <a:p>
            <a:pPr marL="0" indent="0">
              <a:lnSpc>
                <a:spcPct val="90000"/>
              </a:lnSpc>
              <a:buNone/>
            </a:pPr>
            <a:r>
              <a:rPr lang="en-US" altLang="en-US" sz="1600" dirty="0"/>
              <a:t>THE SPECIFIC AREAS:</a:t>
            </a:r>
          </a:p>
          <a:p>
            <a:pPr marL="400050" lvl="1" indent="0">
              <a:lnSpc>
                <a:spcPct val="90000"/>
              </a:lnSpc>
              <a:buNone/>
            </a:pPr>
            <a:r>
              <a:rPr lang="en-US" altLang="en-US" sz="1600" dirty="0"/>
              <a:t>• literacy</a:t>
            </a:r>
          </a:p>
          <a:p>
            <a:pPr marL="400050" lvl="1" indent="0">
              <a:lnSpc>
                <a:spcPct val="90000"/>
              </a:lnSpc>
              <a:buNone/>
            </a:pPr>
            <a:r>
              <a:rPr lang="en-US" altLang="en-US" sz="1600" dirty="0"/>
              <a:t>• mathematics</a:t>
            </a:r>
          </a:p>
          <a:p>
            <a:pPr marL="400050" lvl="1" indent="0">
              <a:lnSpc>
                <a:spcPct val="90000"/>
              </a:lnSpc>
              <a:buNone/>
            </a:pPr>
            <a:r>
              <a:rPr lang="en-US" altLang="en-US" sz="1600" dirty="0"/>
              <a:t>• understanding the world</a:t>
            </a:r>
          </a:p>
          <a:p>
            <a:pPr marL="400050" lvl="1" indent="0">
              <a:lnSpc>
                <a:spcPct val="90000"/>
              </a:lnSpc>
              <a:buNone/>
            </a:pPr>
            <a:r>
              <a:rPr lang="en-US" altLang="en-US" sz="1600" dirty="0"/>
              <a:t>• expressive arts and design</a:t>
            </a:r>
          </a:p>
          <a:p>
            <a:pPr marL="0" indent="0">
              <a:lnSpc>
                <a:spcPct val="90000"/>
              </a:lnSpc>
              <a:buNone/>
            </a:pPr>
            <a:endParaRPr lang="en-GB" altLang="en-US" sz="800" dirty="0"/>
          </a:p>
          <a:p>
            <a:pPr marL="0" indent="0">
              <a:lnSpc>
                <a:spcPct val="90000"/>
              </a:lnSpc>
              <a:buNone/>
            </a:pPr>
            <a:r>
              <a:rPr lang="en-GB" altLang="en-US" sz="1200" dirty="0"/>
              <a:t>Please see the curriculum letter for more details about what the children will be covering in each subject.</a:t>
            </a: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433880"/>
            <a:ext cx="6566316" cy="763525"/>
          </a:xfrm>
        </p:spPr>
        <p:txBody>
          <a:bodyPr>
            <a:normAutofit fontScale="90000"/>
          </a:bodyPr>
          <a:lstStyle/>
          <a:p>
            <a:pPr algn="l"/>
            <a:r>
              <a:rPr lang="en-US" dirty="0"/>
              <a:t>Reception Baseline Assessment </a:t>
            </a:r>
            <a:br>
              <a:rPr lang="en-US" dirty="0"/>
            </a:br>
            <a:r>
              <a:rPr lang="en-US" dirty="0"/>
              <a:t>(RBA) 2025</a:t>
            </a:r>
          </a:p>
        </p:txBody>
      </p:sp>
      <p:sp>
        <p:nvSpPr>
          <p:cNvPr id="5" name="Content Placeholder 4"/>
          <p:cNvSpPr>
            <a:spLocks noGrp="1"/>
          </p:cNvSpPr>
          <p:nvPr>
            <p:ph idx="1"/>
          </p:nvPr>
        </p:nvSpPr>
        <p:spPr>
          <a:xfrm>
            <a:off x="296260" y="1502816"/>
            <a:ext cx="7024430" cy="2748690"/>
          </a:xfrm>
        </p:spPr>
        <p:txBody>
          <a:bodyPr>
            <a:noAutofit/>
          </a:bodyPr>
          <a:lstStyle/>
          <a:p>
            <a:pPr>
              <a:lnSpc>
                <a:spcPct val="80000"/>
              </a:lnSpc>
            </a:pPr>
            <a:r>
              <a:rPr lang="en-US" altLang="en-US" sz="1600" dirty="0"/>
              <a:t>Your child will be participating in the RBA within the first 6 weeks of starting reception.</a:t>
            </a:r>
          </a:p>
          <a:p>
            <a:pPr>
              <a:lnSpc>
                <a:spcPct val="80000"/>
              </a:lnSpc>
            </a:pPr>
            <a:r>
              <a:rPr lang="en-US" altLang="en-US" sz="1600" dirty="0"/>
              <a:t>The RBA is not about judging or labelling your child or putting them under any pressure. Your child cannot ‘pass’ or ‘fail’ the assessment. Its main purpose is to create a starting point to measure the progress schools make with their pupils.</a:t>
            </a:r>
          </a:p>
          <a:p>
            <a:pPr>
              <a:lnSpc>
                <a:spcPct val="80000"/>
              </a:lnSpc>
            </a:pPr>
            <a:r>
              <a:rPr lang="en-US" altLang="en-US" sz="1600" dirty="0"/>
              <a:t>When your child reaches the end of key stage 2, you will be able to see how well your child’s school has supported the year group in their time at primary school, compared to other schools nationally.</a:t>
            </a:r>
          </a:p>
          <a:p>
            <a:pPr>
              <a:lnSpc>
                <a:spcPct val="80000"/>
              </a:lnSpc>
            </a:pPr>
            <a:r>
              <a:rPr lang="en-GB" sz="1600" dirty="0"/>
              <a:t>Your child’s teacher will receive a set of statements, which provide a narrative description of how your child performed in the assessment.</a:t>
            </a:r>
            <a:endParaRPr lang="en-US" altLang="en-US" sz="1600" dirty="0"/>
          </a:p>
        </p:txBody>
      </p:sp>
    </p:spTree>
    <p:extLst>
      <p:ext uri="{BB962C8B-B14F-4D97-AF65-F5344CB8AC3E}">
        <p14:creationId xmlns:p14="http://schemas.microsoft.com/office/powerpoint/2010/main" val="89096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Uniform</a:t>
            </a:r>
          </a:p>
        </p:txBody>
      </p:sp>
      <p:sp>
        <p:nvSpPr>
          <p:cNvPr id="5" name="Content Placeholder 4"/>
          <p:cNvSpPr>
            <a:spLocks noGrp="1"/>
          </p:cNvSpPr>
          <p:nvPr>
            <p:ph idx="1"/>
          </p:nvPr>
        </p:nvSpPr>
        <p:spPr>
          <a:xfrm>
            <a:off x="296260" y="1197405"/>
            <a:ext cx="7177135" cy="3970331"/>
          </a:xfrm>
        </p:spPr>
        <p:txBody>
          <a:bodyPr>
            <a:normAutofit fontScale="55000" lnSpcReduction="20000"/>
          </a:bodyPr>
          <a:lstStyle/>
          <a:p>
            <a:pPr marL="0" indent="0">
              <a:lnSpc>
                <a:spcPct val="90000"/>
              </a:lnSpc>
              <a:buNone/>
            </a:pPr>
            <a:r>
              <a:rPr lang="en-GB" sz="3300" dirty="0"/>
              <a:t>At Frieth, we believe that the school uniform contributes to our school ethos and instils a sense of belonging to the school. We ask our children to take pride in their appearance and to look smart in school.</a:t>
            </a:r>
          </a:p>
          <a:p>
            <a:pPr marL="0" indent="0">
              <a:lnSpc>
                <a:spcPct val="90000"/>
              </a:lnSpc>
              <a:buNone/>
            </a:pPr>
            <a:endParaRPr lang="en-GB" dirty="0"/>
          </a:p>
          <a:p>
            <a:r>
              <a:rPr lang="en-GB" dirty="0"/>
              <a:t>School sweatshirt / plain royal blue cardigan / jumper</a:t>
            </a:r>
          </a:p>
          <a:p>
            <a:r>
              <a:rPr lang="en-GB" dirty="0"/>
              <a:t>White or pale blue polo shirt</a:t>
            </a:r>
          </a:p>
          <a:p>
            <a:r>
              <a:rPr lang="en-GB" dirty="0"/>
              <a:t>Black or grey skirt or trousers</a:t>
            </a:r>
          </a:p>
          <a:p>
            <a:r>
              <a:rPr lang="en-GB" dirty="0"/>
              <a:t>White, grey or black socks / black tights</a:t>
            </a:r>
          </a:p>
          <a:p>
            <a:r>
              <a:rPr lang="en-GB" dirty="0"/>
              <a:t>Fleece for outdoor wear (optional)</a:t>
            </a:r>
          </a:p>
          <a:p>
            <a:r>
              <a:rPr lang="en-GB" dirty="0"/>
              <a:t>Black low heeled shoes / sandals without open toes.  Sling backs are not allowed.</a:t>
            </a:r>
          </a:p>
          <a:p>
            <a:r>
              <a:rPr lang="en-GB" dirty="0"/>
              <a:t>In the summer, some pupils choose to wear a royal blue and white checked dress or shorts</a:t>
            </a:r>
          </a:p>
          <a:p>
            <a:pPr marL="0" indent="0">
              <a:lnSpc>
                <a:spcPct val="90000"/>
              </a:lnSpc>
              <a:buNone/>
            </a:pPr>
            <a:endParaRPr lang="en-GB" dirty="0"/>
          </a:p>
          <a:p>
            <a:pPr marL="0" lvl="0" indent="0" algn="ctr">
              <a:lnSpc>
                <a:spcPct val="90000"/>
              </a:lnSpc>
              <a:buNone/>
            </a:pPr>
            <a:r>
              <a:rPr lang="en-US" altLang="en-US" sz="3300" b="1" dirty="0">
                <a:solidFill>
                  <a:srgbClr val="FF0000"/>
                </a:solidFill>
              </a:rPr>
              <a:t>Please ensure that all clothing that your child wears or brings </a:t>
            </a:r>
          </a:p>
          <a:p>
            <a:pPr marL="0" lvl="0" indent="0" algn="ctr">
              <a:lnSpc>
                <a:spcPct val="90000"/>
              </a:lnSpc>
              <a:buNone/>
            </a:pPr>
            <a:r>
              <a:rPr lang="en-US" altLang="en-US" sz="3300" b="1" dirty="0">
                <a:solidFill>
                  <a:srgbClr val="FF0000"/>
                </a:solidFill>
              </a:rPr>
              <a:t>into school, is clearly named with their own name.</a:t>
            </a:r>
          </a:p>
          <a:p>
            <a:pPr marL="0" lvl="0" indent="0" algn="ctr">
              <a:lnSpc>
                <a:spcPct val="90000"/>
              </a:lnSpc>
              <a:buNone/>
            </a:pPr>
            <a:r>
              <a:rPr lang="en-US" altLang="en-US" sz="3300" b="1" dirty="0">
                <a:solidFill>
                  <a:srgbClr val="FF0000"/>
                </a:solidFill>
              </a:rPr>
              <a:t>Lost property items from the term so far are available at the back for you to check.</a:t>
            </a:r>
          </a:p>
          <a:p>
            <a:pPr marL="0" indent="0">
              <a:lnSpc>
                <a:spcPct val="90000"/>
              </a:lnSpc>
              <a:buNone/>
            </a:pPr>
            <a:endParaRPr lang="en-US" altLang="en-US" dirty="0">
              <a:latin typeface="XCCW Joined 4a" panose="03050702000000000000" pitchFamily="66" charset="0"/>
            </a:endParaRPr>
          </a:p>
        </p:txBody>
      </p:sp>
    </p:spTree>
    <p:extLst>
      <p:ext uri="{BB962C8B-B14F-4D97-AF65-F5344CB8AC3E}">
        <p14:creationId xmlns:p14="http://schemas.microsoft.com/office/powerpoint/2010/main" val="115797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2053"/>
            <a:ext cx="6566316" cy="763525"/>
          </a:xfrm>
        </p:spPr>
        <p:txBody>
          <a:bodyPr>
            <a:normAutofit/>
          </a:bodyPr>
          <a:lstStyle/>
          <a:p>
            <a:pPr algn="l"/>
            <a:r>
              <a:rPr lang="en-US" dirty="0"/>
              <a:t>Equipment in school</a:t>
            </a:r>
          </a:p>
        </p:txBody>
      </p:sp>
      <p:sp>
        <p:nvSpPr>
          <p:cNvPr id="5" name="Content Placeholder 4"/>
          <p:cNvSpPr>
            <a:spLocks noGrp="1"/>
          </p:cNvSpPr>
          <p:nvPr>
            <p:ph idx="1"/>
          </p:nvPr>
        </p:nvSpPr>
        <p:spPr>
          <a:xfrm>
            <a:off x="448965" y="891995"/>
            <a:ext cx="7329840" cy="3970331"/>
          </a:xfrm>
        </p:spPr>
        <p:txBody>
          <a:bodyPr>
            <a:noAutofit/>
          </a:bodyPr>
          <a:lstStyle/>
          <a:p>
            <a:pPr>
              <a:lnSpc>
                <a:spcPct val="80000"/>
              </a:lnSpc>
              <a:buFont typeface="+mj-lt"/>
              <a:buAutoNum type="arabicPeriod"/>
            </a:pPr>
            <a:r>
              <a:rPr lang="en-GB" altLang="en-US" sz="1400" b="1" dirty="0">
                <a:latin typeface="+mj-lt"/>
              </a:rPr>
              <a:t>EVERY DAY</a:t>
            </a:r>
          </a:p>
          <a:p>
            <a:pPr lvl="1">
              <a:lnSpc>
                <a:spcPct val="80000"/>
              </a:lnSpc>
              <a:buFont typeface="Arial" panose="020B0604020202020204" pitchFamily="34" charset="0"/>
              <a:buChar char="•"/>
            </a:pPr>
            <a:r>
              <a:rPr lang="en-GB" altLang="en-US" sz="1400" dirty="0">
                <a:latin typeface="+mj-lt"/>
              </a:rPr>
              <a:t>Bookbag</a:t>
            </a:r>
          </a:p>
          <a:p>
            <a:pPr lvl="1">
              <a:lnSpc>
                <a:spcPct val="80000"/>
              </a:lnSpc>
              <a:buFont typeface="Arial" panose="020B0604020202020204" pitchFamily="34" charset="0"/>
              <a:buChar char="•"/>
            </a:pPr>
            <a:r>
              <a:rPr lang="en-GB" altLang="en-US" sz="1400" dirty="0">
                <a:latin typeface="+mj-lt"/>
              </a:rPr>
              <a:t>Reading Wallet (reading book and reading record)</a:t>
            </a:r>
          </a:p>
          <a:p>
            <a:pPr lvl="1">
              <a:lnSpc>
                <a:spcPct val="80000"/>
              </a:lnSpc>
              <a:buFont typeface="Arial" panose="020B0604020202020204" pitchFamily="34" charset="0"/>
              <a:buChar char="•"/>
            </a:pPr>
            <a:r>
              <a:rPr lang="en-GB" altLang="en-US" sz="1400" dirty="0">
                <a:latin typeface="+mj-lt"/>
              </a:rPr>
              <a:t>Word tins</a:t>
            </a:r>
          </a:p>
          <a:p>
            <a:pPr lvl="1">
              <a:lnSpc>
                <a:spcPct val="80000"/>
              </a:lnSpc>
              <a:buFont typeface="Arial" panose="020B0604020202020204" pitchFamily="34" charset="0"/>
              <a:buChar char="•"/>
            </a:pPr>
            <a:r>
              <a:rPr lang="en-US" altLang="en-US" sz="1400" dirty="0">
                <a:latin typeface="+mj-lt"/>
              </a:rPr>
              <a:t>Letters/notes/permission slips in Reading Wallet</a:t>
            </a:r>
            <a:endParaRPr lang="en-GB" altLang="en-US" sz="1400" dirty="0">
              <a:latin typeface="+mj-lt"/>
            </a:endParaRPr>
          </a:p>
          <a:p>
            <a:pPr lvl="1">
              <a:lnSpc>
                <a:spcPct val="80000"/>
              </a:lnSpc>
              <a:buFont typeface="Arial" panose="020B0604020202020204" pitchFamily="34" charset="0"/>
              <a:buChar char="•"/>
            </a:pPr>
            <a:r>
              <a:rPr lang="en-US" altLang="en-US" sz="1400" dirty="0">
                <a:latin typeface="+mj-lt"/>
              </a:rPr>
              <a:t>Water bottles </a:t>
            </a:r>
          </a:p>
          <a:p>
            <a:pPr lvl="1">
              <a:lnSpc>
                <a:spcPct val="80000"/>
              </a:lnSpc>
              <a:buFont typeface="Arial" panose="020B0604020202020204" pitchFamily="34" charset="0"/>
              <a:buChar char="•"/>
            </a:pPr>
            <a:r>
              <a:rPr lang="en-US" altLang="en-US" sz="1400" dirty="0">
                <a:latin typeface="+mj-lt"/>
              </a:rPr>
              <a:t>Spare clothing in case of accidents</a:t>
            </a:r>
          </a:p>
          <a:p>
            <a:pPr lvl="1">
              <a:lnSpc>
                <a:spcPct val="80000"/>
              </a:lnSpc>
              <a:buFont typeface="Arial" panose="020B0604020202020204" pitchFamily="34" charset="0"/>
              <a:buChar char="•"/>
            </a:pPr>
            <a:r>
              <a:rPr lang="en-US" altLang="en-US" sz="1400" dirty="0">
                <a:latin typeface="+mj-lt"/>
              </a:rPr>
              <a:t>P.E. kits (these will be sent home at the end of each half term for washing)</a:t>
            </a:r>
          </a:p>
          <a:p>
            <a:pPr marL="342900" indent="-342900">
              <a:lnSpc>
                <a:spcPct val="80000"/>
              </a:lnSpc>
              <a:buFont typeface="+mj-lt"/>
              <a:buAutoNum type="arabicPeriod"/>
            </a:pPr>
            <a:r>
              <a:rPr lang="en-US" altLang="en-US" sz="1400" b="1" dirty="0"/>
              <a:t>Wedne</a:t>
            </a:r>
            <a:r>
              <a:rPr lang="en-US" altLang="en-US" sz="1400" b="1" dirty="0">
                <a:latin typeface="+mj-lt"/>
              </a:rPr>
              <a:t>sdays in the second half of term</a:t>
            </a:r>
            <a:r>
              <a:rPr lang="en-US" altLang="en-US" sz="1400" dirty="0">
                <a:latin typeface="+mj-lt"/>
              </a:rPr>
              <a:t> – children to come to school wearing their Forest School kits. Please bring wellies in a separate bag to change into, if they do not have any in school.</a:t>
            </a:r>
          </a:p>
          <a:p>
            <a:pPr marL="457200" indent="-457200">
              <a:lnSpc>
                <a:spcPct val="80000"/>
              </a:lnSpc>
              <a:buFont typeface="+mj-lt"/>
              <a:buAutoNum type="arabicPeriod"/>
            </a:pPr>
            <a:r>
              <a:rPr lang="en-US" altLang="en-US" sz="1400" b="1" dirty="0">
                <a:latin typeface="+mj-lt"/>
              </a:rPr>
              <a:t>SAFEGUARDING </a:t>
            </a:r>
          </a:p>
          <a:p>
            <a:pPr marL="0" indent="0">
              <a:lnSpc>
                <a:spcPct val="80000"/>
              </a:lnSpc>
              <a:buNone/>
            </a:pPr>
            <a:r>
              <a:rPr lang="en-US" altLang="en-US" sz="1400" dirty="0">
                <a:latin typeface="+mj-lt"/>
              </a:rPr>
              <a:t>         </a:t>
            </a:r>
            <a:r>
              <a:rPr lang="en-US" altLang="en-US" sz="1400" i="1" dirty="0">
                <a:latin typeface="+mj-lt"/>
              </a:rPr>
              <a:t> Please </a:t>
            </a:r>
            <a:r>
              <a:rPr lang="en-US" altLang="en-US" sz="1400" b="1" i="1" dirty="0">
                <a:solidFill>
                  <a:srgbClr val="FF0000"/>
                </a:solidFill>
                <a:latin typeface="+mj-lt"/>
              </a:rPr>
              <a:t>write a note and give to myself or the LSAs  </a:t>
            </a:r>
            <a:r>
              <a:rPr lang="en-US" altLang="en-US" sz="1400" i="1" dirty="0">
                <a:latin typeface="+mj-lt"/>
              </a:rPr>
              <a:t>if there is a change in end </a:t>
            </a:r>
          </a:p>
          <a:p>
            <a:pPr marL="0" indent="0">
              <a:lnSpc>
                <a:spcPct val="80000"/>
              </a:lnSpc>
              <a:buNone/>
            </a:pPr>
            <a:r>
              <a:rPr lang="en-US" altLang="en-US" sz="1400" i="1" dirty="0"/>
              <a:t>          </a:t>
            </a:r>
            <a:r>
              <a:rPr lang="en-US" altLang="en-US" sz="1400" i="1" dirty="0">
                <a:latin typeface="+mj-lt"/>
              </a:rPr>
              <a:t>of day arrangements.</a:t>
            </a:r>
          </a:p>
        </p:txBody>
      </p:sp>
    </p:spTree>
    <p:extLst>
      <p:ext uri="{BB962C8B-B14F-4D97-AF65-F5344CB8AC3E}">
        <p14:creationId xmlns:p14="http://schemas.microsoft.com/office/powerpoint/2010/main" val="30936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t>P.E.</a:t>
            </a:r>
          </a:p>
        </p:txBody>
      </p:sp>
      <p:sp>
        <p:nvSpPr>
          <p:cNvPr id="5" name="Content Placeholder 4"/>
          <p:cNvSpPr>
            <a:spLocks noGrp="1"/>
          </p:cNvSpPr>
          <p:nvPr>
            <p:ph idx="1"/>
          </p:nvPr>
        </p:nvSpPr>
        <p:spPr>
          <a:xfrm>
            <a:off x="296261" y="1044699"/>
            <a:ext cx="7329840" cy="3970331"/>
          </a:xfrm>
        </p:spPr>
        <p:txBody>
          <a:bodyPr>
            <a:normAutofit lnSpcReduction="10000"/>
          </a:bodyPr>
          <a:lstStyle/>
          <a:p>
            <a:pPr marL="90488" indent="0">
              <a:lnSpc>
                <a:spcPct val="90000"/>
              </a:lnSpc>
              <a:buNone/>
            </a:pPr>
            <a:r>
              <a:rPr lang="en-GB" altLang="en-US" sz="2400" dirty="0"/>
              <a:t>The class will have two P.E. lessons per week.</a:t>
            </a:r>
          </a:p>
          <a:p>
            <a:pPr marL="90488" indent="0">
              <a:lnSpc>
                <a:spcPct val="90000"/>
              </a:lnSpc>
              <a:buNone/>
            </a:pPr>
            <a:r>
              <a:rPr lang="en-US" altLang="en-US" sz="2400" dirty="0"/>
              <a:t>These will take place on a Monday and a Friday. Please make sure that your child is wearing uniform which they can easily remove and put back on, on these days.</a:t>
            </a:r>
          </a:p>
          <a:p>
            <a:pPr marL="90488" indent="0">
              <a:lnSpc>
                <a:spcPct val="90000"/>
              </a:lnSpc>
              <a:buNone/>
            </a:pPr>
            <a:endParaRPr lang="en-US" dirty="0"/>
          </a:p>
          <a:p>
            <a:pPr marL="90488" indent="0">
              <a:lnSpc>
                <a:spcPct val="90000"/>
              </a:lnSpc>
              <a:buNone/>
            </a:pPr>
            <a:r>
              <a:rPr lang="en-US" dirty="0">
                <a:solidFill>
                  <a:srgbClr val="7CC800"/>
                </a:solidFill>
                <a:effectLst>
                  <a:outerShdw blurRad="38100" dist="38100" dir="2700000" algn="tl">
                    <a:srgbClr val="000000">
                      <a:alpha val="43137"/>
                    </a:srgbClr>
                  </a:outerShdw>
                </a:effectLst>
              </a:rPr>
              <a:t>P.E. Kit</a:t>
            </a:r>
          </a:p>
          <a:p>
            <a:r>
              <a:rPr lang="en-GB" sz="2200" dirty="0"/>
              <a:t>White T-shirt with school logo or plain white T-shirt</a:t>
            </a:r>
          </a:p>
          <a:p>
            <a:r>
              <a:rPr lang="en-GB" sz="2200" dirty="0"/>
              <a:t>Royal blue or black shorts</a:t>
            </a:r>
          </a:p>
          <a:p>
            <a:r>
              <a:rPr lang="en-GB" sz="2200" dirty="0"/>
              <a:t>Trainers </a:t>
            </a:r>
          </a:p>
          <a:p>
            <a:r>
              <a:rPr lang="en-GB" sz="2200" dirty="0"/>
              <a:t>Royal blue or navy sweatshirt and jogging bottoms</a:t>
            </a:r>
          </a:p>
          <a:p>
            <a:pPr marL="90488" indent="0">
              <a:lnSpc>
                <a:spcPct val="90000"/>
              </a:lnSpc>
              <a:buNone/>
            </a:pPr>
            <a:endParaRPr lang="en-US" altLang="en-US" dirty="0">
              <a:solidFill>
                <a:srgbClr val="7CC800"/>
              </a:solidFill>
              <a:effectLst>
                <a:outerShdw blurRad="38100" dist="38100" dir="2700000" algn="tl">
                  <a:srgbClr val="000000">
                    <a:alpha val="43137"/>
                  </a:srgbClr>
                </a:outerShdw>
              </a:effectLst>
              <a:latin typeface="XCCW Joined 4a" panose="03050702000000000000" pitchFamily="66" charset="0"/>
            </a:endParaRPr>
          </a:p>
        </p:txBody>
      </p:sp>
    </p:spTree>
    <p:extLst>
      <p:ext uri="{BB962C8B-B14F-4D97-AF65-F5344CB8AC3E}">
        <p14:creationId xmlns:p14="http://schemas.microsoft.com/office/powerpoint/2010/main" val="235817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74967"/>
            <a:ext cx="6566316" cy="763525"/>
          </a:xfrm>
        </p:spPr>
        <p:txBody>
          <a:bodyPr>
            <a:normAutofit/>
          </a:bodyPr>
          <a:lstStyle/>
          <a:p>
            <a:pPr algn="l"/>
            <a:r>
              <a:rPr lang="en-US" dirty="0"/>
              <a:t>Timetable – Autumn I</a:t>
            </a:r>
          </a:p>
        </p:txBody>
      </p:sp>
      <p:pic>
        <p:nvPicPr>
          <p:cNvPr id="3" name="Content Placeholder 2">
            <a:extLst>
              <a:ext uri="{FF2B5EF4-FFF2-40B4-BE49-F238E27FC236}">
                <a16:creationId xmlns:a16="http://schemas.microsoft.com/office/drawing/2014/main" id="{36A708EC-11B3-5FFE-E8A7-09503155B306}"/>
              </a:ext>
            </a:extLst>
          </p:cNvPr>
          <p:cNvPicPr>
            <a:picLocks noGrp="1" noChangeAspect="1"/>
          </p:cNvPicPr>
          <p:nvPr>
            <p:ph idx="1"/>
          </p:nvPr>
        </p:nvPicPr>
        <p:blipFill>
          <a:blip r:embed="rId2"/>
          <a:stretch>
            <a:fillRect/>
          </a:stretch>
        </p:blipFill>
        <p:spPr>
          <a:xfrm>
            <a:off x="1194613" y="891995"/>
            <a:ext cx="6754774" cy="3875015"/>
          </a:xfrm>
          <a:prstGeom prst="rect">
            <a:avLst/>
          </a:prstGeom>
        </p:spPr>
      </p:pic>
    </p:spTree>
    <p:extLst>
      <p:ext uri="{BB962C8B-B14F-4D97-AF65-F5344CB8AC3E}">
        <p14:creationId xmlns:p14="http://schemas.microsoft.com/office/powerpoint/2010/main" val="217381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55860-9E75-95A0-B1CF-FF532C90B1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732CF8-5904-626A-5030-D15F65C44A57}"/>
              </a:ext>
            </a:extLst>
          </p:cNvPr>
          <p:cNvSpPr>
            <a:spLocks noGrp="1"/>
          </p:cNvSpPr>
          <p:nvPr>
            <p:ph type="title"/>
          </p:nvPr>
        </p:nvSpPr>
        <p:spPr>
          <a:xfrm>
            <a:off x="448965" y="274967"/>
            <a:ext cx="6566316" cy="763525"/>
          </a:xfrm>
        </p:spPr>
        <p:txBody>
          <a:bodyPr>
            <a:normAutofit/>
          </a:bodyPr>
          <a:lstStyle/>
          <a:p>
            <a:pPr algn="l"/>
            <a:r>
              <a:rPr lang="en-US" dirty="0"/>
              <a:t>Timetable – Autumn II</a:t>
            </a:r>
          </a:p>
        </p:txBody>
      </p:sp>
      <p:pic>
        <p:nvPicPr>
          <p:cNvPr id="7" name="Content Placeholder 6">
            <a:extLst>
              <a:ext uri="{FF2B5EF4-FFF2-40B4-BE49-F238E27FC236}">
                <a16:creationId xmlns:a16="http://schemas.microsoft.com/office/drawing/2014/main" id="{3A1BAD98-3973-CD35-709A-FB3B3E0C9A2E}"/>
              </a:ext>
            </a:extLst>
          </p:cNvPr>
          <p:cNvPicPr>
            <a:picLocks noGrp="1" noChangeAspect="1"/>
          </p:cNvPicPr>
          <p:nvPr>
            <p:ph idx="1"/>
          </p:nvPr>
        </p:nvPicPr>
        <p:blipFill>
          <a:blip r:embed="rId2"/>
          <a:stretch>
            <a:fillRect/>
          </a:stretch>
        </p:blipFill>
        <p:spPr>
          <a:xfrm>
            <a:off x="1063149" y="891995"/>
            <a:ext cx="7017702" cy="4018004"/>
          </a:xfrm>
          <a:prstGeom prst="rect">
            <a:avLst/>
          </a:prstGeom>
        </p:spPr>
      </p:pic>
    </p:spTree>
    <p:extLst>
      <p:ext uri="{BB962C8B-B14F-4D97-AF65-F5344CB8AC3E}">
        <p14:creationId xmlns:p14="http://schemas.microsoft.com/office/powerpoint/2010/main" val="2701804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226ea9-2d24-4178-863a-1b4fa6d41888" xsi:nil="true"/>
    <lcf76f155ced4ddcb4097134ff3c332f xmlns="0c093f3a-69ed-415e-bb17-0f4952f7cb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C2E092B4A33C489A85F4A3A516BA98" ma:contentTypeVersion="16" ma:contentTypeDescription="Create a new document." ma:contentTypeScope="" ma:versionID="3c2a28a9d1a47f0e91153c48c575acbc">
  <xsd:schema xmlns:xsd="http://www.w3.org/2001/XMLSchema" xmlns:xs="http://www.w3.org/2001/XMLSchema" xmlns:p="http://schemas.microsoft.com/office/2006/metadata/properties" xmlns:ns2="0c093f3a-69ed-415e-bb17-0f4952f7cbb5" xmlns:ns3="9a226ea9-2d24-4178-863a-1b4fa6d41888" targetNamespace="http://schemas.microsoft.com/office/2006/metadata/properties" ma:root="true" ma:fieldsID="2ed4ef6788d708a9274f200fb7a8d93a" ns2:_="" ns3:_="">
    <xsd:import namespace="0c093f3a-69ed-415e-bb17-0f4952f7cbb5"/>
    <xsd:import namespace="9a226ea9-2d24-4178-863a-1b4fa6d418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93f3a-69ed-415e-bb17-0f4952f7c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e76e8c8-5ecf-4b06-b55d-466b644f09b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226ea9-2d24-4178-863a-1b4fa6d418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c2cdfc1-1625-4eeb-980e-be617139a0c9}" ma:internalName="TaxCatchAll" ma:showField="CatchAllData" ma:web="9a226ea9-2d24-4178-863a-1b4fa6d418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E08880-69EE-41AC-9889-628943A424E2}">
  <ds:schemaRefs>
    <ds:schemaRef ds:uri="http://schemas.microsoft.com/office/2006/metadata/properties"/>
    <ds:schemaRef ds:uri="http://purl.org/dc/term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9a226ea9-2d24-4178-863a-1b4fa6d41888"/>
    <ds:schemaRef ds:uri="0c093f3a-69ed-415e-bb17-0f4952f7cbb5"/>
    <ds:schemaRef ds:uri="http://purl.org/dc/elements/1.1/"/>
  </ds:schemaRefs>
</ds:datastoreItem>
</file>

<file path=customXml/itemProps2.xml><?xml version="1.0" encoding="utf-8"?>
<ds:datastoreItem xmlns:ds="http://schemas.openxmlformats.org/officeDocument/2006/customXml" ds:itemID="{4EC8ADE3-BDCD-4E56-9A27-379E933DA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93f3a-69ed-415e-bb17-0f4952f7cbb5"/>
    <ds:schemaRef ds:uri="9a226ea9-2d24-4178-863a-1b4fa6d41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697299-9251-4025-8244-DAD7EF244A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TM02836342[[fn=Ion]]</Template>
  <TotalTime>0</TotalTime>
  <Words>1365</Words>
  <Application>Microsoft Office PowerPoint</Application>
  <PresentationFormat>On-screen Show (16:9)</PresentationFormat>
  <Paragraphs>147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Wingdings 3</vt:lpstr>
      <vt:lpstr>XCCW Joined 4a</vt:lpstr>
      <vt:lpstr>Ion</vt:lpstr>
      <vt:lpstr>Welcome to Owls!</vt:lpstr>
      <vt:lpstr>Owls Class Staff</vt:lpstr>
      <vt:lpstr>The areas of learning and  development in EYFS</vt:lpstr>
      <vt:lpstr>Reception Baseline Assessment  (RBA) 2025</vt:lpstr>
      <vt:lpstr>Uniform</vt:lpstr>
      <vt:lpstr>Equipment in school</vt:lpstr>
      <vt:lpstr>P.E.</vt:lpstr>
      <vt:lpstr>Timetable – Autumn I</vt:lpstr>
      <vt:lpstr>Timetable – Autumn II</vt:lpstr>
      <vt:lpstr>Rewards and Sanctions</vt:lpstr>
      <vt:lpstr>The school website</vt:lpstr>
      <vt:lpstr>Phonics – Parent Information Sheet</vt:lpstr>
      <vt:lpstr>Homework for EYFS</vt:lpstr>
      <vt:lpstr>Reading at home</vt:lpstr>
      <vt:lpstr>Forest School</vt:lpstr>
      <vt:lpstr>Food and Drink</vt:lpstr>
      <vt:lpstr>Health</vt:lpstr>
      <vt:lpstr>Communication</vt:lpstr>
      <vt:lpstr>Help!</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2017-07-14T17:38:22Z</dcterms:created>
  <dcterms:modified xsi:type="dcterms:W3CDTF">2025-09-20T09:08:37Z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0x01010048C2E092B4A33C489A85F4A3A516BA98</vt:lpwstr>
  </property>
  <property fmtid="{D5CDD505-2E9C-101B-9397-08002B2CF9AE}" pid="3" name="MediaServiceImageTags">
    <vt:lpwstr/>
  </property>
</Properties>
</file>