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256" r:id="rId2"/>
    <p:sldId id="276" r:id="rId3"/>
    <p:sldId id="259" r:id="rId4"/>
    <p:sldId id="283" r:id="rId5"/>
    <p:sldId id="258" r:id="rId6"/>
    <p:sldId id="261" r:id="rId7"/>
    <p:sldId id="269" r:id="rId8"/>
    <p:sldId id="281" r:id="rId9"/>
    <p:sldId id="282" r:id="rId10"/>
    <p:sldId id="263" r:id="rId11"/>
    <p:sldId id="277" r:id="rId12"/>
    <p:sldId id="278" r:id="rId13"/>
    <p:sldId id="266" r:id="rId14"/>
    <p:sldId id="279" r:id="rId15"/>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C800"/>
    <a:srgbClr val="5EEC3C"/>
    <a:srgbClr val="1D3A00"/>
    <a:srgbClr val="6C1A00"/>
    <a:srgbClr val="003296"/>
    <a:srgbClr val="E39A39"/>
    <a:srgbClr val="FFC901"/>
    <a:srgbClr val="FE9202"/>
    <a:srgbClr val="FEA402"/>
    <a:srgbClr val="D68B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780" y="64"/>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2CD0119-9759-48EE-8C1D-D5F4CE60F403}" type="datetimeFigureOut">
              <a:rPr lang="en-GB" smtClean="0"/>
              <a:t>18/09/2023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6FFE3CE-3A63-4709-A425-1CAC38D31ABA}" type="slidenum">
              <a:rPr lang="en-GB" smtClean="0"/>
              <a:t>‹#›</a:t>
            </a:fld>
            <a:endParaRPr lang="en-GB"/>
          </a:p>
        </p:txBody>
      </p:sp>
    </p:spTree>
    <p:extLst>
      <p:ext uri="{BB962C8B-B14F-4D97-AF65-F5344CB8AC3E}">
        <p14:creationId xmlns:p14="http://schemas.microsoft.com/office/powerpoint/2010/main" val="41896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59492AF-9EFD-41CD-8A16-D895FB4BB63B}" type="datetimeFigureOut">
              <a:rPr lang="en-US" smtClean="0"/>
              <a:t>9/18/2023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0D65B9D-9BF6-4ACC-A70C-5B7F57520C7D}" type="slidenum">
              <a:rPr lang="en-US" smtClean="0"/>
              <a:t>‹#›</a:t>
            </a:fld>
            <a:endParaRPr lang="en-US"/>
          </a:p>
        </p:txBody>
      </p:sp>
    </p:spTree>
    <p:extLst>
      <p:ext uri="{BB962C8B-B14F-4D97-AF65-F5344CB8AC3E}">
        <p14:creationId xmlns:p14="http://schemas.microsoft.com/office/powerpoint/2010/main" val="1360418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6260" y="2419045"/>
            <a:ext cx="5650085" cy="763525"/>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96260" y="3182570"/>
            <a:ext cx="5650085" cy="610820"/>
          </a:xfrm>
        </p:spPr>
        <p:txBody>
          <a:bodyPr>
            <a:normAutofit/>
          </a:bodyPr>
          <a:lstStyle>
            <a:lvl1pPr marL="0" indent="0" algn="l">
              <a:buNone/>
              <a:defRPr sz="2800" b="0" i="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87F581DD-0858-4A9E-9DA3-538B9FD40F4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
            <a:ext cx="6870700" cy="12001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371600"/>
            <a:ext cx="37719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371600"/>
            <a:ext cx="37719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EB4B988-77F2-4D00-9B9C-9633222738FA}" type="slidenum">
              <a:rPr lang="en-GB" altLang="en-US"/>
              <a:pPr>
                <a:defRPr/>
              </a:pPr>
              <a:t>‹#›</a:t>
            </a:fld>
            <a:endParaRPr lang="en-GB" altLang="en-US"/>
          </a:p>
        </p:txBody>
      </p:sp>
    </p:spTree>
    <p:extLst>
      <p:ext uri="{BB962C8B-B14F-4D97-AF65-F5344CB8AC3E}">
        <p14:creationId xmlns:p14="http://schemas.microsoft.com/office/powerpoint/2010/main" val="203304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044700"/>
            <a:ext cx="8246070" cy="610820"/>
          </a:xfrm>
        </p:spPr>
        <p:txBody>
          <a:bodyPr>
            <a:normAutofit/>
          </a:bodyPr>
          <a:lstStyle>
            <a:lvl1pPr algn="l">
              <a:defRPr sz="3600" baseline="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655520"/>
            <a:ext cx="8246070" cy="320680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670" y="281175"/>
            <a:ext cx="6108200" cy="572644"/>
          </a:xfrm>
        </p:spPr>
        <p:txBody>
          <a:bodyPr>
            <a:normAutofit/>
          </a:bodyPr>
          <a:lstStyle>
            <a:lvl1pPr algn="l">
              <a:defRPr sz="360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601670" y="1044701"/>
            <a:ext cx="6108200" cy="3663766"/>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044700"/>
            <a:ext cx="8093365" cy="610820"/>
          </a:xfrm>
        </p:spPr>
        <p:txBody>
          <a:bodyPr>
            <a:normAutofit/>
          </a:bodyPr>
          <a:lstStyle>
            <a:lvl1pPr algn="l">
              <a:defRPr sz="3600" baseline="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80" y="1946648"/>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80" y="2419045"/>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1" y="1946648"/>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1" y="2419045"/>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9/18/2023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9/18/2023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9/18/2023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83788"/>
            <a:ext cx="5955493" cy="725348"/>
          </a:xfrm>
        </p:spPr>
        <p:txBody>
          <a:bodyPr>
            <a:noAutofit/>
          </a:bodyPr>
          <a:lstStyle/>
          <a:p>
            <a:pPr algn="ctr"/>
            <a:r>
              <a:rPr lang="en-US" sz="5400" dirty="0">
                <a:latin typeface="Comic Sans MS" panose="030F0702030302020204" pitchFamily="66" charset="0"/>
              </a:rPr>
              <a:t>Welcome to Hawks!</a:t>
            </a:r>
          </a:p>
        </p:txBody>
      </p:sp>
      <p:sp>
        <p:nvSpPr>
          <p:cNvPr id="3" name="Subtitle 2"/>
          <p:cNvSpPr>
            <a:spLocks noGrp="1"/>
          </p:cNvSpPr>
          <p:nvPr>
            <p:ph type="subTitle" idx="1"/>
          </p:nvPr>
        </p:nvSpPr>
        <p:spPr>
          <a:xfrm>
            <a:off x="448965" y="3487980"/>
            <a:ext cx="5955494" cy="763525"/>
          </a:xfrm>
        </p:spPr>
        <p:txBody>
          <a:bodyPr>
            <a:normAutofit/>
          </a:bodyPr>
          <a:lstStyle/>
          <a:p>
            <a:endParaRPr lang="en-US" dirty="0">
              <a:latin typeface="XCCW Joined 4a" panose="03050702000000000000" pitchFamily="66" charset="0"/>
            </a:endParaRPr>
          </a:p>
          <a:p>
            <a:endParaRPr lang="en-US" dirty="0">
              <a:latin typeface="XCCW Joined 4a" panose="03050702000000000000" pitchFamily="66" charset="0"/>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Comic Sans MS" panose="030F0702030302020204" pitchFamily="66" charset="0"/>
              </a:rPr>
              <a:t>PE</a:t>
            </a:r>
          </a:p>
        </p:txBody>
      </p:sp>
      <p:sp>
        <p:nvSpPr>
          <p:cNvPr id="5" name="Content Placeholder 4"/>
          <p:cNvSpPr>
            <a:spLocks noGrp="1"/>
          </p:cNvSpPr>
          <p:nvPr>
            <p:ph idx="1"/>
          </p:nvPr>
        </p:nvSpPr>
        <p:spPr>
          <a:xfrm>
            <a:off x="296261" y="1044699"/>
            <a:ext cx="7329840" cy="3970331"/>
          </a:xfrm>
        </p:spPr>
        <p:txBody>
          <a:bodyPr>
            <a:normAutofit/>
          </a:bodyPr>
          <a:lstStyle/>
          <a:p>
            <a:pPr marL="90488" indent="0">
              <a:lnSpc>
                <a:spcPct val="90000"/>
              </a:lnSpc>
              <a:buNone/>
            </a:pPr>
            <a:r>
              <a:rPr lang="en-GB" altLang="en-US" sz="2000" dirty="0">
                <a:latin typeface="Comic Sans MS" panose="030F0702030302020204" pitchFamily="66" charset="0"/>
              </a:rPr>
              <a:t>During the autumn term, the class will be having 2 PE lessons per week, as follows:</a:t>
            </a:r>
          </a:p>
          <a:p>
            <a:pPr marL="90488" indent="0">
              <a:lnSpc>
                <a:spcPct val="90000"/>
              </a:lnSpc>
              <a:buNone/>
            </a:pPr>
            <a:r>
              <a:rPr lang="en-GB" sz="2000" dirty="0">
                <a:latin typeface="Comic Sans MS" panose="030F0702030302020204" pitchFamily="66" charset="0"/>
              </a:rPr>
              <a:t>Monday – Swimming </a:t>
            </a:r>
            <a:r>
              <a:rPr lang="en-GB" sz="2000" b="1" dirty="0">
                <a:latin typeface="Comic Sans MS" panose="030F0702030302020204" pitchFamily="66" charset="0"/>
              </a:rPr>
              <a:t>or</a:t>
            </a:r>
            <a:r>
              <a:rPr lang="en-GB" sz="2000" dirty="0">
                <a:latin typeface="Comic Sans MS" panose="030F0702030302020204" pitchFamily="66" charset="0"/>
              </a:rPr>
              <a:t> PE (Hockey)</a:t>
            </a:r>
          </a:p>
          <a:p>
            <a:pPr marL="90488" indent="0">
              <a:lnSpc>
                <a:spcPct val="90000"/>
              </a:lnSpc>
              <a:buNone/>
            </a:pPr>
            <a:r>
              <a:rPr lang="en-GB" sz="2000" dirty="0">
                <a:latin typeface="Comic Sans MS" panose="030F0702030302020204" pitchFamily="66" charset="0"/>
              </a:rPr>
              <a:t>Wednesday – Games with Mr Cannon from Premiere Sport with class teacher</a:t>
            </a:r>
          </a:p>
          <a:p>
            <a:pPr marL="90488" indent="0">
              <a:lnSpc>
                <a:spcPct val="90000"/>
              </a:lnSpc>
              <a:buNone/>
            </a:pPr>
            <a:endParaRPr lang="en-US" sz="2000" dirty="0">
              <a:latin typeface="Comic Sans MS" panose="030F0702030302020204" pitchFamily="66" charset="0"/>
            </a:endParaRPr>
          </a:p>
          <a:p>
            <a:pPr marL="90488" indent="0">
              <a:lnSpc>
                <a:spcPct val="90000"/>
              </a:lnSpc>
              <a:buNone/>
            </a:pPr>
            <a:r>
              <a:rPr lang="en-US" sz="2000" dirty="0">
                <a:solidFill>
                  <a:srgbClr val="7CC800"/>
                </a:solidFill>
                <a:effectLst>
                  <a:outerShdw blurRad="38100" dist="38100" dir="2700000" algn="tl">
                    <a:srgbClr val="000000">
                      <a:alpha val="43137"/>
                    </a:srgbClr>
                  </a:outerShdw>
                </a:effectLst>
                <a:latin typeface="Comic Sans MS" panose="030F0702030302020204" pitchFamily="66" charset="0"/>
              </a:rPr>
              <a:t>PE Kit</a:t>
            </a:r>
          </a:p>
          <a:p>
            <a:r>
              <a:rPr lang="en-GB" sz="2000" dirty="0">
                <a:latin typeface="Comic Sans MS" panose="030F0702030302020204" pitchFamily="66" charset="0"/>
              </a:rPr>
              <a:t>T shirt with school logo or plain white T shirt</a:t>
            </a:r>
          </a:p>
          <a:p>
            <a:r>
              <a:rPr lang="en-GB" sz="2000" dirty="0">
                <a:latin typeface="Comic Sans MS" panose="030F0702030302020204" pitchFamily="66" charset="0"/>
              </a:rPr>
              <a:t>Royal blue or black shorts</a:t>
            </a:r>
          </a:p>
          <a:p>
            <a:r>
              <a:rPr lang="en-GB" sz="2000" dirty="0">
                <a:latin typeface="Comic Sans MS" panose="030F0702030302020204" pitchFamily="66" charset="0"/>
              </a:rPr>
              <a:t>Trainers or plimsolls</a:t>
            </a:r>
          </a:p>
          <a:p>
            <a:r>
              <a:rPr lang="en-GB" sz="2000" dirty="0">
                <a:latin typeface="Comic Sans MS" panose="030F0702030302020204" pitchFamily="66" charset="0"/>
              </a:rPr>
              <a:t>Royal blue or navy sweatshirt and jogging bottoms</a:t>
            </a:r>
          </a:p>
          <a:p>
            <a:pPr marL="90488" indent="0">
              <a:lnSpc>
                <a:spcPct val="90000"/>
              </a:lnSpc>
              <a:buNone/>
            </a:pPr>
            <a:endParaRPr lang="en-US" altLang="en-US" dirty="0">
              <a:solidFill>
                <a:srgbClr val="7CC80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358177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Comic Sans MS" panose="030F0702030302020204" pitchFamily="66" charset="0"/>
              </a:rPr>
              <a:t>Uniform</a:t>
            </a:r>
          </a:p>
        </p:txBody>
      </p:sp>
      <p:sp>
        <p:nvSpPr>
          <p:cNvPr id="5" name="Content Placeholder 4"/>
          <p:cNvSpPr>
            <a:spLocks noGrp="1"/>
          </p:cNvSpPr>
          <p:nvPr>
            <p:ph idx="1"/>
          </p:nvPr>
        </p:nvSpPr>
        <p:spPr>
          <a:xfrm>
            <a:off x="448965" y="1044699"/>
            <a:ext cx="7177135" cy="3970331"/>
          </a:xfrm>
        </p:spPr>
        <p:txBody>
          <a:bodyPr>
            <a:noAutofit/>
          </a:bodyPr>
          <a:lstStyle/>
          <a:p>
            <a:pPr marL="0" indent="0">
              <a:lnSpc>
                <a:spcPct val="90000"/>
              </a:lnSpc>
              <a:buNone/>
            </a:pPr>
            <a:r>
              <a:rPr lang="en-GB" sz="1600" dirty="0">
                <a:latin typeface="Comic Sans MS" panose="030F0702030302020204" pitchFamily="66" charset="0"/>
              </a:rPr>
              <a:t>At Frieth, we believe that the school uniform contributes to our school ethos and instils a sense of belonging to the school. We ask our children to take pride in their appearance and to look smart in school.</a:t>
            </a:r>
          </a:p>
          <a:p>
            <a:pPr marL="0" indent="0">
              <a:lnSpc>
                <a:spcPct val="90000"/>
              </a:lnSpc>
              <a:buNone/>
            </a:pPr>
            <a:endParaRPr lang="en-GB" sz="1600" dirty="0">
              <a:latin typeface="Comic Sans MS" panose="030F0702030302020204" pitchFamily="66" charset="0"/>
            </a:endParaRPr>
          </a:p>
          <a:p>
            <a:r>
              <a:rPr lang="en-GB" sz="1600" dirty="0">
                <a:latin typeface="Comic Sans MS" panose="030F0702030302020204" pitchFamily="66" charset="0"/>
              </a:rPr>
              <a:t>School sweatshirt / plain royal blue cardigan or jumper</a:t>
            </a:r>
          </a:p>
          <a:p>
            <a:r>
              <a:rPr lang="en-GB" sz="1600" dirty="0">
                <a:latin typeface="Comic Sans MS" panose="030F0702030302020204" pitchFamily="66" charset="0"/>
              </a:rPr>
              <a:t>White or pale blue polo shirt</a:t>
            </a:r>
          </a:p>
          <a:p>
            <a:r>
              <a:rPr lang="en-GB" sz="1600" dirty="0">
                <a:latin typeface="Comic Sans MS" panose="030F0702030302020204" pitchFamily="66" charset="0"/>
              </a:rPr>
              <a:t>Black or grey skirt or trousers</a:t>
            </a:r>
          </a:p>
          <a:p>
            <a:r>
              <a:rPr lang="en-GB" sz="1600" dirty="0">
                <a:latin typeface="Comic Sans MS" panose="030F0702030302020204" pitchFamily="66" charset="0"/>
              </a:rPr>
              <a:t>White, grey or black socks / black tights</a:t>
            </a:r>
          </a:p>
          <a:p>
            <a:r>
              <a:rPr lang="en-GB" sz="1600" dirty="0">
                <a:latin typeface="Comic Sans MS" panose="030F0702030302020204" pitchFamily="66" charset="0"/>
              </a:rPr>
              <a:t>Fleece for outdoor wear (optional)</a:t>
            </a:r>
          </a:p>
          <a:p>
            <a:r>
              <a:rPr lang="en-GB" sz="1600" dirty="0">
                <a:latin typeface="Comic Sans MS" panose="030F0702030302020204" pitchFamily="66" charset="0"/>
              </a:rPr>
              <a:t>School tie (optional)</a:t>
            </a:r>
          </a:p>
          <a:p>
            <a:r>
              <a:rPr lang="en-GB" sz="1600" dirty="0">
                <a:latin typeface="Comic Sans MS" panose="030F0702030302020204" pitchFamily="66" charset="0"/>
              </a:rPr>
              <a:t>Black low heeled shoes / sandals without open toes.  Boots and sling backs are not allowed.</a:t>
            </a:r>
          </a:p>
          <a:p>
            <a:r>
              <a:rPr lang="en-GB" sz="1600" dirty="0">
                <a:latin typeface="Comic Sans MS" panose="030F0702030302020204" pitchFamily="66" charset="0"/>
              </a:rPr>
              <a:t>In the summer, pupils may choose to wear a royal blue and white checked dress or shorts.</a:t>
            </a:r>
          </a:p>
          <a:p>
            <a:pPr marL="0" indent="0">
              <a:lnSpc>
                <a:spcPct val="90000"/>
              </a:lnSpc>
              <a:buNone/>
            </a:pPr>
            <a:r>
              <a:rPr lang="en-GB" sz="1600" dirty="0">
                <a:latin typeface="Comic Sans MS" panose="030F0702030302020204" pitchFamily="66" charset="0"/>
              </a:rPr>
              <a:t> </a:t>
            </a:r>
            <a:endParaRPr lang="en-US" altLang="en-US" sz="1600" dirty="0">
              <a:latin typeface="Comic Sans MS" panose="030F0702030302020204" pitchFamily="66" charset="0"/>
            </a:endParaRPr>
          </a:p>
        </p:txBody>
      </p:sp>
    </p:spTree>
    <p:extLst>
      <p:ext uri="{BB962C8B-B14F-4D97-AF65-F5344CB8AC3E}">
        <p14:creationId xmlns:p14="http://schemas.microsoft.com/office/powerpoint/2010/main" val="1157973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Comic Sans MS" panose="030F0702030302020204" pitchFamily="66" charset="0"/>
              </a:rPr>
              <a:t>Links to the Church</a:t>
            </a:r>
          </a:p>
        </p:txBody>
      </p:sp>
      <p:sp>
        <p:nvSpPr>
          <p:cNvPr id="5" name="Content Placeholder 4"/>
          <p:cNvSpPr>
            <a:spLocks noGrp="1"/>
          </p:cNvSpPr>
          <p:nvPr>
            <p:ph idx="1"/>
          </p:nvPr>
        </p:nvSpPr>
        <p:spPr>
          <a:xfrm>
            <a:off x="448965" y="1044699"/>
            <a:ext cx="7177135" cy="3970331"/>
          </a:xfrm>
        </p:spPr>
        <p:txBody>
          <a:bodyPr>
            <a:normAutofit/>
          </a:bodyPr>
          <a:lstStyle/>
          <a:p>
            <a:pPr>
              <a:lnSpc>
                <a:spcPct val="90000"/>
              </a:lnSpc>
            </a:pPr>
            <a:r>
              <a:rPr lang="en-US" altLang="en-US" sz="2400" dirty="0">
                <a:latin typeface="Comic Sans MS" panose="030F0702030302020204" pitchFamily="66" charset="0"/>
              </a:rPr>
              <a:t>At Frieth, Collective Worship is held daily.</a:t>
            </a:r>
          </a:p>
          <a:p>
            <a:pPr>
              <a:lnSpc>
                <a:spcPct val="90000"/>
              </a:lnSpc>
            </a:pPr>
            <a:r>
              <a:rPr lang="en-US" altLang="en-US" sz="2400" dirty="0">
                <a:latin typeface="Comic Sans MS" panose="030F0702030302020204" pitchFamily="66" charset="0"/>
              </a:rPr>
              <a:t>We are also very fortunate to welcome Reverend Sue and Reverend Andy (from the spring term) into school on a regular basis.</a:t>
            </a:r>
          </a:p>
          <a:p>
            <a:pPr marL="0" indent="0">
              <a:lnSpc>
                <a:spcPct val="90000"/>
              </a:lnSpc>
              <a:buNone/>
            </a:pPr>
            <a:endParaRPr lang="en-US" altLang="en-US" sz="2400" dirty="0">
              <a:latin typeface="Comic Sans MS" panose="030F0702030302020204" pitchFamily="66" charset="0"/>
            </a:endParaRPr>
          </a:p>
          <a:p>
            <a:pPr>
              <a:lnSpc>
                <a:spcPct val="90000"/>
              </a:lnSpc>
            </a:pPr>
            <a:r>
              <a:rPr lang="en-US" altLang="en-US" sz="2400" dirty="0">
                <a:latin typeface="Comic Sans MS" panose="030F0702030302020204" pitchFamily="66" charset="0"/>
              </a:rPr>
              <a:t>Our school vision is ‘Let your Light Shine’.</a:t>
            </a:r>
          </a:p>
          <a:p>
            <a:pPr>
              <a:lnSpc>
                <a:spcPct val="90000"/>
              </a:lnSpc>
            </a:pPr>
            <a:r>
              <a:rPr lang="en-GB" sz="2400" dirty="0">
                <a:latin typeface="Comic Sans MS" panose="030F0702030302020204" pitchFamily="66" charset="0"/>
              </a:rPr>
              <a:t>This encourages our children to show the world how wonderful they are, in both the good character and values they display and in their unique qualities and talents.</a:t>
            </a:r>
            <a:endParaRPr lang="en-US" altLang="en-US" sz="2400" dirty="0">
              <a:latin typeface="Comic Sans MS" panose="030F0702030302020204" pitchFamily="66" charset="0"/>
            </a:endParaRPr>
          </a:p>
          <a:p>
            <a:pPr marL="0" indent="0">
              <a:lnSpc>
                <a:spcPct val="90000"/>
              </a:lnSpc>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1579828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Comic Sans MS" panose="030F0702030302020204" pitchFamily="66" charset="0"/>
              </a:rPr>
              <a:t>Communication</a:t>
            </a:r>
          </a:p>
        </p:txBody>
      </p:sp>
      <p:sp>
        <p:nvSpPr>
          <p:cNvPr id="5" name="Content Placeholder 4"/>
          <p:cNvSpPr>
            <a:spLocks noGrp="1"/>
          </p:cNvSpPr>
          <p:nvPr>
            <p:ph idx="1"/>
          </p:nvPr>
        </p:nvSpPr>
        <p:spPr>
          <a:xfrm>
            <a:off x="448965" y="1044699"/>
            <a:ext cx="7177135" cy="3970331"/>
          </a:xfrm>
        </p:spPr>
        <p:txBody>
          <a:bodyPr>
            <a:normAutofit/>
          </a:bodyPr>
          <a:lstStyle/>
          <a:p>
            <a:r>
              <a:rPr lang="en-US" altLang="en-US" sz="2000" dirty="0">
                <a:latin typeface="Comic Sans MS" panose="030F0702030302020204" pitchFamily="66" charset="0"/>
              </a:rPr>
              <a:t>It is very important that the children feel they can talk to their teachers if they have a worry.</a:t>
            </a:r>
          </a:p>
          <a:p>
            <a:pPr marL="0" indent="0">
              <a:buNone/>
            </a:pPr>
            <a:endParaRPr lang="en-US" altLang="en-US" sz="2000" dirty="0">
              <a:latin typeface="Comic Sans MS" panose="030F0702030302020204" pitchFamily="66" charset="0"/>
            </a:endParaRPr>
          </a:p>
          <a:p>
            <a:r>
              <a:rPr lang="en-US" altLang="en-US" sz="2000" dirty="0">
                <a:latin typeface="Comic Sans MS" panose="030F0702030302020204" pitchFamily="66" charset="0"/>
              </a:rPr>
              <a:t>If parents have any concerns, please feel free to see me on the gate at the end of the day or to send me an email. You will find my address for this on the end of the curriculum letter.</a:t>
            </a:r>
            <a:endParaRPr lang="en-GB" altLang="en-US" sz="2000" dirty="0">
              <a:latin typeface="Comic Sans MS" panose="030F0702030302020204" pitchFamily="66" charset="0"/>
            </a:endParaRPr>
          </a:p>
        </p:txBody>
      </p:sp>
    </p:spTree>
    <p:extLst>
      <p:ext uri="{BB962C8B-B14F-4D97-AF65-F5344CB8AC3E}">
        <p14:creationId xmlns:p14="http://schemas.microsoft.com/office/powerpoint/2010/main" val="2618789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2490" y="1808225"/>
            <a:ext cx="6566316" cy="763525"/>
          </a:xfrm>
        </p:spPr>
        <p:txBody>
          <a:bodyPr>
            <a:normAutofit/>
          </a:bodyPr>
          <a:lstStyle/>
          <a:p>
            <a:pPr algn="l"/>
            <a:r>
              <a:rPr lang="en-US" dirty="0">
                <a:latin typeface="Comic Sans MS" panose="030F0702030302020204" pitchFamily="66" charset="0"/>
              </a:rPr>
              <a:t>Any Questions?</a:t>
            </a:r>
          </a:p>
        </p:txBody>
      </p:sp>
    </p:spTree>
    <p:extLst>
      <p:ext uri="{BB962C8B-B14F-4D97-AF65-F5344CB8AC3E}">
        <p14:creationId xmlns:p14="http://schemas.microsoft.com/office/powerpoint/2010/main" val="132123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17900" y="891995"/>
            <a:ext cx="5650085" cy="1200150"/>
          </a:xfrm>
        </p:spPr>
        <p:txBody>
          <a:bodyPr>
            <a:normAutofit fontScale="90000"/>
          </a:bodyPr>
          <a:lstStyle/>
          <a:p>
            <a:pPr eaLnBrk="1" hangingPunct="1"/>
            <a:r>
              <a:rPr lang="en-GB" altLang="en-US" dirty="0">
                <a:latin typeface="Comic Sans MS" panose="030F0702030302020204" pitchFamily="66" charset="0"/>
              </a:rPr>
              <a:t>Hawks Teaching Team</a:t>
            </a:r>
          </a:p>
        </p:txBody>
      </p:sp>
      <p:sp>
        <p:nvSpPr>
          <p:cNvPr id="12291" name="Rectangle 3"/>
          <p:cNvSpPr>
            <a:spLocks noGrp="1" noChangeArrowheads="1"/>
          </p:cNvSpPr>
          <p:nvPr>
            <p:ph type="body" sz="half" idx="1"/>
          </p:nvPr>
        </p:nvSpPr>
        <p:spPr>
          <a:xfrm>
            <a:off x="448965" y="1808225"/>
            <a:ext cx="7787954" cy="3052850"/>
          </a:xfrm>
        </p:spPr>
        <p:txBody>
          <a:bodyPr>
            <a:normAutofit/>
          </a:bodyPr>
          <a:lstStyle/>
          <a:p>
            <a:pPr marL="0" indent="0">
              <a:buNone/>
            </a:pPr>
            <a:endParaRPr lang="en-GB" altLang="en-US" sz="2100" dirty="0">
              <a:latin typeface="Comic Sans MS" panose="030F0702030302020204" pitchFamily="66" charset="0"/>
            </a:endParaRPr>
          </a:p>
          <a:p>
            <a:pPr marL="0" indent="0">
              <a:buNone/>
            </a:pPr>
            <a:endParaRPr lang="en-GB" altLang="en-US" sz="2100" dirty="0">
              <a:latin typeface="Comic Sans MS" panose="030F0702030302020204" pitchFamily="66" charset="0"/>
            </a:endParaRPr>
          </a:p>
          <a:p>
            <a:pPr marL="0" indent="0">
              <a:buNone/>
            </a:pPr>
            <a:r>
              <a:rPr lang="en-GB" altLang="en-US" sz="2000" dirty="0">
                <a:latin typeface="Comic Sans MS" panose="030F0702030302020204" pitchFamily="66" charset="0"/>
              </a:rPr>
              <a:t>Mrs Louise Goodchild (Mondays, Tuesdays, Thursdays, Fridays)</a:t>
            </a:r>
          </a:p>
          <a:p>
            <a:pPr marL="0" indent="0">
              <a:buNone/>
            </a:pPr>
            <a:r>
              <a:rPr lang="en-GB" altLang="en-US" sz="2000" dirty="0">
                <a:latin typeface="Comic Sans MS" panose="030F0702030302020204" pitchFamily="66" charset="0"/>
              </a:rPr>
              <a:t>Ms Charlotte Crowther (Wednesdays)</a:t>
            </a:r>
          </a:p>
          <a:p>
            <a:pPr marL="0" indent="0">
              <a:buNone/>
            </a:pPr>
            <a:r>
              <a:rPr lang="en-GB" altLang="en-US" sz="2000" dirty="0">
                <a:latin typeface="Comic Sans MS" panose="030F0702030302020204" pitchFamily="66" charset="0"/>
              </a:rPr>
              <a:t>Mrs Rachel Palmer (Mondays and Tuesdays)</a:t>
            </a:r>
          </a:p>
          <a:p>
            <a:pPr marL="0" indent="0">
              <a:buNone/>
            </a:pPr>
            <a:r>
              <a:rPr lang="en-GB" altLang="en-US" sz="2000" dirty="0">
                <a:latin typeface="Comic Sans MS" panose="030F0702030302020204" pitchFamily="66" charset="0"/>
              </a:rPr>
              <a:t>Mrs Angela Currie (Wednesday, Thursday and Friday)</a:t>
            </a:r>
          </a:p>
          <a:p>
            <a:pPr marL="0" indent="0">
              <a:buNone/>
            </a:pPr>
            <a:endParaRPr lang="en-GB" altLang="en-US" sz="2100" dirty="0">
              <a:latin typeface="Comic Sans MS" panose="030F0702030302020204" pitchFamily="66" charset="0"/>
            </a:endParaRPr>
          </a:p>
          <a:p>
            <a:pPr marL="0" indent="0">
              <a:buNone/>
            </a:pPr>
            <a:endParaRPr lang="en-GB" altLang="en-US" sz="2100" dirty="0">
              <a:latin typeface="Comic Sans MS" panose="030F0702030302020204" pitchFamily="66" charset="0"/>
            </a:endParaRPr>
          </a:p>
        </p:txBody>
      </p:sp>
      <p:sp>
        <p:nvSpPr>
          <p:cNvPr id="12295" name="AutoShape 8" descr="Image result for rAMAN hERR LOWBROOK ACADEMY"/>
          <p:cNvSpPr>
            <a:spLocks noChangeAspect="1" noChangeArrowheads="1"/>
          </p:cNvSpPr>
          <p:nvPr/>
        </p:nvSpPr>
        <p:spPr bwMode="auto">
          <a:xfrm>
            <a:off x="1117997" y="-102394"/>
            <a:ext cx="228601"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endParaRPr lang="en-US" altLang="en-US" sz="1350"/>
          </a:p>
        </p:txBody>
      </p:sp>
    </p:spTree>
    <p:extLst>
      <p:ext uri="{BB962C8B-B14F-4D97-AF65-F5344CB8AC3E}">
        <p14:creationId xmlns:p14="http://schemas.microsoft.com/office/powerpoint/2010/main" val="1966537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Comic Sans MS" panose="030F0702030302020204" pitchFamily="66" charset="0"/>
              </a:rPr>
              <a:t>Curriculum Areas</a:t>
            </a:r>
          </a:p>
        </p:txBody>
      </p:sp>
      <p:sp>
        <p:nvSpPr>
          <p:cNvPr id="5" name="Content Placeholder 4"/>
          <p:cNvSpPr>
            <a:spLocks noGrp="1"/>
          </p:cNvSpPr>
          <p:nvPr>
            <p:ph idx="1"/>
          </p:nvPr>
        </p:nvSpPr>
        <p:spPr>
          <a:xfrm>
            <a:off x="448964" y="1044699"/>
            <a:ext cx="8398775" cy="3970331"/>
          </a:xfrm>
        </p:spPr>
        <p:txBody>
          <a:bodyPr>
            <a:noAutofit/>
          </a:bodyPr>
          <a:lstStyle/>
          <a:p>
            <a:pPr>
              <a:lnSpc>
                <a:spcPct val="90000"/>
              </a:lnSpc>
            </a:pPr>
            <a:r>
              <a:rPr lang="en-GB" altLang="en-US" sz="1600" dirty="0">
                <a:latin typeface="Comic Sans MS" panose="030F0702030302020204" pitchFamily="66" charset="0"/>
              </a:rPr>
              <a:t>English</a:t>
            </a:r>
          </a:p>
          <a:p>
            <a:pPr>
              <a:lnSpc>
                <a:spcPct val="90000"/>
              </a:lnSpc>
            </a:pPr>
            <a:r>
              <a:rPr lang="en-GB" altLang="en-US" sz="1600" dirty="0">
                <a:latin typeface="Comic Sans MS" panose="030F0702030302020204" pitchFamily="66" charset="0"/>
              </a:rPr>
              <a:t>Mathematics</a:t>
            </a:r>
          </a:p>
          <a:p>
            <a:pPr>
              <a:lnSpc>
                <a:spcPct val="90000"/>
              </a:lnSpc>
            </a:pPr>
            <a:r>
              <a:rPr lang="en-GB" altLang="en-US" sz="1600" dirty="0">
                <a:latin typeface="Comic Sans MS" panose="030F0702030302020204" pitchFamily="66" charset="0"/>
              </a:rPr>
              <a:t>Science</a:t>
            </a:r>
          </a:p>
          <a:p>
            <a:pPr>
              <a:lnSpc>
                <a:spcPct val="90000"/>
              </a:lnSpc>
            </a:pPr>
            <a:r>
              <a:rPr lang="en-GB" altLang="en-US" sz="1600" dirty="0">
                <a:latin typeface="Comic Sans MS" panose="030F0702030302020204" pitchFamily="66" charset="0"/>
              </a:rPr>
              <a:t>History and Geography</a:t>
            </a:r>
          </a:p>
          <a:p>
            <a:pPr>
              <a:lnSpc>
                <a:spcPct val="90000"/>
              </a:lnSpc>
            </a:pPr>
            <a:r>
              <a:rPr lang="en-GB" altLang="en-US" sz="1600" dirty="0">
                <a:latin typeface="Comic Sans MS" panose="030F0702030302020204" pitchFamily="66" charset="0"/>
              </a:rPr>
              <a:t>Art and DT</a:t>
            </a:r>
          </a:p>
          <a:p>
            <a:pPr>
              <a:lnSpc>
                <a:spcPct val="90000"/>
              </a:lnSpc>
            </a:pPr>
            <a:r>
              <a:rPr lang="en-GB" altLang="en-US" sz="1600" dirty="0">
                <a:latin typeface="Comic Sans MS" panose="030F0702030302020204" pitchFamily="66" charset="0"/>
              </a:rPr>
              <a:t>Physical Education</a:t>
            </a:r>
          </a:p>
          <a:p>
            <a:pPr>
              <a:lnSpc>
                <a:spcPct val="90000"/>
              </a:lnSpc>
            </a:pPr>
            <a:r>
              <a:rPr lang="en-GB" altLang="en-US" sz="1600" dirty="0">
                <a:latin typeface="Comic Sans MS" panose="030F0702030302020204" pitchFamily="66" charset="0"/>
              </a:rPr>
              <a:t>Religious Education</a:t>
            </a:r>
          </a:p>
          <a:p>
            <a:pPr>
              <a:lnSpc>
                <a:spcPct val="90000"/>
              </a:lnSpc>
            </a:pPr>
            <a:r>
              <a:rPr lang="en-GB" altLang="en-US" sz="1600" dirty="0">
                <a:latin typeface="Comic Sans MS" panose="030F0702030302020204" pitchFamily="66" charset="0"/>
              </a:rPr>
              <a:t>Computing</a:t>
            </a:r>
          </a:p>
          <a:p>
            <a:pPr>
              <a:lnSpc>
                <a:spcPct val="90000"/>
              </a:lnSpc>
            </a:pPr>
            <a:r>
              <a:rPr lang="en-GB" altLang="en-US" sz="1600" dirty="0">
                <a:latin typeface="Comic Sans MS" panose="030F0702030302020204" pitchFamily="66" charset="0"/>
              </a:rPr>
              <a:t>Music</a:t>
            </a:r>
          </a:p>
          <a:p>
            <a:pPr>
              <a:lnSpc>
                <a:spcPct val="90000"/>
              </a:lnSpc>
            </a:pPr>
            <a:r>
              <a:rPr lang="en-GB" altLang="en-US" sz="1600" dirty="0">
                <a:latin typeface="Comic Sans MS" panose="030F0702030302020204" pitchFamily="66" charset="0"/>
              </a:rPr>
              <a:t>PSHE</a:t>
            </a:r>
          </a:p>
          <a:p>
            <a:pPr>
              <a:lnSpc>
                <a:spcPct val="90000"/>
              </a:lnSpc>
            </a:pPr>
            <a:r>
              <a:rPr lang="en-GB" altLang="en-US" sz="1600" dirty="0">
                <a:latin typeface="Comic Sans MS" panose="030F0702030302020204" pitchFamily="66" charset="0"/>
              </a:rPr>
              <a:t>French</a:t>
            </a:r>
            <a:endParaRPr lang="en-GB" altLang="en-US" sz="2000" dirty="0">
              <a:latin typeface="Comic Sans MS" panose="030F0702030302020204" pitchFamily="66" charset="0"/>
            </a:endParaRPr>
          </a:p>
          <a:p>
            <a:pPr marL="0" indent="0" algn="just">
              <a:lnSpc>
                <a:spcPct val="90000"/>
              </a:lnSpc>
              <a:buNone/>
            </a:pPr>
            <a:r>
              <a:rPr lang="en-GB" altLang="en-US" sz="2000" b="1" i="1" dirty="0">
                <a:latin typeface="Comic Sans MS" panose="030F0702030302020204" pitchFamily="66" charset="0"/>
              </a:rPr>
              <a:t>Please see the curriculum letter for more details around what the children will be covering in each subject. A timetable is also available on the class page of the school website.</a:t>
            </a:r>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DB3B-E57B-4CDB-ABB7-56B37065A1FB}"/>
              </a:ext>
            </a:extLst>
          </p:cNvPr>
          <p:cNvSpPr>
            <a:spLocks noGrp="1"/>
          </p:cNvSpPr>
          <p:nvPr>
            <p:ph type="title"/>
          </p:nvPr>
        </p:nvSpPr>
        <p:spPr/>
        <p:txBody>
          <a:bodyPr>
            <a:noAutofit/>
          </a:bodyPr>
          <a:lstStyle/>
          <a:p>
            <a:r>
              <a:rPr lang="en-GB" dirty="0">
                <a:latin typeface="Comic Sans MS" panose="030F0702030302020204" pitchFamily="66" charset="0"/>
              </a:rPr>
              <a:t>Topic Areas</a:t>
            </a:r>
          </a:p>
        </p:txBody>
      </p:sp>
      <p:sp>
        <p:nvSpPr>
          <p:cNvPr id="3" name="Content Placeholder 2">
            <a:extLst>
              <a:ext uri="{FF2B5EF4-FFF2-40B4-BE49-F238E27FC236}">
                <a16:creationId xmlns:a16="http://schemas.microsoft.com/office/drawing/2014/main" id="{FD4A8958-149D-4E8B-9641-CFCF06A23193}"/>
              </a:ext>
            </a:extLst>
          </p:cNvPr>
          <p:cNvSpPr>
            <a:spLocks noGrp="1"/>
          </p:cNvSpPr>
          <p:nvPr>
            <p:ph idx="1"/>
          </p:nvPr>
        </p:nvSpPr>
        <p:spPr/>
        <p:txBody>
          <a:bodyPr>
            <a:normAutofit lnSpcReduction="10000"/>
          </a:bodyPr>
          <a:lstStyle/>
          <a:p>
            <a:pPr marL="0" indent="0">
              <a:buNone/>
            </a:pPr>
            <a:r>
              <a:rPr lang="en-GB" dirty="0">
                <a:latin typeface="Comic Sans MS" panose="030F0702030302020204" pitchFamily="66" charset="0"/>
              </a:rPr>
              <a:t>During the course of the year, we will cover several different topics. These will include:</a:t>
            </a:r>
          </a:p>
          <a:p>
            <a:r>
              <a:rPr lang="en-GB" dirty="0">
                <a:latin typeface="Comic Sans MS" panose="030F0702030302020204" pitchFamily="66" charset="0"/>
              </a:rPr>
              <a:t>Anglo-Saxons</a:t>
            </a:r>
          </a:p>
          <a:p>
            <a:r>
              <a:rPr lang="en-GB" dirty="0">
                <a:latin typeface="Comic Sans MS" panose="030F0702030302020204" pitchFamily="66" charset="0"/>
              </a:rPr>
              <a:t>Crime and Punishment</a:t>
            </a:r>
          </a:p>
          <a:p>
            <a:r>
              <a:rPr lang="en-GB" dirty="0">
                <a:latin typeface="Comic Sans MS" panose="030F0702030302020204" pitchFamily="66" charset="0"/>
              </a:rPr>
              <a:t>Ancient Greeks</a:t>
            </a:r>
          </a:p>
          <a:p>
            <a:r>
              <a:rPr lang="en-GB" dirty="0">
                <a:latin typeface="Comic Sans MS" panose="030F0702030302020204" pitchFamily="66" charset="0"/>
              </a:rPr>
              <a:t>Exploring Eastern Europe</a:t>
            </a:r>
          </a:p>
          <a:p>
            <a:r>
              <a:rPr lang="en-GB" dirty="0">
                <a:latin typeface="Comic Sans MS" panose="030F0702030302020204" pitchFamily="66" charset="0"/>
              </a:rPr>
              <a:t>Water</a:t>
            </a:r>
          </a:p>
        </p:txBody>
      </p:sp>
    </p:spTree>
    <p:extLst>
      <p:ext uri="{BB962C8B-B14F-4D97-AF65-F5344CB8AC3E}">
        <p14:creationId xmlns:p14="http://schemas.microsoft.com/office/powerpoint/2010/main" val="2499616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6880" y="1037559"/>
            <a:ext cx="8093365" cy="763525"/>
          </a:xfrm>
        </p:spPr>
        <p:txBody>
          <a:bodyPr>
            <a:normAutofit/>
          </a:bodyPr>
          <a:lstStyle/>
          <a:p>
            <a:r>
              <a:rPr lang="en-US" dirty="0">
                <a:latin typeface="Comic Sans MS" panose="030F0702030302020204" pitchFamily="66" charset="0"/>
              </a:rPr>
              <a:t>Rewards and Sanctions</a:t>
            </a:r>
          </a:p>
        </p:txBody>
      </p:sp>
      <p:sp>
        <p:nvSpPr>
          <p:cNvPr id="5" name="Text Placeholder 4"/>
          <p:cNvSpPr>
            <a:spLocks noGrp="1"/>
          </p:cNvSpPr>
          <p:nvPr>
            <p:ph type="body" idx="1"/>
          </p:nvPr>
        </p:nvSpPr>
        <p:spPr>
          <a:xfrm>
            <a:off x="536880" y="1960930"/>
            <a:ext cx="4040188" cy="479822"/>
          </a:xfrm>
        </p:spPr>
        <p:txBody>
          <a:bodyPr/>
          <a:lstStyle/>
          <a:p>
            <a:pPr>
              <a:defRPr/>
            </a:pPr>
            <a:r>
              <a:rPr lang="en-US" dirty="0">
                <a:latin typeface="Comic Sans MS" panose="030F0702030302020204" pitchFamily="66" charset="0"/>
              </a:rPr>
              <a:t>Rewards:</a:t>
            </a:r>
          </a:p>
        </p:txBody>
      </p:sp>
      <p:sp>
        <p:nvSpPr>
          <p:cNvPr id="6" name="Content Placeholder 5"/>
          <p:cNvSpPr>
            <a:spLocks noGrp="1"/>
          </p:cNvSpPr>
          <p:nvPr>
            <p:ph sz="half" idx="2"/>
          </p:nvPr>
        </p:nvSpPr>
        <p:spPr>
          <a:xfrm>
            <a:off x="1071348" y="2419045"/>
            <a:ext cx="2966185" cy="2276294"/>
          </a:xfrm>
        </p:spPr>
        <p:txBody>
          <a:bodyPr>
            <a:normAutofit/>
          </a:bodyPr>
          <a:lstStyle/>
          <a:p>
            <a:pPr algn="l">
              <a:defRPr/>
            </a:pPr>
            <a:r>
              <a:rPr lang="en-US" dirty="0">
                <a:latin typeface="Comic Sans MS" panose="030F0702030302020204" pitchFamily="66" charset="0"/>
              </a:rPr>
              <a:t>House Points</a:t>
            </a:r>
          </a:p>
          <a:p>
            <a:pPr algn="l">
              <a:defRPr/>
            </a:pPr>
            <a:r>
              <a:rPr lang="en-US" dirty="0">
                <a:latin typeface="Comic Sans MS" panose="030F0702030302020204" pitchFamily="66" charset="0"/>
              </a:rPr>
              <a:t>Rainbow</a:t>
            </a:r>
          </a:p>
          <a:p>
            <a:pPr algn="l">
              <a:defRPr/>
            </a:pPr>
            <a:r>
              <a:rPr lang="en-US" dirty="0">
                <a:latin typeface="Comic Sans MS" panose="030F0702030302020204" pitchFamily="66" charset="0"/>
              </a:rPr>
              <a:t>Special Mention</a:t>
            </a:r>
          </a:p>
        </p:txBody>
      </p:sp>
      <p:sp>
        <p:nvSpPr>
          <p:cNvPr id="7" name="Text Placeholder 6"/>
          <p:cNvSpPr>
            <a:spLocks noGrp="1"/>
          </p:cNvSpPr>
          <p:nvPr>
            <p:ph type="body" sz="quarter" idx="3"/>
          </p:nvPr>
        </p:nvSpPr>
        <p:spPr>
          <a:xfrm>
            <a:off x="4572001" y="1960930"/>
            <a:ext cx="4041775" cy="479822"/>
          </a:xfrm>
        </p:spPr>
        <p:txBody>
          <a:bodyPr/>
          <a:lstStyle/>
          <a:p>
            <a:r>
              <a:rPr lang="en-US" dirty="0">
                <a:latin typeface="Comic Sans MS" panose="030F0702030302020204" pitchFamily="66" charset="0"/>
                <a:cs typeface="Arial" panose="020B0604020202020204" pitchFamily="34" charset="0"/>
              </a:rPr>
              <a:t>Sanctions:</a:t>
            </a:r>
          </a:p>
        </p:txBody>
      </p:sp>
      <p:sp>
        <p:nvSpPr>
          <p:cNvPr id="8" name="Content Placeholder 7"/>
          <p:cNvSpPr>
            <a:spLocks noGrp="1"/>
          </p:cNvSpPr>
          <p:nvPr>
            <p:ph sz="quarter" idx="4"/>
          </p:nvPr>
        </p:nvSpPr>
        <p:spPr>
          <a:xfrm>
            <a:off x="4572001" y="2433327"/>
            <a:ext cx="4041775" cy="2276294"/>
          </a:xfrm>
        </p:spPr>
        <p:txBody>
          <a:bodyPr>
            <a:normAutofit/>
          </a:bodyPr>
          <a:lstStyle/>
          <a:p>
            <a:pPr algn="l"/>
            <a:r>
              <a:rPr lang="en-US" dirty="0">
                <a:latin typeface="Comic Sans MS" panose="030F0702030302020204" pitchFamily="66" charset="0"/>
                <a:cs typeface="Arial" panose="020B0604020202020204" pitchFamily="34" charset="0"/>
              </a:rPr>
              <a:t>Verbal Warning</a:t>
            </a:r>
          </a:p>
          <a:p>
            <a:pPr algn="l"/>
            <a:r>
              <a:rPr lang="en-US" dirty="0">
                <a:latin typeface="Comic Sans MS" panose="030F0702030302020204" pitchFamily="66" charset="0"/>
                <a:cs typeface="Arial" panose="020B0604020202020204" pitchFamily="34" charset="0"/>
              </a:rPr>
              <a:t>Minutes off of break</a:t>
            </a:r>
          </a:p>
          <a:p>
            <a:pPr algn="l"/>
            <a:r>
              <a:rPr lang="en-US" dirty="0">
                <a:latin typeface="Comic Sans MS" panose="030F0702030302020204" pitchFamily="66" charset="0"/>
                <a:cs typeface="Arial" panose="020B0604020202020204" pitchFamily="34" charset="0"/>
              </a:rPr>
              <a:t>Sent to SLT </a:t>
            </a:r>
          </a:p>
          <a:p>
            <a:pPr algn="l"/>
            <a:r>
              <a:rPr lang="en-US" dirty="0">
                <a:latin typeface="Comic Sans MS" panose="030F0702030302020204" pitchFamily="66" charset="0"/>
                <a:cs typeface="Arial" panose="020B0604020202020204" pitchFamily="34" charset="0"/>
              </a:rPr>
              <a:t>Note/call home</a:t>
            </a:r>
          </a:p>
        </p:txBody>
      </p:sp>
    </p:spTree>
    <p:extLst>
      <p:ext uri="{BB962C8B-B14F-4D97-AF65-F5344CB8AC3E}">
        <p14:creationId xmlns:p14="http://schemas.microsoft.com/office/powerpoint/2010/main" val="4170783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Comic Sans MS" panose="030F0702030302020204" pitchFamily="66" charset="0"/>
              </a:rPr>
              <a:t>Homework</a:t>
            </a:r>
          </a:p>
        </p:txBody>
      </p:sp>
      <p:sp>
        <p:nvSpPr>
          <p:cNvPr id="5" name="Content Placeholder 4"/>
          <p:cNvSpPr>
            <a:spLocks noGrp="1"/>
          </p:cNvSpPr>
          <p:nvPr>
            <p:ph idx="1"/>
          </p:nvPr>
        </p:nvSpPr>
        <p:spPr>
          <a:xfrm>
            <a:off x="448965" y="891995"/>
            <a:ext cx="7177135" cy="3970331"/>
          </a:xfrm>
        </p:spPr>
        <p:txBody>
          <a:bodyPr>
            <a:noAutofit/>
          </a:bodyPr>
          <a:lstStyle/>
          <a:p>
            <a:pPr>
              <a:lnSpc>
                <a:spcPct val="90000"/>
              </a:lnSpc>
            </a:pPr>
            <a:r>
              <a:rPr lang="en-GB" altLang="en-US" sz="2000" dirty="0">
                <a:latin typeface="Comic Sans MS" panose="030F0702030302020204" pitchFamily="66" charset="0"/>
              </a:rPr>
              <a:t>Homework will be set weekly via Teams and should be either be submitted via Teams, or in the red homework book.</a:t>
            </a:r>
          </a:p>
          <a:p>
            <a:pPr>
              <a:lnSpc>
                <a:spcPct val="90000"/>
              </a:lnSpc>
            </a:pPr>
            <a:r>
              <a:rPr lang="en-GB" sz="2000" dirty="0">
                <a:latin typeface="Comic Sans MS" panose="030F0702030302020204" pitchFamily="66" charset="0"/>
              </a:rPr>
              <a:t>Children will need to be able to access </a:t>
            </a:r>
            <a:r>
              <a:rPr lang="en-GB" sz="2000" dirty="0" err="1">
                <a:latin typeface="Comic Sans MS" panose="030F0702030302020204" pitchFamily="66" charset="0"/>
              </a:rPr>
              <a:t>mathletics</a:t>
            </a:r>
            <a:r>
              <a:rPr lang="en-GB" sz="2000" dirty="0">
                <a:latin typeface="Comic Sans MS" panose="030F0702030302020204" pitchFamily="66" charset="0"/>
              </a:rPr>
              <a:t> in order to complete some homework tasks.</a:t>
            </a:r>
          </a:p>
          <a:p>
            <a:pPr>
              <a:lnSpc>
                <a:spcPct val="90000"/>
              </a:lnSpc>
            </a:pPr>
            <a:r>
              <a:rPr lang="en-GB" sz="2000" dirty="0">
                <a:latin typeface="Comic Sans MS" panose="030F0702030302020204" pitchFamily="66" charset="0"/>
              </a:rPr>
              <a:t>Homework will be set on Wednesdays, as follows:</a:t>
            </a:r>
          </a:p>
          <a:p>
            <a:pPr marL="0" indent="0">
              <a:lnSpc>
                <a:spcPct val="90000"/>
              </a:lnSpc>
              <a:buNone/>
            </a:pPr>
            <a:r>
              <a:rPr lang="en-GB" sz="2000" dirty="0">
                <a:latin typeface="Comic Sans MS" panose="030F0702030302020204" pitchFamily="66" charset="0"/>
              </a:rPr>
              <a:t>	- Weekly list of 10 spellings to learn</a:t>
            </a:r>
          </a:p>
          <a:p>
            <a:pPr marL="0" indent="0">
              <a:lnSpc>
                <a:spcPct val="90000"/>
              </a:lnSpc>
              <a:buNone/>
            </a:pPr>
            <a:r>
              <a:rPr lang="en-GB" sz="2000" dirty="0">
                <a:latin typeface="Comic Sans MS" panose="030F0702030302020204" pitchFamily="66" charset="0"/>
              </a:rPr>
              <a:t>	- English task</a:t>
            </a:r>
          </a:p>
          <a:p>
            <a:pPr marL="0" indent="0">
              <a:lnSpc>
                <a:spcPct val="90000"/>
              </a:lnSpc>
              <a:buNone/>
            </a:pPr>
            <a:r>
              <a:rPr lang="en-GB" sz="2000" dirty="0">
                <a:latin typeface="Comic Sans MS" panose="030F0702030302020204" pitchFamily="66" charset="0"/>
              </a:rPr>
              <a:t>	- Online mathematics task</a:t>
            </a:r>
          </a:p>
          <a:p>
            <a:pPr>
              <a:lnSpc>
                <a:spcPct val="90000"/>
              </a:lnSpc>
            </a:pPr>
            <a:r>
              <a:rPr lang="en-GB" sz="2000" dirty="0">
                <a:latin typeface="Comic Sans MS" panose="030F0702030302020204" pitchFamily="66" charset="0"/>
              </a:rPr>
              <a:t>It is expected that children will turn this homework in by 9am on the following Wednesday morning.</a:t>
            </a:r>
          </a:p>
          <a:p>
            <a:pPr marL="0" indent="0">
              <a:lnSpc>
                <a:spcPct val="90000"/>
              </a:lnSpc>
              <a:buNone/>
            </a:pPr>
            <a:endParaRPr lang="en-GB" sz="1800" dirty="0">
              <a:latin typeface="Comic Sans MS" panose="030F0702030302020204" pitchFamily="66" charset="0"/>
            </a:endParaRPr>
          </a:p>
          <a:p>
            <a:pPr marL="0" indent="0">
              <a:lnSpc>
                <a:spcPct val="90000"/>
              </a:lnSpc>
              <a:buNone/>
            </a:pPr>
            <a:endParaRPr lang="en-GB" altLang="en-US" sz="1600" dirty="0">
              <a:latin typeface="Comic Sans MS" panose="030F0702030302020204" pitchFamily="66" charset="0"/>
            </a:endParaRPr>
          </a:p>
          <a:p>
            <a:pPr>
              <a:lnSpc>
                <a:spcPct val="90000"/>
              </a:lnSpc>
              <a:buNone/>
            </a:pPr>
            <a:endParaRPr lang="en-GB" altLang="en-US" sz="1600" dirty="0">
              <a:latin typeface="Comic Sans MS" panose="030F0702030302020204" pitchFamily="66" charset="0"/>
            </a:endParaRPr>
          </a:p>
          <a:p>
            <a:pPr marL="0" indent="0">
              <a:lnSpc>
                <a:spcPct val="90000"/>
              </a:lnSpc>
              <a:buNone/>
            </a:pPr>
            <a:endParaRPr lang="en-GB" altLang="en-US" sz="1600" dirty="0">
              <a:latin typeface="Comic Sans MS" panose="030F0702030302020204" pitchFamily="66" charset="0"/>
            </a:endParaRPr>
          </a:p>
        </p:txBody>
      </p:sp>
    </p:spTree>
    <p:extLst>
      <p:ext uri="{BB962C8B-B14F-4D97-AF65-F5344CB8AC3E}">
        <p14:creationId xmlns:p14="http://schemas.microsoft.com/office/powerpoint/2010/main" val="3770181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Comic Sans MS" panose="030F0702030302020204" pitchFamily="66" charset="0"/>
              </a:rPr>
              <a:t>Homework</a:t>
            </a:r>
          </a:p>
        </p:txBody>
      </p:sp>
      <p:sp>
        <p:nvSpPr>
          <p:cNvPr id="5" name="Content Placeholder 4"/>
          <p:cNvSpPr>
            <a:spLocks noGrp="1"/>
          </p:cNvSpPr>
          <p:nvPr>
            <p:ph idx="1"/>
          </p:nvPr>
        </p:nvSpPr>
        <p:spPr>
          <a:xfrm>
            <a:off x="448965" y="891995"/>
            <a:ext cx="7329840" cy="3970331"/>
          </a:xfrm>
        </p:spPr>
        <p:txBody>
          <a:bodyPr>
            <a:noAutofit/>
          </a:bodyPr>
          <a:lstStyle/>
          <a:p>
            <a:pPr marL="0" indent="0">
              <a:lnSpc>
                <a:spcPct val="80000"/>
              </a:lnSpc>
              <a:buNone/>
            </a:pPr>
            <a:endParaRPr lang="en-GB" altLang="en-US" sz="1600" dirty="0">
              <a:latin typeface="Comic Sans MS" panose="030F0702030302020204" pitchFamily="66" charset="0"/>
            </a:endParaRPr>
          </a:p>
          <a:p>
            <a:pPr>
              <a:lnSpc>
                <a:spcPct val="80000"/>
              </a:lnSpc>
            </a:pPr>
            <a:r>
              <a:rPr lang="en-GB" altLang="en-US" sz="2000" dirty="0">
                <a:latin typeface="Comic Sans MS" panose="030F0702030302020204" pitchFamily="66" charset="0"/>
              </a:rPr>
              <a:t>Children should also be reading on a </a:t>
            </a:r>
            <a:r>
              <a:rPr lang="en-GB" altLang="en-US" sz="2000" b="1" dirty="0">
                <a:latin typeface="Comic Sans MS" panose="030F0702030302020204" pitchFamily="66" charset="0"/>
              </a:rPr>
              <a:t>daily basis</a:t>
            </a:r>
            <a:r>
              <a:rPr lang="en-GB" altLang="en-US" sz="2000" dirty="0">
                <a:latin typeface="Comic Sans MS" panose="030F0702030302020204" pitchFamily="66" charset="0"/>
              </a:rPr>
              <a:t>. They have received a reading record to document this in. It is expected that children hand their reading record in on a daily basis, documenting the reading that they completed the night before. This is checked daily.</a:t>
            </a:r>
          </a:p>
          <a:p>
            <a:pPr marL="0" indent="0">
              <a:lnSpc>
                <a:spcPct val="80000"/>
              </a:lnSpc>
              <a:buNone/>
            </a:pPr>
            <a:endParaRPr lang="en-US" altLang="en-US" sz="2000" dirty="0">
              <a:latin typeface="Comic Sans MS" panose="030F0702030302020204" pitchFamily="66" charset="0"/>
            </a:endParaRPr>
          </a:p>
          <a:p>
            <a:pPr>
              <a:lnSpc>
                <a:spcPct val="80000"/>
              </a:lnSpc>
            </a:pPr>
            <a:r>
              <a:rPr lang="en-US" altLang="en-US" sz="2000" dirty="0">
                <a:latin typeface="Comic Sans MS" panose="030F0702030302020204" pitchFamily="66" charset="0"/>
              </a:rPr>
              <a:t>If homework is not completed by the due date, children may be asked to stay in for part of their lunch break and complete some or all of it.</a:t>
            </a:r>
          </a:p>
          <a:p>
            <a:pPr>
              <a:lnSpc>
                <a:spcPct val="80000"/>
              </a:lnSpc>
            </a:pPr>
            <a:endParaRPr lang="en-US" altLang="en-US" sz="2000" dirty="0">
              <a:latin typeface="Comic Sans MS" panose="030F0702030302020204" pitchFamily="66" charset="0"/>
            </a:endParaRPr>
          </a:p>
          <a:p>
            <a:pPr>
              <a:lnSpc>
                <a:spcPct val="80000"/>
              </a:lnSpc>
            </a:pPr>
            <a:r>
              <a:rPr lang="en-US" altLang="en-US" sz="2000" dirty="0">
                <a:latin typeface="Comic Sans MS" panose="030F0702030302020204" pitchFamily="66" charset="0"/>
              </a:rPr>
              <a:t>If children are having difficulties with homework, please let me know so that we can go over it again with them.</a:t>
            </a:r>
          </a:p>
          <a:p>
            <a:pPr marL="0" indent="0">
              <a:lnSpc>
                <a:spcPct val="80000"/>
              </a:lnSpc>
              <a:buNone/>
            </a:pPr>
            <a:endParaRPr lang="en-US" altLang="en-US" sz="1600" dirty="0">
              <a:latin typeface="Comic Sans MS" panose="030F0702030302020204" pitchFamily="66" charset="0"/>
            </a:endParaRPr>
          </a:p>
        </p:txBody>
      </p:sp>
    </p:spTree>
    <p:extLst>
      <p:ext uri="{BB962C8B-B14F-4D97-AF65-F5344CB8AC3E}">
        <p14:creationId xmlns:p14="http://schemas.microsoft.com/office/powerpoint/2010/main" val="890967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Comic Sans MS" panose="030F0702030302020204" pitchFamily="66" charset="0"/>
              </a:rPr>
              <a:t>Homework</a:t>
            </a:r>
          </a:p>
        </p:txBody>
      </p:sp>
      <p:sp>
        <p:nvSpPr>
          <p:cNvPr id="5" name="Content Placeholder 4"/>
          <p:cNvSpPr>
            <a:spLocks noGrp="1"/>
          </p:cNvSpPr>
          <p:nvPr>
            <p:ph idx="1"/>
          </p:nvPr>
        </p:nvSpPr>
        <p:spPr>
          <a:xfrm>
            <a:off x="448965" y="891995"/>
            <a:ext cx="7177135" cy="3970331"/>
          </a:xfrm>
        </p:spPr>
        <p:txBody>
          <a:bodyPr>
            <a:noAutofit/>
          </a:bodyPr>
          <a:lstStyle/>
          <a:p>
            <a:pPr marL="0" indent="0">
              <a:lnSpc>
                <a:spcPct val="90000"/>
              </a:lnSpc>
              <a:buNone/>
            </a:pPr>
            <a:r>
              <a:rPr lang="en-GB" altLang="en-US" sz="2000" dirty="0">
                <a:latin typeface="Comic Sans MS" panose="030F0702030302020204" pitchFamily="66" charset="0"/>
              </a:rPr>
              <a:t>Spelling Stars</a:t>
            </a:r>
          </a:p>
          <a:p>
            <a:pPr>
              <a:lnSpc>
                <a:spcPct val="90000"/>
              </a:lnSpc>
            </a:pPr>
            <a:r>
              <a:rPr lang="en-GB" sz="2000" dirty="0">
                <a:latin typeface="Comic Sans MS" panose="030F0702030302020204" pitchFamily="66" charset="0"/>
              </a:rPr>
              <a:t>Children have already completed this half term’s baseline assessment of their Spelling Star.</a:t>
            </a:r>
          </a:p>
          <a:p>
            <a:pPr>
              <a:lnSpc>
                <a:spcPct val="90000"/>
              </a:lnSpc>
            </a:pPr>
            <a:r>
              <a:rPr lang="en-GB" sz="2000" dirty="0">
                <a:latin typeface="Comic Sans MS" panose="030F0702030302020204" pitchFamily="66" charset="0"/>
              </a:rPr>
              <a:t>They will have brought home a copy, with the words that they need to practise highlighted.</a:t>
            </a:r>
          </a:p>
          <a:p>
            <a:pPr>
              <a:lnSpc>
                <a:spcPct val="90000"/>
              </a:lnSpc>
            </a:pPr>
            <a:r>
              <a:rPr lang="en-GB" sz="2000" dirty="0">
                <a:latin typeface="Comic Sans MS" panose="030F0702030302020204" pitchFamily="66" charset="0"/>
              </a:rPr>
              <a:t>Children will be retested on their Spelling Star at the end of each half term; please support your child in making sure that they are practising these words in addition to their other homework.</a:t>
            </a:r>
          </a:p>
          <a:p>
            <a:pPr marL="0" indent="0">
              <a:lnSpc>
                <a:spcPct val="90000"/>
              </a:lnSpc>
              <a:buNone/>
            </a:pPr>
            <a:endParaRPr lang="en-GB" sz="1800" dirty="0">
              <a:latin typeface="Comic Sans MS" panose="030F0702030302020204" pitchFamily="66" charset="0"/>
            </a:endParaRPr>
          </a:p>
          <a:p>
            <a:pPr marL="0" indent="0">
              <a:lnSpc>
                <a:spcPct val="90000"/>
              </a:lnSpc>
              <a:buNone/>
            </a:pPr>
            <a:endParaRPr lang="en-GB" altLang="en-US" sz="1600" dirty="0">
              <a:latin typeface="Comic Sans MS" panose="030F0702030302020204" pitchFamily="66" charset="0"/>
            </a:endParaRPr>
          </a:p>
          <a:p>
            <a:pPr>
              <a:lnSpc>
                <a:spcPct val="90000"/>
              </a:lnSpc>
              <a:buNone/>
            </a:pPr>
            <a:endParaRPr lang="en-GB" altLang="en-US" sz="1600" dirty="0">
              <a:latin typeface="Comic Sans MS" panose="030F0702030302020204" pitchFamily="66" charset="0"/>
            </a:endParaRPr>
          </a:p>
          <a:p>
            <a:pPr marL="0" indent="0">
              <a:lnSpc>
                <a:spcPct val="90000"/>
              </a:lnSpc>
              <a:buNone/>
            </a:pPr>
            <a:endParaRPr lang="en-GB" altLang="en-US" sz="1600" dirty="0">
              <a:latin typeface="Comic Sans MS" panose="030F0702030302020204" pitchFamily="66" charset="0"/>
            </a:endParaRPr>
          </a:p>
        </p:txBody>
      </p:sp>
    </p:spTree>
    <p:extLst>
      <p:ext uri="{BB962C8B-B14F-4D97-AF65-F5344CB8AC3E}">
        <p14:creationId xmlns:p14="http://schemas.microsoft.com/office/powerpoint/2010/main" val="1140938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Comic Sans MS" panose="030F0702030302020204" pitchFamily="66" charset="0"/>
              </a:rPr>
              <a:t>Homework</a:t>
            </a:r>
          </a:p>
        </p:txBody>
      </p:sp>
      <p:sp>
        <p:nvSpPr>
          <p:cNvPr id="5" name="Content Placeholder 4"/>
          <p:cNvSpPr>
            <a:spLocks noGrp="1"/>
          </p:cNvSpPr>
          <p:nvPr>
            <p:ph idx="1"/>
          </p:nvPr>
        </p:nvSpPr>
        <p:spPr>
          <a:xfrm>
            <a:off x="448965" y="891995"/>
            <a:ext cx="7177135" cy="3970331"/>
          </a:xfrm>
        </p:spPr>
        <p:txBody>
          <a:bodyPr>
            <a:noAutofit/>
          </a:bodyPr>
          <a:lstStyle/>
          <a:p>
            <a:pPr marL="0" indent="0">
              <a:lnSpc>
                <a:spcPct val="90000"/>
              </a:lnSpc>
              <a:buNone/>
            </a:pPr>
            <a:r>
              <a:rPr lang="en-GB" sz="2000" dirty="0">
                <a:latin typeface="Comic Sans MS" panose="030F0702030302020204" pitchFamily="66" charset="0"/>
              </a:rPr>
              <a:t>Maths Passports</a:t>
            </a:r>
          </a:p>
          <a:p>
            <a:pPr>
              <a:lnSpc>
                <a:spcPct val="90000"/>
              </a:lnSpc>
            </a:pPr>
            <a:r>
              <a:rPr lang="en-GB" sz="2000" dirty="0">
                <a:latin typeface="Comic Sans MS" panose="030F0702030302020204" pitchFamily="66" charset="0"/>
              </a:rPr>
              <a:t>We will continue to work on the times table maths passports on a regular basis in school.</a:t>
            </a:r>
          </a:p>
          <a:p>
            <a:pPr>
              <a:lnSpc>
                <a:spcPct val="90000"/>
              </a:lnSpc>
            </a:pPr>
            <a:r>
              <a:rPr lang="en-GB" sz="2000" dirty="0">
                <a:latin typeface="Comic Sans MS" panose="030F0702030302020204" pitchFamily="66" charset="0"/>
              </a:rPr>
              <a:t>Where possible, please also continue to support your child at home by making sure they are secure and confident in their times table knowledge.</a:t>
            </a:r>
          </a:p>
          <a:p>
            <a:pPr marL="0" indent="0">
              <a:lnSpc>
                <a:spcPct val="90000"/>
              </a:lnSpc>
              <a:buNone/>
            </a:pPr>
            <a:endParaRPr lang="en-GB" altLang="en-US" sz="2000" dirty="0">
              <a:latin typeface="Comic Sans MS" panose="030F0702030302020204" pitchFamily="66" charset="0"/>
            </a:endParaRPr>
          </a:p>
          <a:p>
            <a:pPr>
              <a:lnSpc>
                <a:spcPct val="90000"/>
              </a:lnSpc>
              <a:buNone/>
            </a:pPr>
            <a:endParaRPr lang="en-GB" altLang="en-US" sz="2000" dirty="0">
              <a:latin typeface="Comic Sans MS" panose="030F0702030302020204" pitchFamily="66" charset="0"/>
            </a:endParaRPr>
          </a:p>
          <a:p>
            <a:pPr marL="0" indent="0">
              <a:lnSpc>
                <a:spcPct val="90000"/>
              </a:lnSpc>
              <a:buNone/>
            </a:pPr>
            <a:endParaRPr lang="en-GB" altLang="en-US" sz="2000" dirty="0">
              <a:latin typeface="Comic Sans MS" panose="030F0702030302020204" pitchFamily="66" charset="0"/>
            </a:endParaRPr>
          </a:p>
        </p:txBody>
      </p:sp>
    </p:spTree>
    <p:extLst>
      <p:ext uri="{BB962C8B-B14F-4D97-AF65-F5344CB8AC3E}">
        <p14:creationId xmlns:p14="http://schemas.microsoft.com/office/powerpoint/2010/main" val="3303278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800</Words>
  <Application>Microsoft Office PowerPoint</Application>
  <PresentationFormat>On-screen Show (16:9)</PresentationFormat>
  <Paragraphs>100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XCCW Joined 4a</vt:lpstr>
      <vt:lpstr>Office Theme</vt:lpstr>
      <vt:lpstr>Welcome to Hawks!</vt:lpstr>
      <vt:lpstr>Hawks Teaching Team</vt:lpstr>
      <vt:lpstr>Curriculum Areas</vt:lpstr>
      <vt:lpstr>Topic Areas</vt:lpstr>
      <vt:lpstr>Rewards and Sanctions</vt:lpstr>
      <vt:lpstr>Homework</vt:lpstr>
      <vt:lpstr>Homework</vt:lpstr>
      <vt:lpstr>Homework</vt:lpstr>
      <vt:lpstr>Homework</vt:lpstr>
      <vt:lpstr>PE</vt:lpstr>
      <vt:lpstr>Uniform</vt:lpstr>
      <vt:lpstr>Links to the Church</vt:lpstr>
      <vt:lpstr>Communication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2017-07-14T17:38:22Z</dcterms:created>
  <dcterms:modified xsi:type="dcterms:W3CDTF">2023-09-18T12:29:03Z</dcterms:modified>
</cp:coreProperties>
</file>