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6" r:id="rId6"/>
    <p:sldId id="259" r:id="rId7"/>
    <p:sldId id="280" r:id="rId8"/>
    <p:sldId id="258" r:id="rId9"/>
    <p:sldId id="261" r:id="rId10"/>
    <p:sldId id="269" r:id="rId11"/>
    <p:sldId id="263" r:id="rId12"/>
    <p:sldId id="277" r:id="rId13"/>
    <p:sldId id="278" r:id="rId14"/>
    <p:sldId id="266" r:id="rId15"/>
    <p:sldId id="279" r:id="rId16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C800"/>
    <a:srgbClr val="5EEC3C"/>
    <a:srgbClr val="1D3A00"/>
    <a:srgbClr val="6C1A00"/>
    <a:srgbClr val="003296"/>
    <a:srgbClr val="E39A39"/>
    <a:srgbClr val="FFC901"/>
    <a:srgbClr val="FE9202"/>
    <a:srgbClr val="FEA402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8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D0119-9759-48EE-8C1D-D5F4CE60F403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FE3CE-3A63-4709-A425-1CAC38D31A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6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492AF-9EFD-41CD-8A16-D895FB4BB63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65B9D-9BF6-4ACC-A70C-5B7F5752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18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2419045"/>
            <a:ext cx="5650085" cy="76352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3182570"/>
            <a:ext cx="565008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87F581DD-0858-4A9E-9DA3-538B9FD40F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"/>
            <a:ext cx="6870700" cy="1200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771900" cy="2743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3771900" cy="2743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4B988-77F2-4D00-9B9C-9633222738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304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44700"/>
            <a:ext cx="824607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7CC8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55520"/>
            <a:ext cx="8246070" cy="320680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81175"/>
            <a:ext cx="610820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CC8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044701"/>
            <a:ext cx="6108200" cy="366376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044700"/>
            <a:ext cx="809336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7CC8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194664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241904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4664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41904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83788"/>
            <a:ext cx="5955493" cy="725348"/>
          </a:xfrm>
        </p:spPr>
        <p:txBody>
          <a:bodyPr>
            <a:noAutofit/>
          </a:bodyPr>
          <a:lstStyle/>
          <a:p>
            <a:pPr algn="ctr"/>
            <a:r>
              <a:rPr lang="en-US" sz="5400">
                <a:latin typeface="XCCW Joined 4a" panose="03050702000000000000" pitchFamily="66" charset="0"/>
              </a:rPr>
              <a:t>Welcome to Kites!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487980"/>
            <a:ext cx="5955494" cy="763525"/>
          </a:xfrm>
        </p:spPr>
        <p:txBody>
          <a:bodyPr>
            <a:normAutofit/>
          </a:bodyPr>
          <a:lstStyle/>
          <a:p>
            <a:endParaRPr lang="en-US">
              <a:latin typeface="XCCW Joined 4a" panose="03050702000000000000" pitchFamily="66" charset="0"/>
            </a:endParaRPr>
          </a:p>
          <a:p>
            <a:endParaRPr lang="en-US"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>
                <a:latin typeface="XCCW Joined 4a" panose="03050702000000000000" pitchFamily="66" charset="0"/>
              </a:rPr>
              <a:t>Links to the Church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1044699"/>
            <a:ext cx="7177135" cy="3970331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400">
                <a:latin typeface="XCCW Joined 4a" panose="03050702000000000000" pitchFamily="66" charset="0"/>
              </a:rPr>
              <a:t>At Frieth, we have Collective worship every day. We are also very fortunate to welcome in Reverend Andy and Reverend Sue Morton.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400">
              <a:latin typeface="XCCW Joined 4a" panose="03050702000000000000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>
                <a:latin typeface="XCCW Joined 4a" panose="03050702000000000000" pitchFamily="66" charset="0"/>
              </a:rPr>
              <a:t>Our Vision is ‘Let your Light Shine’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400">
                <a:latin typeface="XCCW Joined 4a" panose="03050602040000000000" pitchFamily="66" charset="0"/>
              </a:rPr>
              <a:t>Our vision encourages our children to show the world how wonderful they are, in both the good character and values they display and in their unique qualities and talents.</a:t>
            </a:r>
            <a:endParaRPr lang="en-US" altLang="en-US" sz="2400">
              <a:latin typeface="XCCW Joined 4a" panose="03050602040000000000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en-US"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828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>
                <a:latin typeface="XCCW Joined 4a" panose="03050702000000000000" pitchFamily="66" charset="0"/>
              </a:rPr>
              <a:t>Communication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1044699"/>
            <a:ext cx="7177135" cy="3970331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XCCW Joined 4a" panose="03050702000000000000" pitchFamily="66" charset="0"/>
              </a:rPr>
              <a:t>It is very important that the children feel they can talk to their teachers if they have a worry.</a:t>
            </a:r>
          </a:p>
          <a:p>
            <a:pPr marL="0" indent="0">
              <a:buNone/>
            </a:pPr>
            <a:endParaRPr lang="en-US" altLang="en-US" dirty="0">
              <a:latin typeface="XCCW Joined 4a" panose="03050702000000000000" pitchFamily="66" charset="0"/>
            </a:endParaRPr>
          </a:p>
          <a:p>
            <a:r>
              <a:rPr lang="en-US" altLang="en-US" dirty="0">
                <a:latin typeface="XCCW Joined 4a" panose="03050702000000000000" pitchFamily="66" charset="0"/>
              </a:rPr>
              <a:t>If parents or carers have any concerns, please come and see us at the end of the school day or send a short email. </a:t>
            </a:r>
            <a:endParaRPr lang="en-GB" altLang="en-US" dirty="0"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789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0" y="180822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>
                <a:latin typeface="XCCW Joined 4a" panose="03050702000000000000" pitchFamily="66" charset="0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32123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900" y="166083"/>
            <a:ext cx="5153025" cy="1200150"/>
          </a:xfrm>
        </p:spPr>
        <p:txBody>
          <a:bodyPr/>
          <a:lstStyle/>
          <a:p>
            <a:pPr eaLnBrk="1" hangingPunct="1"/>
            <a:r>
              <a:rPr lang="en-GB" altLang="en-US"/>
              <a:t>Kites’ Staff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6261" y="1351360"/>
            <a:ext cx="7787954" cy="30528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altLang="en-US" sz="2100"/>
          </a:p>
          <a:p>
            <a:pPr marL="0" indent="0">
              <a:buNone/>
            </a:pPr>
            <a:endParaRPr lang="en-GB" altLang="en-US" sz="2100"/>
          </a:p>
          <a:p>
            <a:pPr marL="0" indent="0">
              <a:buNone/>
            </a:pPr>
            <a:r>
              <a:rPr lang="en-GB" altLang="en-US" sz="2100"/>
              <a:t>Mrs Lorna Sparks – Mon, Tues, Wed</a:t>
            </a:r>
          </a:p>
          <a:p>
            <a:pPr marL="0" indent="0">
              <a:buNone/>
            </a:pPr>
            <a:endParaRPr lang="en-GB" altLang="en-US" sz="2100"/>
          </a:p>
          <a:p>
            <a:pPr marL="0" indent="0">
              <a:buNone/>
            </a:pPr>
            <a:endParaRPr lang="en-GB" altLang="en-US" sz="2100"/>
          </a:p>
          <a:p>
            <a:pPr marL="0" indent="0">
              <a:buNone/>
            </a:pPr>
            <a:r>
              <a:rPr lang="en-GB" altLang="en-US" sz="2100"/>
              <a:t>Miss Charlotte Crowther- Thurs, Fri</a:t>
            </a:r>
          </a:p>
          <a:p>
            <a:pPr marL="0" indent="0">
              <a:buNone/>
            </a:pPr>
            <a:endParaRPr lang="en-GB" altLang="en-US" sz="2100"/>
          </a:p>
          <a:p>
            <a:pPr marL="0" indent="0">
              <a:buNone/>
            </a:pPr>
            <a:endParaRPr lang="en-GB" altLang="en-US" sz="2100"/>
          </a:p>
        </p:txBody>
      </p:sp>
      <p:sp>
        <p:nvSpPr>
          <p:cNvPr id="12295" name="AutoShape 8" descr="Image result for rAMAN hERR LOWBROOK ACADEMY"/>
          <p:cNvSpPr>
            <a:spLocks noChangeAspect="1" noChangeArrowheads="1"/>
          </p:cNvSpPr>
          <p:nvPr/>
        </p:nvSpPr>
        <p:spPr bwMode="auto">
          <a:xfrm>
            <a:off x="1117997" y="-102394"/>
            <a:ext cx="228601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350"/>
          </a:p>
        </p:txBody>
      </p:sp>
    </p:spTree>
    <p:extLst>
      <p:ext uri="{BB962C8B-B14F-4D97-AF65-F5344CB8AC3E}">
        <p14:creationId xmlns:p14="http://schemas.microsoft.com/office/powerpoint/2010/main" val="196653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>
                <a:latin typeface="XCCW Joined 4a" panose="03050702000000000000" pitchFamily="66" charset="0"/>
              </a:rPr>
              <a:t>Curriculum Areas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1044699"/>
            <a:ext cx="6719020" cy="397033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altLang="en-US" sz="1600" dirty="0">
                <a:latin typeface="XCCW Joined 4a" panose="03050702000000000000" pitchFamily="66" charset="0"/>
              </a:rPr>
              <a:t>English</a:t>
            </a:r>
          </a:p>
          <a:p>
            <a:pPr>
              <a:lnSpc>
                <a:spcPct val="90000"/>
              </a:lnSpc>
            </a:pPr>
            <a:r>
              <a:rPr lang="en-GB" altLang="en-US" sz="1600" dirty="0">
                <a:latin typeface="XCCW Joined 4a" panose="03050702000000000000" pitchFamily="66" charset="0"/>
              </a:rPr>
              <a:t>Mathematics</a:t>
            </a:r>
          </a:p>
          <a:p>
            <a:pPr>
              <a:lnSpc>
                <a:spcPct val="90000"/>
              </a:lnSpc>
            </a:pPr>
            <a:r>
              <a:rPr lang="en-GB" altLang="en-US" sz="1600" dirty="0">
                <a:latin typeface="XCCW Joined 4a" panose="03050702000000000000" pitchFamily="66" charset="0"/>
              </a:rPr>
              <a:t>Science</a:t>
            </a:r>
          </a:p>
          <a:p>
            <a:pPr>
              <a:lnSpc>
                <a:spcPct val="90000"/>
              </a:lnSpc>
            </a:pPr>
            <a:r>
              <a:rPr lang="en-GB" altLang="en-US" sz="1600" dirty="0">
                <a:latin typeface="XCCW Joined 4a" panose="03050702000000000000" pitchFamily="66" charset="0"/>
              </a:rPr>
              <a:t>History and Geography</a:t>
            </a:r>
          </a:p>
          <a:p>
            <a:pPr>
              <a:lnSpc>
                <a:spcPct val="90000"/>
              </a:lnSpc>
            </a:pPr>
            <a:r>
              <a:rPr lang="en-GB" altLang="en-US" sz="1600" dirty="0">
                <a:latin typeface="XCCW Joined 4a" panose="03050702000000000000" pitchFamily="66" charset="0"/>
              </a:rPr>
              <a:t>Art</a:t>
            </a:r>
          </a:p>
          <a:p>
            <a:pPr>
              <a:lnSpc>
                <a:spcPct val="90000"/>
              </a:lnSpc>
            </a:pPr>
            <a:r>
              <a:rPr lang="en-GB" altLang="en-US" sz="1600" dirty="0">
                <a:latin typeface="XCCW Joined 4a" panose="03050702000000000000" pitchFamily="66" charset="0"/>
              </a:rPr>
              <a:t>DT</a:t>
            </a:r>
          </a:p>
          <a:p>
            <a:pPr>
              <a:lnSpc>
                <a:spcPct val="90000"/>
              </a:lnSpc>
            </a:pPr>
            <a:r>
              <a:rPr lang="en-GB" altLang="en-US" sz="1600" dirty="0">
                <a:latin typeface="XCCW Joined 4a" panose="03050702000000000000" pitchFamily="66" charset="0"/>
              </a:rPr>
              <a:t>Physical Education</a:t>
            </a:r>
          </a:p>
          <a:p>
            <a:pPr>
              <a:lnSpc>
                <a:spcPct val="90000"/>
              </a:lnSpc>
            </a:pPr>
            <a:r>
              <a:rPr lang="en-GB" altLang="en-US" sz="1600" dirty="0">
                <a:latin typeface="XCCW Joined 4a" panose="03050702000000000000" pitchFamily="66" charset="0"/>
              </a:rPr>
              <a:t>Religious Education</a:t>
            </a:r>
          </a:p>
          <a:p>
            <a:pPr>
              <a:lnSpc>
                <a:spcPct val="90000"/>
              </a:lnSpc>
            </a:pPr>
            <a:r>
              <a:rPr lang="en-GB" altLang="en-US" sz="1600" dirty="0">
                <a:latin typeface="XCCW Joined 4a" panose="03050702000000000000" pitchFamily="66" charset="0"/>
              </a:rPr>
              <a:t>ICT</a:t>
            </a:r>
          </a:p>
          <a:p>
            <a:pPr>
              <a:lnSpc>
                <a:spcPct val="90000"/>
              </a:lnSpc>
            </a:pPr>
            <a:r>
              <a:rPr lang="en-GB" altLang="en-US" sz="1600" dirty="0">
                <a:latin typeface="XCCW Joined 4a" panose="03050702000000000000" pitchFamily="66" charset="0"/>
              </a:rPr>
              <a:t>PSHE</a:t>
            </a:r>
          </a:p>
          <a:p>
            <a:pPr>
              <a:lnSpc>
                <a:spcPct val="90000"/>
              </a:lnSpc>
            </a:pPr>
            <a:r>
              <a:rPr lang="en-GB" altLang="en-US" sz="1600" dirty="0">
                <a:latin typeface="XCCW Joined 4a" panose="03050702000000000000" pitchFamily="66" charset="0"/>
              </a:rPr>
              <a:t>French</a:t>
            </a:r>
          </a:p>
          <a:p>
            <a:pPr marL="0" indent="0">
              <a:lnSpc>
                <a:spcPct val="90000"/>
              </a:lnSpc>
              <a:buNone/>
            </a:pPr>
            <a:endParaRPr lang="en-GB" altLang="en-US" sz="2000" dirty="0">
              <a:latin typeface="XCCW Joined 4a" panose="03050702000000000000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000" b="1" i="1" dirty="0">
                <a:latin typeface="XCCW Joined 4a" panose="03050702000000000000" pitchFamily="66" charset="0"/>
              </a:rPr>
              <a:t>Please see the curriculum letter for more details around what the children will be covering in each subject.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XCCW Joined 4a" panose="03050702000000000000" pitchFamily="66" charset="0"/>
              </a:rPr>
              <a:t>PSHE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1044699"/>
            <a:ext cx="6719020" cy="3970331"/>
          </a:xfrm>
        </p:spPr>
        <p:txBody>
          <a:bodyPr>
            <a:noAutofit/>
          </a:bodyPr>
          <a:lstStyle/>
          <a:p>
            <a:pPr marL="0" indent="0" algn="just" fontAlgn="base">
              <a:spcAft>
                <a:spcPts val="1000"/>
              </a:spcAft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At </a:t>
            </a:r>
            <a:r>
              <a:rPr lang="en-GB" sz="80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Frieth</a:t>
            </a: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school PSHE is a taught subject.  PSHE is timetabled once a week and delivered by class teachers. The PSHE curriculum has been designed to help pupils develop their knowledge and skills over time, embedding learning to ensure pupils receive a relevant and age- appropriate education to support them in their lives now and in the future. PSHE is taught in units and the themes are available to view on the school website.</a:t>
            </a:r>
          </a:p>
          <a:p>
            <a:pPr marL="0" indent="0" algn="just" fontAlgn="base">
              <a:spcAft>
                <a:spcPts val="1000"/>
              </a:spcAft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There are 3 core themes:</a:t>
            </a:r>
          </a:p>
          <a:p>
            <a:pPr marL="0" indent="0" algn="just" fontAlgn="base">
              <a:spcAft>
                <a:spcPts val="1000"/>
              </a:spcAft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Core theme 1: Relationships– Autumn Term</a:t>
            </a:r>
          </a:p>
          <a:p>
            <a:pPr marL="0" indent="0" algn="just" fontAlgn="base">
              <a:spcAft>
                <a:spcPts val="1000"/>
              </a:spcAft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Core theme 2: - Living in the Wider World - Spring Term</a:t>
            </a:r>
          </a:p>
          <a:p>
            <a:pPr marL="0" indent="0" algn="just" fontAlgn="base">
              <a:spcAft>
                <a:spcPts val="1000"/>
              </a:spcAft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Core theme 3: Health and Well Being – Summer Term</a:t>
            </a:r>
          </a:p>
          <a:p>
            <a:pPr marL="0" indent="0" algn="just" fontAlgn="base">
              <a:spcAft>
                <a:spcPts val="1000"/>
              </a:spcAft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The topic titles within each theme are:</a:t>
            </a:r>
          </a:p>
          <a:p>
            <a:pPr marL="0" indent="0" algn="just" fontAlgn="base">
              <a:spcAft>
                <a:spcPts val="1000"/>
              </a:spcAft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Core theme 1: Relationships – Feelings and Emotions, Healthy Relationships, Valuing Difference. Autumn Term</a:t>
            </a:r>
          </a:p>
          <a:p>
            <a:pPr marL="0" indent="0" algn="just" fontAlgn="base"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Core theme 2: Living in the Wider World – Rights and Responsibilities, Environment, Money Spring Term.</a:t>
            </a:r>
          </a:p>
          <a:p>
            <a:pPr marL="0" indent="0" algn="just" fontAlgn="base"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</a:p>
          <a:p>
            <a:pPr marL="0" indent="0" algn="just" fontAlgn="base">
              <a:spcAft>
                <a:spcPts val="1000"/>
              </a:spcAft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Core theme 3: Health and Well Being – Healthy lifestyles, Growing and Changing, Keeping Safe. Summer Term</a:t>
            </a:r>
          </a:p>
          <a:p>
            <a:pPr marL="0" indent="0" fontAlgn="base"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</a:p>
          <a:p>
            <a:pPr marL="0" indent="0" fontAlgn="base"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We teach the scientific names of body parts from Year 1 and introduce the following key words through the Christopher Winter  and PSHE Association resources:</a:t>
            </a:r>
          </a:p>
          <a:p>
            <a:pPr marL="0" indent="0" fontAlgn="base">
              <a:buNone/>
            </a:pPr>
            <a:r>
              <a:rPr lang="en-GB" sz="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Year 3 – stereotypes, gender roles, similar, different, male, female, private parts, penis, testicles, vagina, vulva, uterus, family, fostering, adoption, relationship.</a:t>
            </a:r>
          </a:p>
          <a:p>
            <a:pPr marL="0" indent="0">
              <a:lnSpc>
                <a:spcPct val="90000"/>
              </a:lnSpc>
              <a:buNone/>
            </a:pPr>
            <a:endParaRPr lang="en-GB" altLang="en-US" sz="2000" dirty="0"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54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6880" y="1037559"/>
            <a:ext cx="8093365" cy="763525"/>
          </a:xfrm>
        </p:spPr>
        <p:txBody>
          <a:bodyPr>
            <a:normAutofit/>
          </a:bodyPr>
          <a:lstStyle/>
          <a:p>
            <a:r>
              <a:rPr lang="en-US">
                <a:latin typeface="XCCW Joined 4a" panose="03050702000000000000" pitchFamily="66" charset="0"/>
              </a:rPr>
              <a:t>Rewards and Sanctions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6880" y="1960930"/>
            <a:ext cx="4040188" cy="479822"/>
          </a:xfrm>
        </p:spPr>
        <p:txBody>
          <a:bodyPr/>
          <a:lstStyle/>
          <a:p>
            <a:pPr>
              <a:defRPr/>
            </a:pPr>
            <a:r>
              <a:rPr lang="en-US">
                <a:latin typeface="XCCW Joined 4a" panose="03050702000000000000" pitchFamily="66" charset="0"/>
              </a:rPr>
              <a:t>Rewards: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071348" y="2419045"/>
            <a:ext cx="2966185" cy="2276294"/>
          </a:xfrm>
        </p:spPr>
        <p:txBody>
          <a:bodyPr>
            <a:normAutofit fontScale="92500" lnSpcReduction="10000"/>
          </a:bodyPr>
          <a:lstStyle/>
          <a:p>
            <a:pPr algn="l">
              <a:defRPr/>
            </a:pPr>
            <a:r>
              <a:rPr lang="en-US">
                <a:latin typeface="XCCW Joined 4a" panose="03050702000000000000" pitchFamily="66" charset="0"/>
              </a:rPr>
              <a:t>House Points</a:t>
            </a:r>
          </a:p>
          <a:p>
            <a:pPr algn="l">
              <a:defRPr/>
            </a:pPr>
            <a:r>
              <a:rPr lang="en-US">
                <a:latin typeface="XCCW Joined 4a" panose="03050702000000000000" pitchFamily="66" charset="0"/>
              </a:rPr>
              <a:t>Rainbow</a:t>
            </a:r>
          </a:p>
          <a:p>
            <a:pPr algn="l">
              <a:defRPr/>
            </a:pPr>
            <a:r>
              <a:rPr lang="en-US">
                <a:latin typeface="XCCW Joined 4a" panose="03050702000000000000" pitchFamily="66" charset="0"/>
              </a:rPr>
              <a:t>Special Mention</a:t>
            </a:r>
          </a:p>
          <a:p>
            <a:pPr algn="l">
              <a:defRPr/>
            </a:pPr>
            <a:r>
              <a:rPr lang="en-US">
                <a:latin typeface="XCCW Joined 4a" panose="03050702000000000000" pitchFamily="66" charset="0"/>
              </a:rPr>
              <a:t>Headteacher award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1960930"/>
            <a:ext cx="4041775" cy="479822"/>
          </a:xfrm>
        </p:spPr>
        <p:txBody>
          <a:bodyPr/>
          <a:lstStyle/>
          <a:p>
            <a:r>
              <a:rPr lang="en-US">
                <a:latin typeface="XCCW Joined 4a" panose="03050702000000000000" pitchFamily="66" charset="0"/>
                <a:cs typeface="Arial" panose="020B0604020202020204" pitchFamily="34" charset="0"/>
              </a:rPr>
              <a:t>Sanctions: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1" y="2433327"/>
            <a:ext cx="4041775" cy="227629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>
                <a:latin typeface="XCCW Joined 4a" panose="03050702000000000000" pitchFamily="66" charset="0"/>
                <a:cs typeface="Arial" panose="020B0604020202020204" pitchFamily="34" charset="0"/>
              </a:rPr>
              <a:t>Verbal Warning</a:t>
            </a:r>
          </a:p>
          <a:p>
            <a:pPr algn="l"/>
            <a:r>
              <a:rPr lang="en-US">
                <a:latin typeface="XCCW Joined 4a" panose="03050702000000000000" pitchFamily="66" charset="0"/>
                <a:cs typeface="Arial" panose="020B0604020202020204" pitchFamily="34" charset="0"/>
              </a:rPr>
              <a:t>Minutes off break</a:t>
            </a:r>
          </a:p>
          <a:p>
            <a:pPr algn="l"/>
            <a:r>
              <a:rPr lang="en-US">
                <a:latin typeface="XCCW Joined 4a" panose="03050702000000000000" pitchFamily="66" charset="0"/>
                <a:cs typeface="Arial" panose="020B0604020202020204" pitchFamily="34" charset="0"/>
              </a:rPr>
              <a:t>Sent to SLT </a:t>
            </a:r>
          </a:p>
          <a:p>
            <a:pPr algn="l"/>
            <a:r>
              <a:rPr lang="en-US">
                <a:latin typeface="XCCW Joined 4a" panose="03050702000000000000" pitchFamily="66" charset="0"/>
                <a:cs typeface="Arial" panose="020B0604020202020204" pitchFamily="34" charset="0"/>
              </a:rPr>
              <a:t>Note/call home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28470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>
                <a:latin typeface="XCCW Joined 4a" panose="03050702000000000000" pitchFamily="66" charset="0"/>
              </a:rPr>
              <a:t>Homework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891995"/>
            <a:ext cx="7177135" cy="397033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GB" altLang="en-US" sz="2000">
                <a:latin typeface="XCCW Joined 4a" panose="03050702000000000000" pitchFamily="66" charset="0"/>
              </a:rPr>
              <a:t>Homework to be completed daily: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600" u="sng">
                <a:latin typeface="XCCW Joined 4a" panose="03050602040000000000" pitchFamily="66" charset="0"/>
              </a:rPr>
              <a:t>Mrs Sparks</a:t>
            </a:r>
          </a:p>
          <a:p>
            <a:pPr marL="0" indent="0">
              <a:buNone/>
            </a:pPr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Homework comprehension books will be sent home on a Monday and are expected to be returned by the following Monday at the latest.</a:t>
            </a:r>
            <a:r>
              <a:rPr lang="en-GB" sz="1800">
                <a:solidFill>
                  <a:srgbClr val="201F1E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sz="1800" u="sng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Miss Crowther</a:t>
            </a:r>
          </a:p>
          <a:p>
            <a:pPr marL="0" indent="0">
              <a:buNone/>
            </a:pPr>
            <a:r>
              <a:rPr lang="en-GB" sz="1800">
                <a:solidFill>
                  <a:srgbClr val="201F1E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a Friday the children will be set spelling homework which is tested the following Friday. </a:t>
            </a:r>
          </a:p>
          <a:p>
            <a:pPr marL="0" indent="0">
              <a:buNone/>
            </a:pPr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They will also be set Mathematics homework on Friday - This will be visible on TEAMS.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>
                <a:solidFill>
                  <a:srgbClr val="201F1E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expectation is that all children should also read and or practise their spellings every day.</a:t>
            </a:r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Reading at home should be to an adult, if possible, who should check their understanding of vocabulary and comprehension. </a:t>
            </a:r>
            <a:endParaRPr lang="en-GB" altLang="en-US" sz="1600"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18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28470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>
                <a:latin typeface="XCCW Joined 4a" panose="03050702000000000000" pitchFamily="66" charset="0"/>
              </a:rPr>
              <a:t>Homework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891995"/>
            <a:ext cx="7329840" cy="3970331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GB" altLang="en-US" sz="1600">
              <a:latin typeface="XCCW Joined 4a" panose="03050702000000000000" pitchFamily="66" charset="0"/>
            </a:endParaRPr>
          </a:p>
          <a:p>
            <a:pPr>
              <a:lnSpc>
                <a:spcPct val="80000"/>
              </a:lnSpc>
            </a:pPr>
            <a:r>
              <a:rPr lang="en-GB" altLang="en-US" sz="1400">
                <a:latin typeface="XCCW Joined 4a" panose="03050702000000000000" pitchFamily="66" charset="0"/>
              </a:rPr>
              <a:t>Please ensure your child is reading a variety of different texts and genres. Children are expected to read with an adult. Please write the words ‘</a:t>
            </a:r>
            <a:r>
              <a:rPr lang="en-GB" altLang="en-US" sz="1400" b="1">
                <a:latin typeface="XCCW Joined 4a" panose="03050702000000000000" pitchFamily="66" charset="0"/>
              </a:rPr>
              <a:t>book finished</a:t>
            </a:r>
            <a:r>
              <a:rPr lang="en-GB" altLang="en-US" sz="1400">
                <a:latin typeface="XCCW Joined 4a" panose="03050702000000000000" pitchFamily="66" charset="0"/>
              </a:rPr>
              <a:t>’ in their monkey record books when they have completed a book. Otherwise pages read should be recorded.</a:t>
            </a:r>
          </a:p>
          <a:p>
            <a:pPr>
              <a:lnSpc>
                <a:spcPct val="80000"/>
              </a:lnSpc>
            </a:pPr>
            <a:endParaRPr lang="en-GB" altLang="en-US" sz="1400">
              <a:latin typeface="XCCW Joined 4a" panose="03050702000000000000" pitchFamily="66" charset="0"/>
            </a:endParaRPr>
          </a:p>
          <a:p>
            <a:pPr>
              <a:lnSpc>
                <a:spcPct val="80000"/>
              </a:lnSpc>
            </a:pPr>
            <a:r>
              <a:rPr lang="en-GB" altLang="en-US" sz="1400">
                <a:latin typeface="XCCW Joined 4a" panose="03050702000000000000" pitchFamily="66" charset="0"/>
              </a:rPr>
              <a:t>It is expected that homework is always completed and handed in on time (except in special circumstances).</a:t>
            </a:r>
            <a:endParaRPr lang="en-US" altLang="en-US" sz="1400">
              <a:latin typeface="XCCW Joined 4a" panose="03050702000000000000" pitchFamily="66" charset="0"/>
            </a:endParaRPr>
          </a:p>
          <a:p>
            <a:pPr>
              <a:lnSpc>
                <a:spcPct val="80000"/>
              </a:lnSpc>
            </a:pPr>
            <a:endParaRPr lang="en-US" altLang="en-US" sz="1400">
              <a:latin typeface="XCCW Joined 4a" panose="03050702000000000000" pitchFamily="66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400">
                <a:latin typeface="XCCW Joined 4a" panose="03050702000000000000" pitchFamily="66" charset="0"/>
              </a:rPr>
              <a:t>If homework is not completed by the due date children may be asked to stay in for part of their lunch break and complete some or all of it with us.</a:t>
            </a:r>
          </a:p>
          <a:p>
            <a:pPr>
              <a:lnSpc>
                <a:spcPct val="80000"/>
              </a:lnSpc>
            </a:pPr>
            <a:endParaRPr lang="en-US" altLang="en-US" sz="1400">
              <a:latin typeface="XCCW Joined 4a" panose="03050702000000000000" pitchFamily="66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400">
                <a:latin typeface="XCCW Joined 4a" panose="03050702000000000000" pitchFamily="66" charset="0"/>
              </a:rPr>
              <a:t>If children are having some difficulties with homework, we will be more than happy to go over it again with them.</a:t>
            </a:r>
          </a:p>
          <a:p>
            <a:pPr>
              <a:lnSpc>
                <a:spcPct val="80000"/>
              </a:lnSpc>
            </a:pPr>
            <a:endParaRPr lang="en-US" altLang="en-US" sz="1400">
              <a:latin typeface="XCCW Joined 4a" panose="03050702000000000000" pitchFamily="66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400">
                <a:latin typeface="XCCW Joined 4a" panose="03050702000000000000" pitchFamily="66" charset="0"/>
              </a:rPr>
              <a:t>If there is a reason homework couldn’t be completed please email the teacher and make them aware.</a:t>
            </a:r>
          </a:p>
        </p:txBody>
      </p:sp>
    </p:spTree>
    <p:extLst>
      <p:ext uri="{BB962C8B-B14F-4D97-AF65-F5344CB8AC3E}">
        <p14:creationId xmlns:p14="http://schemas.microsoft.com/office/powerpoint/2010/main" val="89096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>
                <a:latin typeface="XCCW Joined 4a" panose="03050702000000000000" pitchFamily="66" charset="0"/>
              </a:rPr>
              <a:t>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6261" y="1044699"/>
            <a:ext cx="7329840" cy="3970331"/>
          </a:xfrm>
        </p:spPr>
        <p:txBody>
          <a:bodyPr>
            <a:normAutofit lnSpcReduction="10000"/>
          </a:bodyPr>
          <a:lstStyle/>
          <a:p>
            <a:pPr marL="90488" indent="0">
              <a:lnSpc>
                <a:spcPct val="90000"/>
              </a:lnSpc>
              <a:buNone/>
            </a:pPr>
            <a:r>
              <a:rPr lang="en-GB" altLang="en-US" sz="2400">
                <a:latin typeface="XCCW Joined 4a" panose="03050702000000000000" pitchFamily="66" charset="0"/>
              </a:rPr>
              <a:t>The class will have two PE lessons per week.</a:t>
            </a:r>
            <a:r>
              <a:rPr lang="en-US" altLang="en-US" sz="2400">
                <a:latin typeface="XCCW Joined 4a" panose="03050702000000000000" pitchFamily="66" charset="0"/>
              </a:rPr>
              <a:t> P.E. will take place on Monday and Tuesday. This then moves to Monday and Wednesday in the second half of the term.</a:t>
            </a:r>
          </a:p>
          <a:p>
            <a:pPr marL="90488" indent="0">
              <a:lnSpc>
                <a:spcPct val="90000"/>
              </a:lnSpc>
              <a:buNone/>
            </a:pPr>
            <a:r>
              <a:rPr lang="en-US" altLang="en-US" sz="2400">
                <a:latin typeface="XCCW Joined 4a" panose="03050702000000000000" pitchFamily="66" charset="0"/>
              </a:rPr>
              <a:t>Earrings need to be removed or covered.</a:t>
            </a:r>
          </a:p>
          <a:p>
            <a:pPr marL="90488" indent="0">
              <a:lnSpc>
                <a:spcPct val="90000"/>
              </a:lnSpc>
              <a:buNone/>
            </a:pPr>
            <a:endParaRPr lang="en-US">
              <a:latin typeface="XCCW Joined 4a" panose="03050702000000000000" pitchFamily="66" charset="0"/>
            </a:endParaRPr>
          </a:p>
          <a:p>
            <a:pPr marL="90488" indent="0">
              <a:lnSpc>
                <a:spcPct val="90000"/>
              </a:lnSpc>
              <a:buNone/>
            </a:pPr>
            <a:r>
              <a:rPr lang="en-US">
                <a:solidFill>
                  <a:srgbClr val="7CC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4a" panose="03050702000000000000" pitchFamily="66" charset="0"/>
              </a:rPr>
              <a:t>PE Kit</a:t>
            </a:r>
          </a:p>
          <a:p>
            <a:r>
              <a:rPr lang="en-GB" sz="2200">
                <a:latin typeface="XCCW Joined 4a" panose="03050602040000000000" pitchFamily="66" charset="0"/>
              </a:rPr>
              <a:t>T shirt with school logo or plain white T shirt</a:t>
            </a:r>
          </a:p>
          <a:p>
            <a:r>
              <a:rPr lang="en-GB" sz="2200">
                <a:latin typeface="XCCW Joined 4a" panose="03050602040000000000" pitchFamily="66" charset="0"/>
              </a:rPr>
              <a:t>Royal blue or black shorts</a:t>
            </a:r>
          </a:p>
          <a:p>
            <a:r>
              <a:rPr lang="en-GB" sz="2200">
                <a:latin typeface="XCCW Joined 4a" panose="03050602040000000000" pitchFamily="66" charset="0"/>
              </a:rPr>
              <a:t>Trainers or plimsolls</a:t>
            </a:r>
          </a:p>
          <a:p>
            <a:r>
              <a:rPr lang="en-GB" sz="2200">
                <a:latin typeface="XCCW Joined 4a" panose="03050602040000000000" pitchFamily="66" charset="0"/>
              </a:rPr>
              <a:t>Royal blue or navy sweatshirt and jogging bottoms</a:t>
            </a:r>
          </a:p>
          <a:p>
            <a:pPr marL="90488" indent="0">
              <a:lnSpc>
                <a:spcPct val="90000"/>
              </a:lnSpc>
              <a:buNone/>
            </a:pPr>
            <a:endParaRPr lang="en-US" altLang="en-US">
              <a:solidFill>
                <a:srgbClr val="7CC8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177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</p:spPr>
        <p:txBody>
          <a:bodyPr>
            <a:normAutofit/>
          </a:bodyPr>
          <a:lstStyle/>
          <a:p>
            <a:pPr algn="l"/>
            <a:r>
              <a:rPr lang="en-US">
                <a:latin typeface="XCCW Joined 4a" panose="03050702000000000000" pitchFamily="66" charset="0"/>
              </a:rPr>
              <a:t>Uniform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1044699"/>
            <a:ext cx="7177135" cy="3970331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>
                <a:latin typeface="XCCW Joined 4a" panose="03050602040000000000" pitchFamily="66" charset="0"/>
              </a:rPr>
              <a:t>At Frieth, we believe that the school uniform contributes to our school ethos and instils a sense of belonging to the school. We ask our children to take pride in their appearance and to look smart in school.</a:t>
            </a:r>
          </a:p>
          <a:p>
            <a:pPr marL="0" indent="0">
              <a:lnSpc>
                <a:spcPct val="90000"/>
              </a:lnSpc>
              <a:buNone/>
            </a:pPr>
            <a:endParaRPr lang="en-GB">
              <a:latin typeface="XCCW Joined 4a" panose="03050602040000000000" pitchFamily="66" charset="0"/>
            </a:endParaRPr>
          </a:p>
          <a:p>
            <a:r>
              <a:rPr lang="en-GB">
                <a:latin typeface="XCCW Joined 4a" panose="03050602040000000000" pitchFamily="66" charset="0"/>
              </a:rPr>
              <a:t>School sweatshirt / plain royal blue cardigan / jumper</a:t>
            </a:r>
          </a:p>
          <a:p>
            <a:r>
              <a:rPr lang="en-GB">
                <a:latin typeface="XCCW Joined 4a" panose="03050602040000000000" pitchFamily="66" charset="0"/>
              </a:rPr>
              <a:t>White or pale blue polo shirt</a:t>
            </a:r>
          </a:p>
          <a:p>
            <a:r>
              <a:rPr lang="en-GB">
                <a:latin typeface="XCCW Joined 4a" panose="03050602040000000000" pitchFamily="66" charset="0"/>
              </a:rPr>
              <a:t>Black or grey skirt or trousers</a:t>
            </a:r>
          </a:p>
          <a:p>
            <a:r>
              <a:rPr lang="en-GB">
                <a:latin typeface="XCCW Joined 4a" panose="03050602040000000000" pitchFamily="66" charset="0"/>
              </a:rPr>
              <a:t>White, grey or black socks / black tights</a:t>
            </a:r>
          </a:p>
          <a:p>
            <a:r>
              <a:rPr lang="en-GB">
                <a:latin typeface="XCCW Joined 4a" panose="03050602040000000000" pitchFamily="66" charset="0"/>
              </a:rPr>
              <a:t>Fleece for outdoor wear (optional)</a:t>
            </a:r>
          </a:p>
          <a:p>
            <a:r>
              <a:rPr lang="en-GB">
                <a:latin typeface="XCCW Joined 4a" panose="03050602040000000000" pitchFamily="66" charset="0"/>
              </a:rPr>
              <a:t>School tie (optional)</a:t>
            </a:r>
          </a:p>
          <a:p>
            <a:r>
              <a:rPr lang="en-GB">
                <a:latin typeface="XCCW Joined 4a" panose="03050602040000000000" pitchFamily="66" charset="0"/>
              </a:rPr>
              <a:t>Black low heeled shoes / sandals without open toes.  Sling backs are not allowed.</a:t>
            </a:r>
          </a:p>
          <a:p>
            <a:r>
              <a:rPr lang="en-GB">
                <a:latin typeface="XCCW Joined 4a" panose="03050602040000000000" pitchFamily="66" charset="0"/>
              </a:rPr>
              <a:t>In the summer, some pupils choose to wear a royal blue and white checked dress or shorts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/>
              <a:t> </a:t>
            </a:r>
            <a:endParaRPr lang="en-US" altLang="en-US">
              <a:latin typeface="XCCW Joined 4a" panose="030507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973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2E092B4A33C489A85F4A3A516BA98" ma:contentTypeVersion="15" ma:contentTypeDescription="Create a new document." ma:contentTypeScope="" ma:versionID="649a01a5ca3fb39cea0c3cd246c9b188">
  <xsd:schema xmlns:xsd="http://www.w3.org/2001/XMLSchema" xmlns:xs="http://www.w3.org/2001/XMLSchema" xmlns:p="http://schemas.microsoft.com/office/2006/metadata/properties" xmlns:ns2="0c093f3a-69ed-415e-bb17-0f4952f7cbb5" xmlns:ns3="9a226ea9-2d24-4178-863a-1b4fa6d41888" targetNamespace="http://schemas.microsoft.com/office/2006/metadata/properties" ma:root="true" ma:fieldsID="23c3933f5b31bb7afaa814b9f6e9a1ff" ns2:_="" ns3:_="">
    <xsd:import namespace="0c093f3a-69ed-415e-bb17-0f4952f7cbb5"/>
    <xsd:import namespace="9a226ea9-2d24-4178-863a-1b4fa6d418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93f3a-69ed-415e-bb17-0f4952f7cb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e76e8c8-5ecf-4b06-b55d-466b644f09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26ea9-2d24-4178-863a-1b4fa6d4188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c2cdfc1-1625-4eeb-980e-be617139a0c9}" ma:internalName="TaxCatchAll" ma:showField="CatchAllData" ma:web="9a226ea9-2d24-4178-863a-1b4fa6d418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26ea9-2d24-4178-863a-1b4fa6d41888" xsi:nil="true"/>
    <lcf76f155ced4ddcb4097134ff3c332f xmlns="0c093f3a-69ed-415e-bb17-0f4952f7cbb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996EC1F-971C-43A0-B5D9-701B1BAA0FED}">
  <ds:schemaRefs>
    <ds:schemaRef ds:uri="0c093f3a-69ed-415e-bb17-0f4952f7cbb5"/>
    <ds:schemaRef ds:uri="9a226ea9-2d24-4178-863a-1b4fa6d4188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72FCB72-04EF-4421-8A19-69E8370656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74C60C-FECD-4144-8441-45F9D462898F}">
  <ds:schemaRefs>
    <ds:schemaRef ds:uri="http://schemas.microsoft.com/office/2006/documentManagement/types"/>
    <ds:schemaRef ds:uri="9a226ea9-2d24-4178-863a-1b4fa6d41888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0c093f3a-69ed-415e-bb17-0f4952f7cbb5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897</Words>
  <Application>Microsoft Office PowerPoint</Application>
  <PresentationFormat>On-screen Show (16:9)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Times New Roman</vt:lpstr>
      <vt:lpstr>XCCW Joined 4a</vt:lpstr>
      <vt:lpstr>Office Theme</vt:lpstr>
      <vt:lpstr>Welcome to Kites!</vt:lpstr>
      <vt:lpstr>Kites’ Staff</vt:lpstr>
      <vt:lpstr>Curriculum Areas</vt:lpstr>
      <vt:lpstr>PSHE</vt:lpstr>
      <vt:lpstr>Rewards and Sanctions</vt:lpstr>
      <vt:lpstr>Homework</vt:lpstr>
      <vt:lpstr>Homework</vt:lpstr>
      <vt:lpstr>PE</vt:lpstr>
      <vt:lpstr>Uniform</vt:lpstr>
      <vt:lpstr>Links to the Church</vt:lpstr>
      <vt:lpstr>Communication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2017-07-14T17:38:22Z</dcterms:created>
  <dcterms:modified xsi:type="dcterms:W3CDTF">2024-09-18T13:12:58Z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0x01010048C2E092B4A33C489A85F4A3A516BA98</vt:lpwstr>
  </property>
  <property fmtid="{D5CDD505-2E9C-101B-9397-08002B2CF9AE}" pid="3" name="Order">
    <vt:r8>2184000</vt:r8>
  </property>
  <property fmtid="{D5CDD505-2E9C-101B-9397-08002B2CF9AE}" pid="4" name="MediaServiceImageTags">
    <vt:lpwstr/>
  </property>
</Properties>
</file>