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2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5" r:id="rId12"/>
    <p:sldId id="271" r:id="rId13"/>
    <p:sldId id="270" r:id="rId14"/>
    <p:sldId id="266" r:id="rId15"/>
    <p:sldId id="272" r:id="rId16"/>
    <p:sldId id="267" r:id="rId17"/>
    <p:sldId id="273" r:id="rId18"/>
    <p:sldId id="268" r:id="rId19"/>
    <p:sldId id="269" r:id="rId20"/>
  </p:sldIdLst>
  <p:sldSz cx="9144000" cy="5143500" type="screen16x9"/>
  <p:notesSz cx="6797675" cy="9926638"/>
  <p:embeddedFontLst>
    <p:embeddedFont>
      <p:font typeface="Comic Sans MS" panose="030F0702030302020204" pitchFamily="66" charset="0"/>
      <p:regular r:id="rId22"/>
      <p:bold r:id="rId23"/>
      <p:italic r:id="rId24"/>
      <p:boldItalic r:id="rId25"/>
    </p:embeddedFont>
    <p:embeddedFont>
      <p:font typeface="Oi" panose="020B0604020202020204" charset="0"/>
      <p:regular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8" roundtripDataSignature="AMtx7mhttv6mn9lxAzfnN6L64bt6smVBW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3" d="100"/>
          <a:sy n="103" d="100"/>
        </p:scale>
        <p:origin x="87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5.fntdata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4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font" Target="fonts/font3.fntdata"/><Relationship Id="rId32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font" Target="fonts/font2.fntdata"/><Relationship Id="rId28" Type="http://customschemas.google.com/relationships/presentationmetadata" Target="meta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font" Target="fonts/font1.fntdata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80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0" name="Google Shape;10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Google Shape;10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5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7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0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1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2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3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4:notes"/>
          <p:cNvSpPr txBox="1">
            <a:spLocks noGrp="1"/>
          </p:cNvSpPr>
          <p:nvPr>
            <p:ph type="body" idx="1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6"/>
          <p:cNvSpPr txBox="1">
            <a:spLocks noGrp="1"/>
          </p:cNvSpPr>
          <p:nvPr>
            <p:ph type="ctrTitle"/>
          </p:nvPr>
        </p:nvSpPr>
        <p:spPr>
          <a:xfrm>
            <a:off x="296260" y="2419045"/>
            <a:ext cx="5650085" cy="763525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Calibri"/>
              <a:buNone/>
              <a:defRPr sz="36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6"/>
          <p:cNvSpPr txBox="1">
            <a:spLocks noGrp="1"/>
          </p:cNvSpPr>
          <p:nvPr>
            <p:ph type="subTitle" idx="1"/>
          </p:nvPr>
        </p:nvSpPr>
        <p:spPr>
          <a:xfrm>
            <a:off x="296260" y="3182570"/>
            <a:ext cx="5650085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None/>
              <a:defRPr sz="2800" b="0" i="0">
                <a:solidFill>
                  <a:srgbClr val="FFFF00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Text, and Content" type="txAndObj">
  <p:cSld name="TEXT_AND_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7"/>
          <p:cNvSpPr txBox="1">
            <a:spLocks noGrp="1"/>
          </p:cNvSpPr>
          <p:nvPr>
            <p:ph type="title"/>
          </p:nvPr>
        </p:nvSpPr>
        <p:spPr>
          <a:xfrm>
            <a:off x="685800" y="114300"/>
            <a:ext cx="6870700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7"/>
          <p:cNvSpPr txBox="1">
            <a:spLocks noGrp="1"/>
          </p:cNvSpPr>
          <p:nvPr>
            <p:ph type="body" idx="1"/>
          </p:nvPr>
        </p:nvSpPr>
        <p:spPr>
          <a:xfrm>
            <a:off x="685800" y="1371600"/>
            <a:ext cx="37719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7"/>
          <p:cNvSpPr txBox="1">
            <a:spLocks noGrp="1"/>
          </p:cNvSpPr>
          <p:nvPr>
            <p:ph type="body" idx="2"/>
          </p:nvPr>
        </p:nvSpPr>
        <p:spPr>
          <a:xfrm>
            <a:off x="4610100" y="1371600"/>
            <a:ext cx="377190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" name="Google Shape;25;p1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8"/>
          <p:cNvSpPr txBox="1">
            <a:spLocks noGrp="1"/>
          </p:cNvSpPr>
          <p:nvPr>
            <p:ph type="title"/>
          </p:nvPr>
        </p:nvSpPr>
        <p:spPr>
          <a:xfrm>
            <a:off x="601670" y="281175"/>
            <a:ext cx="6108200" cy="572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alibri"/>
              <a:buNone/>
              <a:defRPr sz="3600">
                <a:solidFill>
                  <a:srgbClr val="7CC8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18"/>
          <p:cNvSpPr txBox="1">
            <a:spLocks noGrp="1"/>
          </p:cNvSpPr>
          <p:nvPr>
            <p:ph type="body" idx="1"/>
          </p:nvPr>
        </p:nvSpPr>
        <p:spPr>
          <a:xfrm>
            <a:off x="601670" y="1044701"/>
            <a:ext cx="6108200" cy="366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solidFill>
                  <a:schemeClr val="dk1"/>
                </a:solidFill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solidFill>
                  <a:schemeClr val="dk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solidFill>
                  <a:schemeClr val="dk1"/>
                </a:solidFill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solidFill>
                  <a:schemeClr val="dk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" name="Google Shape;31;p1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9"/>
          <p:cNvSpPr txBox="1">
            <a:spLocks noGrp="1"/>
          </p:cNvSpPr>
          <p:nvPr>
            <p:ph type="title"/>
          </p:nvPr>
        </p:nvSpPr>
        <p:spPr>
          <a:xfrm>
            <a:off x="601670" y="1044700"/>
            <a:ext cx="8093365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alibri"/>
              <a:buNone/>
              <a:defRPr sz="3600">
                <a:solidFill>
                  <a:srgbClr val="7CC8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body" idx="1"/>
          </p:nvPr>
        </p:nvSpPr>
        <p:spPr>
          <a:xfrm>
            <a:off x="536880" y="1946648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7" name="Google Shape;37;p19"/>
          <p:cNvSpPr txBox="1">
            <a:spLocks noGrp="1"/>
          </p:cNvSpPr>
          <p:nvPr>
            <p:ph type="body" idx="2"/>
          </p:nvPr>
        </p:nvSpPr>
        <p:spPr>
          <a:xfrm>
            <a:off x="536880" y="2419045"/>
            <a:ext cx="4040188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1pPr>
            <a:lvl2pPr marL="914400" lvl="1" indent="-35560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solidFill>
                  <a:schemeClr val="dk1"/>
                </a:solidFill>
              </a:defRPr>
            </a:lvl2pPr>
            <a:lvl3pPr marL="1371600" lvl="2" indent="-34290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3pPr>
            <a:lvl4pPr marL="1828800" lvl="3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>
                <a:solidFill>
                  <a:schemeClr val="dk1"/>
                </a:solidFill>
              </a:defRPr>
            </a:lvl4pPr>
            <a:lvl5pPr marL="2286000" lvl="4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38" name="Google Shape;38;p19"/>
          <p:cNvSpPr txBox="1">
            <a:spLocks noGrp="1"/>
          </p:cNvSpPr>
          <p:nvPr>
            <p:ph type="body" idx="3"/>
          </p:nvPr>
        </p:nvSpPr>
        <p:spPr>
          <a:xfrm>
            <a:off x="4572001" y="1946648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solidFill>
                  <a:schemeClr val="dk1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9"/>
          <p:cNvSpPr txBox="1">
            <a:spLocks noGrp="1"/>
          </p:cNvSpPr>
          <p:nvPr>
            <p:ph type="body" idx="4"/>
          </p:nvPr>
        </p:nvSpPr>
        <p:spPr>
          <a:xfrm>
            <a:off x="4572001" y="2419045"/>
            <a:ext cx="4041775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>
                <a:solidFill>
                  <a:schemeClr val="dk1"/>
                </a:solidFill>
              </a:defRPr>
            </a:lvl1pPr>
            <a:lvl2pPr marL="914400" lvl="1" indent="-355600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>
                <a:solidFill>
                  <a:schemeClr val="dk1"/>
                </a:solidFill>
              </a:defRPr>
            </a:lvl2pPr>
            <a:lvl3pPr marL="1371600" lvl="2" indent="-342900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>
                <a:solidFill>
                  <a:schemeClr val="dk1"/>
                </a:solidFill>
              </a:defRPr>
            </a:lvl3pPr>
            <a:lvl4pPr marL="1828800" lvl="3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>
                <a:solidFill>
                  <a:schemeClr val="dk1"/>
                </a:solidFill>
              </a:defRPr>
            </a:lvl4pPr>
            <a:lvl5pPr marL="2286000" lvl="4" indent="-330200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>
                <a:solidFill>
                  <a:schemeClr val="dk1"/>
                </a:solidFill>
              </a:defRPr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0" name="Google Shape;40;p19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9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9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0"/>
          <p:cNvSpPr txBox="1">
            <a:spLocks noGrp="1"/>
          </p:cNvSpPr>
          <p:nvPr>
            <p:ph type="title"/>
          </p:nvPr>
        </p:nvSpPr>
        <p:spPr>
          <a:xfrm>
            <a:off x="448965" y="1044700"/>
            <a:ext cx="8246070" cy="610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alibri"/>
              <a:buNone/>
              <a:defRPr sz="3600">
                <a:solidFill>
                  <a:srgbClr val="7CC800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0"/>
          <p:cNvSpPr txBox="1">
            <a:spLocks noGrp="1"/>
          </p:cNvSpPr>
          <p:nvPr>
            <p:ph type="body" idx="1"/>
          </p:nvPr>
        </p:nvSpPr>
        <p:spPr>
          <a:xfrm>
            <a:off x="448966" y="1655520"/>
            <a:ext cx="8246070" cy="32068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>
                <a:solidFill>
                  <a:schemeClr val="dk1"/>
                </a:solidFill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solidFill>
                  <a:schemeClr val="dk1"/>
                </a:solidFill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solidFill>
                  <a:schemeClr val="dk1"/>
                </a:solidFill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solidFill>
                  <a:schemeClr val="dk1"/>
                </a:solidFill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solidFill>
                  <a:schemeClr val="dk1"/>
                </a:solidFill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20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0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0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1"/>
          <p:cNvSpPr txBox="1"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1"/>
          <p:cNvSpPr txBox="1"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2" name="Google Shape;52;p21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21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1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2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22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8" name="Google Shape;58;p22"/>
          <p:cNvSpPr txBox="1">
            <a:spLocks noGrp="1"/>
          </p:cNvSpPr>
          <p:nvPr>
            <p:ph type="body" idx="2"/>
          </p:nvPr>
        </p:nvSpPr>
        <p:spPr>
          <a:xfrm>
            <a:off x="4648200" y="1200151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59" name="Google Shape;59;p22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2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22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5"/>
          <p:cNvSpPr txBox="1"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4" name="Google Shape;74;p25"/>
          <p:cNvSpPr txBox="1">
            <a:spLocks noGrp="1"/>
          </p:cNvSpPr>
          <p:nvPr>
            <p:ph type="body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75" name="Google Shape;75;p2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6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  <a:noFill/>
          <a:ln>
            <a:noFill/>
          </a:ln>
        </p:spPr>
      </p:sp>
      <p:sp>
        <p:nvSpPr>
          <p:cNvPr id="81" name="Google Shape;81;p26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82" name="Google Shape;82;p26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6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6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body" idx="1"/>
          </p:nvPr>
        </p:nvSpPr>
        <p:spPr>
          <a:xfrm rot="5400000">
            <a:off x="2874764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8" name="Google Shape;88;p27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7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7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8"/>
          <p:cNvSpPr txBox="1">
            <a:spLocks noGrp="1"/>
          </p:cNvSpPr>
          <p:nvPr>
            <p:ph type="title"/>
          </p:nvPr>
        </p:nvSpPr>
        <p:spPr>
          <a:xfrm rot="5400000">
            <a:off x="5463778" y="1371601"/>
            <a:ext cx="4388644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body" idx="1"/>
          </p:nvPr>
        </p:nvSpPr>
        <p:spPr>
          <a:xfrm rot="5400000">
            <a:off x="1272778" y="-609599"/>
            <a:ext cx="4388644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28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28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7" name="Google Shape;97;p28" descr="E:\websites\free-power-point-templates\2012\logos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918306" y="2326213"/>
            <a:ext cx="1463784" cy="526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5">
            <a:alphaModFix/>
          </a:blip>
          <a:stretch>
            <a:fillRect/>
          </a:stretch>
        </a:blip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5"/>
          <p:cNvSpPr txBox="1"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5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"/>
          <p:cNvSpPr txBox="1">
            <a:spLocks noGrp="1"/>
          </p:cNvSpPr>
          <p:nvPr>
            <p:ph type="ctrTitle"/>
          </p:nvPr>
        </p:nvSpPr>
        <p:spPr>
          <a:xfrm>
            <a:off x="0" y="2783788"/>
            <a:ext cx="5955493" cy="725348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omic Sans MS"/>
              <a:buNone/>
            </a:pPr>
            <a:r>
              <a:rPr lang="en-GB" sz="5400" dirty="0">
                <a:latin typeface="Comic Sans MS"/>
                <a:ea typeface="Comic Sans MS"/>
                <a:cs typeface="Comic Sans MS"/>
                <a:sym typeface="Comic Sans MS"/>
              </a:rPr>
              <a:t>Welcome to Eagles!</a:t>
            </a:r>
            <a:endParaRPr dirty="0"/>
          </a:p>
        </p:txBody>
      </p:sp>
      <p:sp>
        <p:nvSpPr>
          <p:cNvPr id="103" name="Google Shape;103;p1"/>
          <p:cNvSpPr txBox="1">
            <a:spLocks noGrp="1"/>
          </p:cNvSpPr>
          <p:nvPr>
            <p:ph type="subTitle" idx="1"/>
          </p:nvPr>
        </p:nvSpPr>
        <p:spPr>
          <a:xfrm>
            <a:off x="448965" y="3487980"/>
            <a:ext cx="5955494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FFFF00"/>
              </a:buClr>
              <a:buSzPts val="2800"/>
              <a:buNone/>
            </a:pPr>
            <a:endParaRPr>
              <a:latin typeface="Oi"/>
              <a:ea typeface="Oi"/>
              <a:cs typeface="Oi"/>
              <a:sym typeface="Oi"/>
            </a:endParaRPr>
          </a:p>
          <a:p>
            <a:pPr marL="0" lvl="0" indent="0" algn="l" rtl="0">
              <a:spcBef>
                <a:spcPts val="560"/>
              </a:spcBef>
              <a:spcAft>
                <a:spcPts val="0"/>
              </a:spcAft>
              <a:buClr>
                <a:srgbClr val="FFFF00"/>
              </a:buClr>
              <a:buSzPts val="2800"/>
              <a:buNone/>
            </a:pPr>
            <a:endParaRPr>
              <a:latin typeface="Oi"/>
              <a:ea typeface="Oi"/>
              <a:cs typeface="Oi"/>
              <a:sym typeface="O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"/>
          <p:cNvSpPr txBox="1">
            <a:spLocks noGrp="1"/>
          </p:cNvSpPr>
          <p:nvPr>
            <p:ph type="title"/>
          </p:nvPr>
        </p:nvSpPr>
        <p:spPr>
          <a:xfrm>
            <a:off x="1517900" y="891995"/>
            <a:ext cx="5153025" cy="12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omic Sans MS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Eagles’ Team</a:t>
            </a:r>
            <a:endParaRPr dirty="0"/>
          </a:p>
        </p:txBody>
      </p:sp>
      <p:sp>
        <p:nvSpPr>
          <p:cNvPr id="109" name="Google Shape;109;p2"/>
          <p:cNvSpPr txBox="1">
            <a:spLocks noGrp="1"/>
          </p:cNvSpPr>
          <p:nvPr>
            <p:ph type="body" idx="1"/>
          </p:nvPr>
        </p:nvSpPr>
        <p:spPr>
          <a:xfrm>
            <a:off x="296261" y="1351360"/>
            <a:ext cx="7787954" cy="30528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Mrs Lampard (Monday - Thursday)</a:t>
            </a:r>
            <a:endParaRPr dirty="0"/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Mr Gosling (Friday)</a:t>
            </a:r>
          </a:p>
          <a:p>
            <a:pPr marL="0" indent="0">
              <a:spcBef>
                <a:spcPts val="420"/>
              </a:spcBef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Miss Crowther – French (Friday afternoon)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lang="en-GB"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Learning support assistant: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r>
              <a:rPr lang="en-GB" sz="2100" dirty="0">
                <a:latin typeface="Comic Sans MS"/>
                <a:ea typeface="Comic Sans MS"/>
                <a:cs typeface="Comic Sans MS"/>
                <a:sym typeface="Comic Sans MS"/>
              </a:rPr>
              <a:t>Mrs Clayton</a:t>
            </a: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spcBef>
                <a:spcPts val="42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</a:pPr>
            <a:endParaRPr sz="21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sp>
        <p:nvSpPr>
          <p:cNvPr id="110" name="Google Shape;110;p2" descr="Image result for rAMAN hERR LOWBROOK ACADEMY"/>
          <p:cNvSpPr/>
          <p:nvPr/>
        </p:nvSpPr>
        <p:spPr>
          <a:xfrm>
            <a:off x="1117997" y="-102394"/>
            <a:ext cx="228601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dk1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3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Curriculum Areas</a:t>
            </a:r>
            <a:endParaRPr/>
          </a:p>
        </p:txBody>
      </p:sp>
      <p:sp>
        <p:nvSpPr>
          <p:cNvPr id="116" name="Google Shape;116;p3"/>
          <p:cNvSpPr txBox="1">
            <a:spLocks noGrp="1"/>
          </p:cNvSpPr>
          <p:nvPr>
            <p:ph type="body" idx="1"/>
          </p:nvPr>
        </p:nvSpPr>
        <p:spPr>
          <a:xfrm>
            <a:off x="448964" y="1044699"/>
            <a:ext cx="839877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English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Mathematics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Science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History and Geography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Art and DT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Physical Education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Religious Education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Computing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Music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PSHE</a:t>
            </a:r>
            <a:endParaRPr/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>
                <a:latin typeface="Comic Sans MS"/>
                <a:ea typeface="Comic Sans MS"/>
                <a:cs typeface="Comic Sans MS"/>
                <a:sym typeface="Comic Sans MS"/>
              </a:rPr>
              <a:t>French</a:t>
            </a:r>
            <a:endParaRPr sz="200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just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b="1" i="1">
                <a:latin typeface="Comic Sans MS"/>
                <a:ea typeface="Comic Sans MS"/>
                <a:cs typeface="Comic Sans MS"/>
                <a:sym typeface="Comic Sans MS"/>
              </a:rPr>
              <a:t>Please see the curriculum letter for more details around what the children will be covering in each subject. A timetable is also available on the class page of the school website.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4"/>
          <p:cNvSpPr txBox="1">
            <a:spLocks noGrp="1"/>
          </p:cNvSpPr>
          <p:nvPr>
            <p:ph type="title"/>
          </p:nvPr>
        </p:nvSpPr>
        <p:spPr>
          <a:xfrm>
            <a:off x="536880" y="1037559"/>
            <a:ext cx="8093365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Rewards and Sanctions</a:t>
            </a:r>
            <a:endParaRPr/>
          </a:p>
        </p:txBody>
      </p:sp>
      <p:sp>
        <p:nvSpPr>
          <p:cNvPr id="122" name="Google Shape;122;p4"/>
          <p:cNvSpPr txBox="1">
            <a:spLocks noGrp="1"/>
          </p:cNvSpPr>
          <p:nvPr>
            <p:ph type="body" idx="1"/>
          </p:nvPr>
        </p:nvSpPr>
        <p:spPr>
          <a:xfrm>
            <a:off x="536880" y="1960930"/>
            <a:ext cx="404018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Rewards:</a:t>
            </a:r>
            <a:endParaRPr/>
          </a:p>
        </p:txBody>
      </p:sp>
      <p:sp>
        <p:nvSpPr>
          <p:cNvPr id="123" name="Google Shape;123;p4"/>
          <p:cNvSpPr txBox="1">
            <a:spLocks noGrp="1"/>
          </p:cNvSpPr>
          <p:nvPr>
            <p:ph type="body" idx="2"/>
          </p:nvPr>
        </p:nvSpPr>
        <p:spPr>
          <a:xfrm>
            <a:off x="1071348" y="2419045"/>
            <a:ext cx="2966185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House Points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Rainbow</a:t>
            </a:r>
            <a:endParaRPr dirty="0"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Special Mention</a:t>
            </a: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sym typeface="Comic Sans MS"/>
              </a:rPr>
              <a:t>Head Teacher’s Award </a:t>
            </a:r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dirty="0">
                <a:latin typeface="Comic Sans MS"/>
                <a:sym typeface="Comic Sans MS"/>
              </a:rPr>
              <a:t>Let Your Light Shine</a:t>
            </a:r>
          </a:p>
          <a:p>
            <a:pPr marL="0" lvl="0" indent="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dirty="0"/>
          </a:p>
        </p:txBody>
      </p:sp>
      <p:sp>
        <p:nvSpPr>
          <p:cNvPr id="124" name="Google Shape;124;p4"/>
          <p:cNvSpPr txBox="1">
            <a:spLocks noGrp="1"/>
          </p:cNvSpPr>
          <p:nvPr>
            <p:ph type="body" idx="3"/>
          </p:nvPr>
        </p:nvSpPr>
        <p:spPr>
          <a:xfrm>
            <a:off x="4572001" y="1960930"/>
            <a:ext cx="4041775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Sanctions:</a:t>
            </a:r>
            <a:endParaRPr/>
          </a:p>
        </p:txBody>
      </p:sp>
      <p:sp>
        <p:nvSpPr>
          <p:cNvPr id="125" name="Google Shape;125;p4"/>
          <p:cNvSpPr txBox="1">
            <a:spLocks noGrp="1"/>
          </p:cNvSpPr>
          <p:nvPr>
            <p:ph type="body" idx="4"/>
          </p:nvPr>
        </p:nvSpPr>
        <p:spPr>
          <a:xfrm>
            <a:off x="4572001" y="2433327"/>
            <a:ext cx="4041775" cy="22762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Verbal Warning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Minutes off break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Sent to SLT </a:t>
            </a:r>
            <a:endParaRPr/>
          </a:p>
          <a:p>
            <a:pPr marL="342900" lvl="0" indent="-3429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Note/call home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"/>
          <p:cNvSpPr txBox="1">
            <a:spLocks noGrp="1"/>
          </p:cNvSpPr>
          <p:nvPr>
            <p:ph type="title"/>
          </p:nvPr>
        </p:nvSpPr>
        <p:spPr>
          <a:xfrm>
            <a:off x="448965" y="128470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/>
          </a:p>
        </p:txBody>
      </p:sp>
      <p:sp>
        <p:nvSpPr>
          <p:cNvPr id="131" name="Google Shape;131;p5"/>
          <p:cNvSpPr txBox="1">
            <a:spLocks noGrp="1"/>
          </p:cNvSpPr>
          <p:nvPr>
            <p:ph type="body" idx="1"/>
          </p:nvPr>
        </p:nvSpPr>
        <p:spPr>
          <a:xfrm>
            <a:off x="448965" y="891995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Mondays:	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- Comprehension task – CGP book</a:t>
            </a:r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sym typeface="Comic Sans MS"/>
              </a:rPr>
              <a:t>- Chapters from class text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- Mathletics online or pages from book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It will be set-out on Teams but no need to ‘turn-in’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921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Font typeface="Comic Sans MS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Fridays:</a:t>
            </a:r>
          </a:p>
          <a:p>
            <a:pPr marL="50800" lvl="0" indent="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- Weekly list of 10 spellings to learn for the following week</a:t>
            </a: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6"/>
          <p:cNvSpPr txBox="1">
            <a:spLocks noGrp="1"/>
          </p:cNvSpPr>
          <p:nvPr>
            <p:ph type="title"/>
          </p:nvPr>
        </p:nvSpPr>
        <p:spPr>
          <a:xfrm>
            <a:off x="448965" y="128470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/>
          </a:p>
        </p:txBody>
      </p:sp>
      <p:sp>
        <p:nvSpPr>
          <p:cNvPr id="137" name="Google Shape;137;p6"/>
          <p:cNvSpPr txBox="1">
            <a:spLocks noGrp="1"/>
          </p:cNvSpPr>
          <p:nvPr>
            <p:ph type="body" idx="1"/>
          </p:nvPr>
        </p:nvSpPr>
        <p:spPr>
          <a:xfrm>
            <a:off x="448965" y="891995"/>
            <a:ext cx="7329840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Children should also be reading daily and recording what they have read each day. This will be checked daily in their new reading records. 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If homework is not completed by the due date, children may be asked to stay in for part of their lunch break and complete some or all of it.</a:t>
            </a:r>
            <a:endParaRPr dirty="0"/>
          </a:p>
          <a:p>
            <a:pPr marL="342900" lvl="0" indent="-215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If children are having difficulties with homework, please let me know so that we can go over it again with them.</a:t>
            </a:r>
            <a:endParaRPr dirty="0"/>
          </a:p>
          <a:p>
            <a:pPr marL="0" lvl="0" indent="0" algn="l" rtl="0">
              <a:lnSpc>
                <a:spcPct val="8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"/>
          <p:cNvSpPr txBox="1">
            <a:spLocks noGrp="1"/>
          </p:cNvSpPr>
          <p:nvPr>
            <p:ph type="title"/>
          </p:nvPr>
        </p:nvSpPr>
        <p:spPr>
          <a:xfrm>
            <a:off x="448965" y="128470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Homework</a:t>
            </a:r>
            <a:endParaRPr/>
          </a:p>
        </p:txBody>
      </p:sp>
      <p:sp>
        <p:nvSpPr>
          <p:cNvPr id="143" name="Google Shape;143;p7"/>
          <p:cNvSpPr txBox="1">
            <a:spLocks noGrp="1"/>
          </p:cNvSpPr>
          <p:nvPr>
            <p:ph type="body" idx="1"/>
          </p:nvPr>
        </p:nvSpPr>
        <p:spPr>
          <a:xfrm>
            <a:off x="448965" y="891995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Spelling Stars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Children have already completed this half term’s baseline assessment of their Spelling Star.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They will have brought home a copy, with the words that they need to practise highlighted.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Children will be retested on their Spelling Star at the end of each half term; please support your child in making sure that they are practising these words in addition to their other homework.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 sz="18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0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Uniform</a:t>
            </a:r>
            <a:endParaRPr dirty="0"/>
          </a:p>
        </p:txBody>
      </p:sp>
      <p:sp>
        <p:nvSpPr>
          <p:cNvPr id="161" name="Google Shape;161;p10"/>
          <p:cNvSpPr txBox="1">
            <a:spLocks noGrp="1"/>
          </p:cNvSpPr>
          <p:nvPr>
            <p:ph type="body" idx="1"/>
          </p:nvPr>
        </p:nvSpPr>
        <p:spPr>
          <a:xfrm>
            <a:off x="448965" y="1044699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At Frieth, we believe that the school uniform contributes to our school ethos and instils a sense of belonging to the school. We ask our children to take pride in their appearance and to look smart in school.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School sweatshirt / plain royal blue cardigan or jumper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White or pale blue polo shirt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Black or grey skirt or trousers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White, grey or black socks / black tights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Fleece for outdoor wear (optional)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Black low-heeled shoes. Boots and sling backs are not allowed.</a:t>
            </a:r>
            <a:endParaRPr dirty="0"/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In the summer, pupils may choose to wear a royal blue and white checked dress or shorts.</a:t>
            </a:r>
          </a:p>
          <a:p>
            <a:pPr marL="342900" lvl="0" indent="-3429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</a:pPr>
            <a:r>
              <a:rPr lang="en-GB" sz="1600" dirty="0">
                <a:latin typeface="Comic Sans MS"/>
                <a:sym typeface="Comic Sans MS"/>
              </a:rPr>
              <a:t>Long hair tied up/stud earrings only/no jewellery apart from watches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r>
              <a:rPr lang="en-GB" sz="1600" dirty="0">
                <a:latin typeface="Comic Sans MS"/>
                <a:ea typeface="Comic Sans MS"/>
                <a:cs typeface="Comic Sans MS"/>
                <a:sym typeface="Comic Sans MS"/>
              </a:rPr>
              <a:t> </a:t>
            </a:r>
            <a:endParaRPr sz="1600"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119139-44F0-72CC-26F2-A8F0FBCEF7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453" y="1044700"/>
            <a:ext cx="8246070" cy="610820"/>
          </a:xfrm>
        </p:spPr>
        <p:txBody>
          <a:bodyPr>
            <a:normAutofit fontScale="90000"/>
          </a:bodyPr>
          <a:lstStyle/>
          <a:p>
            <a:r>
              <a:rPr lang="en-GB" dirty="0">
                <a:latin typeface="Comic Sans MS"/>
              </a:rPr>
              <a:t>PE kit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EA4D3C-0E65-77D4-AC05-170842D6E8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2000" dirty="0">
                <a:latin typeface="Comic Sans MS"/>
              </a:rPr>
              <a:t>T shirt with school logo or plain white T shirt </a:t>
            </a:r>
          </a:p>
          <a:p>
            <a:r>
              <a:rPr lang="en-GB" sz="2000" dirty="0">
                <a:latin typeface="Comic Sans MS"/>
              </a:rPr>
              <a:t>Royal blue or navy shorts </a:t>
            </a:r>
          </a:p>
          <a:p>
            <a:r>
              <a:rPr lang="en-GB" sz="2000" dirty="0">
                <a:latin typeface="Comic Sans MS"/>
              </a:rPr>
              <a:t>Trainers or plimsolls </a:t>
            </a:r>
          </a:p>
          <a:p>
            <a:r>
              <a:rPr lang="en-GB" sz="2000" dirty="0">
                <a:latin typeface="Comic Sans MS"/>
              </a:rPr>
              <a:t>Royal blue or navy sweatshirt and jogging bottoms</a:t>
            </a:r>
          </a:p>
          <a:p>
            <a:endParaRPr lang="en-GB" sz="2000" dirty="0">
              <a:latin typeface="Comic Sans MS"/>
            </a:endParaRPr>
          </a:p>
          <a:p>
            <a:r>
              <a:rPr lang="en-GB" sz="2000" dirty="0">
                <a:latin typeface="Comic Sans MS"/>
              </a:rPr>
              <a:t>Please no hoodies or earrings (can be covered with tape)</a:t>
            </a:r>
          </a:p>
        </p:txBody>
      </p:sp>
    </p:spTree>
    <p:extLst>
      <p:ext uri="{BB962C8B-B14F-4D97-AF65-F5344CB8AC3E}">
        <p14:creationId xmlns:p14="http://schemas.microsoft.com/office/powerpoint/2010/main" val="992162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2CA48DA-0474-2ABD-F45A-D3CE53700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GB" sz="3600" dirty="0">
                <a:solidFill>
                  <a:srgbClr val="7CC800"/>
                </a:solidFill>
                <a:latin typeface="Comic Sans MS"/>
              </a:rPr>
              <a:t>PSHE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22B46D13-00D5-7860-898D-FA31961612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700" y="1044700"/>
            <a:ext cx="3851383" cy="3663766"/>
          </a:xfrm>
        </p:spPr>
        <p:txBody>
          <a:bodyPr>
            <a:normAutofit fontScale="70000" lnSpcReduction="20000"/>
          </a:bodyPr>
          <a:lstStyle/>
          <a:p>
            <a:pPr marL="50800" indent="0" algn="ctr" fontAlgn="base">
              <a:spcAft>
                <a:spcPts val="1000"/>
              </a:spcAft>
              <a:buNone/>
            </a:pPr>
            <a:r>
              <a:rPr lang="en-GB" sz="2000" dirty="0">
                <a:latin typeface="Comic Sans MS"/>
              </a:rPr>
              <a:t>At Frieth school PSHE is a taught subject.  PSHE is timetabled once a week and delivered by class teachers.</a:t>
            </a:r>
          </a:p>
          <a:p>
            <a:pPr marL="50800" indent="0" algn="ctr" fontAlgn="base">
              <a:spcAft>
                <a:spcPts val="1000"/>
              </a:spcAft>
              <a:buNone/>
            </a:pPr>
            <a:r>
              <a:rPr lang="en-GB" sz="2000" dirty="0">
                <a:latin typeface="Comic Sans MS"/>
              </a:rPr>
              <a:t> The PSHE curriculum has been designed to ensure pupils receive a relevant and age- appropriate education to support them in their lives now and in the future. 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Mental health and wellbeing 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Managing money and online spending 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Changes in puberty (and sex education)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Drug education: assessing risk and managing influences 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Developing our understanding of AI</a:t>
            </a:r>
          </a:p>
          <a:p>
            <a:pPr marL="50800" indent="0" fontAlgn="base">
              <a:spcAft>
                <a:spcPts val="1000"/>
              </a:spcAft>
              <a:buNone/>
            </a:pPr>
            <a:r>
              <a:rPr lang="en-GB" sz="1400" dirty="0">
                <a:latin typeface="Comic Sans MS"/>
              </a:rPr>
              <a:t>Looking to the future</a:t>
            </a:r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86D3051A-6EF9-F107-3B1C-25552887F08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999571" y="1044700"/>
            <a:ext cx="4519961" cy="3394075"/>
          </a:xfrm>
        </p:spPr>
        <p:txBody>
          <a:bodyPr>
            <a:normAutofit/>
          </a:bodyPr>
          <a:lstStyle/>
          <a:p>
            <a:pPr marL="50800" indent="0" algn="l" fontAlgn="base">
              <a:buNone/>
            </a:pPr>
            <a:r>
              <a:rPr lang="en-GB" sz="1500" dirty="0">
                <a:latin typeface="Comic Sans MS"/>
              </a:rPr>
              <a:t>We teach the scientific names of body parts from Year 1 and introduce the following key words through the Christopher Winter and PSHE Association resources:</a:t>
            </a:r>
          </a:p>
          <a:p>
            <a:pPr marL="50800" indent="0" algn="l" fontAlgn="base">
              <a:buNone/>
            </a:pPr>
            <a:r>
              <a:rPr lang="en-GB" sz="1500" dirty="0">
                <a:latin typeface="Comic Sans MS"/>
              </a:rPr>
              <a:t>Year 6 – womb, sperm, fertilisation, pregnancy, </a:t>
            </a:r>
            <a:r>
              <a:rPr lang="en-GB" sz="1500" dirty="0">
                <a:solidFill>
                  <a:srgbClr val="FF0000"/>
                </a:solidFill>
                <a:latin typeface="Comic Sans MS"/>
              </a:rPr>
              <a:t>sexual intercourse</a:t>
            </a:r>
            <a:r>
              <a:rPr lang="en-GB" sz="1500" dirty="0">
                <a:latin typeface="Comic Sans MS"/>
              </a:rPr>
              <a:t>, </a:t>
            </a:r>
            <a:r>
              <a:rPr lang="en-GB" sz="1500" dirty="0">
                <a:solidFill>
                  <a:srgbClr val="FF0000"/>
                </a:solidFill>
                <a:latin typeface="Comic Sans MS"/>
              </a:rPr>
              <a:t>conception, </a:t>
            </a:r>
            <a:r>
              <a:rPr lang="en-GB" sz="1500" dirty="0">
                <a:latin typeface="Comic Sans MS"/>
              </a:rPr>
              <a:t>twins, fostering, adoption, relationship, friendship, love, consent, intimacy, communication, personal/private information.</a:t>
            </a:r>
          </a:p>
          <a:p>
            <a:pPr marL="50800" indent="0" algn="ctr" fontAlgn="base">
              <a:buNone/>
            </a:pPr>
            <a:r>
              <a:rPr lang="en-GB" sz="1500" dirty="0">
                <a:solidFill>
                  <a:srgbClr val="FF0000"/>
                </a:solidFill>
                <a:latin typeface="Comic Sans MS"/>
              </a:rPr>
              <a:t>Non-statutory conception lesson in year 6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90022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1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Links to the Church</a:t>
            </a:r>
            <a:endParaRPr/>
          </a:p>
        </p:txBody>
      </p:sp>
      <p:sp>
        <p:nvSpPr>
          <p:cNvPr id="167" name="Google Shape;167;p11"/>
          <p:cNvSpPr txBox="1">
            <a:spLocks noGrp="1"/>
          </p:cNvSpPr>
          <p:nvPr>
            <p:ph type="body" idx="1"/>
          </p:nvPr>
        </p:nvSpPr>
        <p:spPr>
          <a:xfrm>
            <a:off x="448965" y="1044699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dirty="0">
                <a:latin typeface="Comic Sans MS"/>
                <a:ea typeface="Comic Sans MS"/>
                <a:cs typeface="Comic Sans MS"/>
                <a:sym typeface="Comic Sans MS"/>
              </a:rPr>
              <a:t>We are also very fortunate to welcome back  Reverend Andy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dirty="0">
                <a:latin typeface="Comic Sans MS"/>
                <a:ea typeface="Comic Sans MS"/>
                <a:cs typeface="Comic Sans MS"/>
                <a:sym typeface="Comic Sans MS"/>
              </a:rPr>
              <a:t>Our school vision is ‘Let your Light Shine’.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GB" sz="2400" dirty="0">
                <a:latin typeface="Comic Sans MS"/>
                <a:ea typeface="Comic Sans MS"/>
                <a:cs typeface="Comic Sans MS"/>
                <a:sym typeface="Comic Sans MS"/>
              </a:rPr>
              <a:t>This encourages our children to show the world how wonderful they are, in both the good character and values they display and in their unique qualities and talents.</a:t>
            </a:r>
            <a:endParaRPr sz="24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0" lvl="0" indent="0" algn="l" rtl="0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573C888-86CA-6139-A97E-D0FEBC9E25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Trips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468EB99-D523-E9BD-76A4-F08CB9437D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>
                <a:latin typeface="Comic Sans MS" panose="030F0702030302020204" pitchFamily="66" charset="0"/>
              </a:rPr>
              <a:t>Visit to </a:t>
            </a:r>
            <a:r>
              <a:rPr lang="en-GB" dirty="0" err="1">
                <a:latin typeface="Comic Sans MS" panose="030F0702030302020204" pitchFamily="66" charset="0"/>
              </a:rPr>
              <a:t>Parmoor</a:t>
            </a:r>
            <a:r>
              <a:rPr lang="en-GB" dirty="0">
                <a:latin typeface="Comic Sans MS" panose="030F0702030302020204" pitchFamily="66" charset="0"/>
              </a:rPr>
              <a:t> (Lady Ryder Memorial Garden) which links with our science and geography</a:t>
            </a:r>
          </a:p>
          <a:p>
            <a:r>
              <a:rPr lang="en-GB" dirty="0">
                <a:latin typeface="Comic Sans MS" panose="030F0702030302020204" pitchFamily="66" charset="0"/>
              </a:rPr>
              <a:t>Visit to Connells’ farm</a:t>
            </a:r>
          </a:p>
          <a:p>
            <a:r>
              <a:rPr lang="en-GB" dirty="0">
                <a:latin typeface="Comic Sans MS" panose="030F0702030302020204" pitchFamily="66" charset="0"/>
              </a:rPr>
              <a:t>Visit to a place of worship</a:t>
            </a:r>
          </a:p>
          <a:p>
            <a:r>
              <a:rPr lang="en-GB" dirty="0">
                <a:latin typeface="Comic Sans MS" panose="030F0702030302020204" pitchFamily="66" charset="0"/>
              </a:rPr>
              <a:t>Residential trip to The River Dart in May </a:t>
            </a:r>
          </a:p>
        </p:txBody>
      </p:sp>
    </p:spTree>
    <p:extLst>
      <p:ext uri="{BB962C8B-B14F-4D97-AF65-F5344CB8AC3E}">
        <p14:creationId xmlns:p14="http://schemas.microsoft.com/office/powerpoint/2010/main" val="11005286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2"/>
          <p:cNvSpPr txBox="1">
            <a:spLocks noGrp="1"/>
          </p:cNvSpPr>
          <p:nvPr>
            <p:ph type="title"/>
          </p:nvPr>
        </p:nvSpPr>
        <p:spPr>
          <a:xfrm>
            <a:off x="601670" y="281175"/>
            <a:ext cx="6108200" cy="5726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ct val="100000"/>
              <a:buFont typeface="Comic Sans MS"/>
              <a:buNone/>
            </a:pPr>
            <a:r>
              <a:rPr lang="en-GB" dirty="0">
                <a:latin typeface="Comic Sans MS"/>
                <a:ea typeface="Comic Sans MS"/>
                <a:cs typeface="Comic Sans MS"/>
                <a:sym typeface="Comic Sans MS"/>
              </a:rPr>
              <a:t>SATs</a:t>
            </a:r>
            <a:endParaRPr dirty="0"/>
          </a:p>
        </p:txBody>
      </p:sp>
      <p:sp>
        <p:nvSpPr>
          <p:cNvPr id="173" name="Google Shape;173;p12"/>
          <p:cNvSpPr txBox="1">
            <a:spLocks noGrp="1"/>
          </p:cNvSpPr>
          <p:nvPr>
            <p:ph type="body" idx="1"/>
          </p:nvPr>
        </p:nvSpPr>
        <p:spPr>
          <a:xfrm>
            <a:off x="601670" y="1044701"/>
            <a:ext cx="6512808" cy="36637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55000" lnSpcReduction="20000"/>
          </a:bodyPr>
          <a:lstStyle/>
          <a:p>
            <a:pPr marL="342900" lvl="0" indent="-342931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For Year 6 pupils, SATs will be taking place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11</a:t>
            </a:r>
            <a:r>
              <a:rPr lang="en-GB" sz="3600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 – 14</a:t>
            </a:r>
            <a:r>
              <a:rPr lang="en-GB" sz="3600" baseline="30000" dirty="0">
                <a:latin typeface="Comic Sans MS"/>
                <a:ea typeface="Comic Sans MS"/>
                <a:cs typeface="Comic Sans MS"/>
                <a:sym typeface="Comic Sans MS"/>
              </a:rPr>
              <a:t>th</a:t>
            </a: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 May 2026</a:t>
            </a:r>
            <a:endParaRPr sz="2900" dirty="0"/>
          </a:p>
          <a:p>
            <a:pPr marL="342900" lvl="0" indent="-342931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These will cover:</a:t>
            </a:r>
            <a:endParaRPr sz="2900" dirty="0"/>
          </a:p>
          <a:p>
            <a:pPr marL="0" lvl="0" indent="0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          Spelling, punctuation and grammar (</a:t>
            </a:r>
            <a:r>
              <a:rPr lang="en-GB" sz="3600" dirty="0" err="1">
                <a:latin typeface="Comic Sans MS"/>
                <a:ea typeface="Comic Sans MS"/>
                <a:cs typeface="Comic Sans MS"/>
                <a:sym typeface="Comic Sans MS"/>
              </a:rPr>
              <a:t>SpaG</a:t>
            </a: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)</a:t>
            </a:r>
            <a:endParaRPr sz="2900" dirty="0"/>
          </a:p>
          <a:p>
            <a:pPr marL="0" lvl="0" indent="0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          Reading Comprehension</a:t>
            </a:r>
            <a:endParaRPr sz="2900" dirty="0"/>
          </a:p>
          <a:p>
            <a:pPr marL="0" lvl="0" indent="0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          Arithmetic</a:t>
            </a:r>
            <a:endParaRPr sz="2900" dirty="0"/>
          </a:p>
          <a:p>
            <a:pPr marL="0" lvl="0" indent="0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          Mathematical reasoning and problem solving</a:t>
            </a:r>
          </a:p>
          <a:p>
            <a:pPr marL="0" lvl="0" indent="0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sz="2900" dirty="0"/>
          </a:p>
          <a:p>
            <a:pPr marL="342900" lvl="0" indent="-342931" algn="l" rtl="0">
              <a:spcBef>
                <a:spcPts val="313"/>
              </a:spcBef>
              <a:spcAft>
                <a:spcPts val="0"/>
              </a:spcAft>
              <a:buClr>
                <a:schemeClr val="dk1"/>
              </a:buClr>
              <a:buSzPct val="100000"/>
              <a:buChar char="•"/>
            </a:pPr>
            <a:r>
              <a:rPr lang="en-GB" sz="3600" dirty="0">
                <a:latin typeface="Comic Sans MS"/>
                <a:ea typeface="Comic Sans MS"/>
                <a:cs typeface="Comic Sans MS"/>
                <a:sym typeface="Comic Sans MS"/>
              </a:rPr>
              <a:t>Throughout the year, we will work to prepare the Year 6 pupils as best we can for these government tests. This will include the children taking mock SATs in several times throughout the year.</a:t>
            </a:r>
            <a:endParaRPr sz="29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258445" algn="l" rtl="0">
              <a:spcBef>
                <a:spcPts val="266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0BBA9-C45B-EACB-B5B3-B6DEC4B3D8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93648" y="1399623"/>
            <a:ext cx="4038600" cy="3394472"/>
          </a:xfrm>
        </p:spPr>
        <p:txBody>
          <a:bodyPr>
            <a:normAutofit/>
          </a:bodyPr>
          <a:lstStyle/>
          <a:p>
            <a:pPr marL="50800" indent="0">
              <a:buNone/>
            </a:pPr>
            <a:r>
              <a:rPr lang="en-GB" sz="3200" dirty="0">
                <a:solidFill>
                  <a:srgbClr val="7CC800"/>
                </a:solidFill>
                <a:latin typeface="Comic Sans MS"/>
              </a:rPr>
              <a:t>Admin</a:t>
            </a:r>
            <a:endParaRPr lang="en-GB" sz="2000" dirty="0">
              <a:latin typeface="Comic Sans MS"/>
            </a:endParaRPr>
          </a:p>
          <a:p>
            <a:r>
              <a:rPr lang="en-GB" sz="2000" dirty="0">
                <a:latin typeface="Comic Sans MS"/>
              </a:rPr>
              <a:t>Parking considerately/turning circle </a:t>
            </a:r>
          </a:p>
          <a:p>
            <a:r>
              <a:rPr lang="en-GB" sz="2000" dirty="0">
                <a:latin typeface="Comic Sans MS"/>
              </a:rPr>
              <a:t>Messages in reading records or email to office for changes in pick-ups etc</a:t>
            </a:r>
          </a:p>
          <a:p>
            <a:r>
              <a:rPr lang="en-GB" sz="2000" dirty="0">
                <a:latin typeface="Comic Sans MS"/>
              </a:rPr>
              <a:t>Use of WhatsApp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1DD509-1220-0EB6-CDCA-3C1334633454}"/>
              </a:ext>
            </a:extLst>
          </p:cNvPr>
          <p:cNvSpPr>
            <a:spLocks noGrp="1"/>
          </p:cNvSpPr>
          <p:nvPr>
            <p:ph type="body" idx="2"/>
          </p:nvPr>
        </p:nvSpPr>
        <p:spPr/>
        <p:txBody>
          <a:bodyPr>
            <a:normAutofit/>
          </a:bodyPr>
          <a:lstStyle/>
          <a:p>
            <a:endParaRPr lang="en-GB" sz="2000" dirty="0">
              <a:latin typeface="Comic Sans MS"/>
            </a:endParaRPr>
          </a:p>
          <a:p>
            <a:endParaRPr lang="en-GB" sz="2000" dirty="0">
              <a:latin typeface="Comic Sans MS"/>
            </a:endParaRPr>
          </a:p>
          <a:p>
            <a:r>
              <a:rPr lang="en-GB" sz="2000" dirty="0">
                <a:latin typeface="Comic Sans MS"/>
              </a:rPr>
              <a:t>Items on the school website:</a:t>
            </a:r>
          </a:p>
          <a:p>
            <a:r>
              <a:rPr lang="en-GB" sz="2000" dirty="0">
                <a:latin typeface="Comic Sans MS"/>
              </a:rPr>
              <a:t>Autumn timetable</a:t>
            </a:r>
          </a:p>
          <a:p>
            <a:r>
              <a:rPr lang="en-GB" sz="2000" dirty="0">
                <a:latin typeface="Comic Sans MS"/>
              </a:rPr>
              <a:t>Power Point</a:t>
            </a:r>
          </a:p>
          <a:p>
            <a:r>
              <a:rPr lang="en-GB" sz="2000" dirty="0">
                <a:latin typeface="Comic Sans MS"/>
              </a:rPr>
              <a:t>KS2 assessment information for parents</a:t>
            </a:r>
          </a:p>
        </p:txBody>
      </p:sp>
    </p:spTree>
    <p:extLst>
      <p:ext uri="{BB962C8B-B14F-4D97-AF65-F5344CB8AC3E}">
        <p14:creationId xmlns:p14="http://schemas.microsoft.com/office/powerpoint/2010/main" val="227031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13"/>
          <p:cNvSpPr txBox="1">
            <a:spLocks noGrp="1"/>
          </p:cNvSpPr>
          <p:nvPr>
            <p:ph type="title"/>
          </p:nvPr>
        </p:nvSpPr>
        <p:spPr>
          <a:xfrm>
            <a:off x="448964" y="28117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Communication</a:t>
            </a:r>
            <a:endParaRPr/>
          </a:p>
        </p:txBody>
      </p:sp>
      <p:sp>
        <p:nvSpPr>
          <p:cNvPr id="179" name="Google Shape;179;p13"/>
          <p:cNvSpPr txBox="1">
            <a:spLocks noGrp="1"/>
          </p:cNvSpPr>
          <p:nvPr>
            <p:ph type="body" idx="1"/>
          </p:nvPr>
        </p:nvSpPr>
        <p:spPr>
          <a:xfrm>
            <a:off x="448965" y="1044699"/>
            <a:ext cx="7177135" cy="3970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It is very important that the children feel they can talk to their teachers if they have a worry.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latin typeface="Comic Sans MS"/>
              <a:ea typeface="Comic Sans MS"/>
              <a:cs typeface="Comic Sans MS"/>
              <a:sym typeface="Comic Sans MS"/>
            </a:endParaRPr>
          </a:p>
          <a:p>
            <a:pPr marL="342900" lvl="0" indent="-3429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If parents have any concerns, please feel free to see me on the gate at the end of the day, write a note in your child’s reading record or email me directly:</a:t>
            </a:r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r>
              <a:rPr lang="en-GB" sz="2000" dirty="0">
                <a:latin typeface="Comic Sans MS"/>
                <a:ea typeface="Comic Sans MS"/>
                <a:cs typeface="Comic Sans MS"/>
                <a:sym typeface="Comic Sans MS"/>
              </a:rPr>
              <a:t>nlampard@friethschool.co.uk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14"/>
          <p:cNvSpPr txBox="1">
            <a:spLocks noGrp="1"/>
          </p:cNvSpPr>
          <p:nvPr>
            <p:ph type="title"/>
          </p:nvPr>
        </p:nvSpPr>
        <p:spPr>
          <a:xfrm>
            <a:off x="1212490" y="1808225"/>
            <a:ext cx="6566316" cy="763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7CC800"/>
              </a:buClr>
              <a:buSzPts val="3600"/>
              <a:buFont typeface="Comic Sans MS"/>
              <a:buNone/>
            </a:pPr>
            <a:r>
              <a:rPr lang="en-GB">
                <a:latin typeface="Comic Sans MS"/>
                <a:ea typeface="Comic Sans MS"/>
                <a:cs typeface="Comic Sans MS"/>
                <a:sym typeface="Comic Sans MS"/>
              </a:rPr>
              <a:t>Any Questions?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9a226ea9-2d24-4178-863a-1b4fa6d41888" xsi:nil="true"/>
    <lcf76f155ced4ddcb4097134ff3c332f xmlns="0c093f3a-69ed-415e-bb17-0f4952f7cbb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8C2E092B4A33C489A85F4A3A516BA98" ma:contentTypeVersion="15" ma:contentTypeDescription="Create a new document." ma:contentTypeScope="" ma:versionID="649a01a5ca3fb39cea0c3cd246c9b188">
  <xsd:schema xmlns:xsd="http://www.w3.org/2001/XMLSchema" xmlns:xs="http://www.w3.org/2001/XMLSchema" xmlns:p="http://schemas.microsoft.com/office/2006/metadata/properties" xmlns:ns2="0c093f3a-69ed-415e-bb17-0f4952f7cbb5" xmlns:ns3="9a226ea9-2d24-4178-863a-1b4fa6d41888" targetNamespace="http://schemas.microsoft.com/office/2006/metadata/properties" ma:root="true" ma:fieldsID="23c3933f5b31bb7afaa814b9f6e9a1ff" ns2:_="" ns3:_="">
    <xsd:import namespace="0c093f3a-69ed-415e-bb17-0f4952f7cbb5"/>
    <xsd:import namespace="9a226ea9-2d24-4178-863a-1b4fa6d4188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093f3a-69ed-415e-bb17-0f4952f7cb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4e76e8c8-5ecf-4b06-b55d-466b644f09b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a226ea9-2d24-4178-863a-1b4fa6d4188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9" nillable="true" ma:displayName="Taxonomy Catch All Column" ma:hidden="true" ma:list="{ac2cdfc1-1625-4eeb-980e-be617139a0c9}" ma:internalName="TaxCatchAll" ma:showField="CatchAllData" ma:web="9a226ea9-2d24-4178-863a-1b4fa6d4188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E93ABAA-EF8A-4ED6-9850-E8CB52228BCE}">
  <ds:schemaRefs>
    <ds:schemaRef ds:uri="http://purl.org/dc/dcmitype/"/>
    <ds:schemaRef ds:uri="http://www.w3.org/XML/1998/namespace"/>
    <ds:schemaRef ds:uri="http://purl.org/dc/terms/"/>
    <ds:schemaRef ds:uri="http://schemas.microsoft.com/office/infopath/2007/PartnerControls"/>
    <ds:schemaRef ds:uri="0c093f3a-69ed-415e-bb17-0f4952f7cbb5"/>
    <ds:schemaRef ds:uri="9a226ea9-2d24-4178-863a-1b4fa6d41888"/>
    <ds:schemaRef ds:uri="http://schemas.microsoft.com/office/2006/documentManagement/types"/>
    <ds:schemaRef ds:uri="http://schemas.openxmlformats.org/package/2006/metadata/core-properties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DADF96AB-CDC3-42C5-8619-CE9669C524F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625E9D-1776-44A4-AF1C-B9354877E44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c093f3a-69ed-415e-bb17-0f4952f7cbb5"/>
    <ds:schemaRef ds:uri="9a226ea9-2d24-4178-863a-1b4fa6d4188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621</TotalTime>
  <Words>908</Words>
  <Application>Microsoft Office PowerPoint</Application>
  <PresentationFormat>On-screen Show (16:9)</PresentationFormat>
  <Paragraphs>127</Paragraphs>
  <Slides>16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Comic Sans MS</vt:lpstr>
      <vt:lpstr>Arial</vt:lpstr>
      <vt:lpstr>Oi</vt:lpstr>
      <vt:lpstr>Calibri</vt:lpstr>
      <vt:lpstr>Office Theme</vt:lpstr>
      <vt:lpstr>Welcome to Eagles!</vt:lpstr>
      <vt:lpstr>Eagles’ Team</vt:lpstr>
      <vt:lpstr>Curriculum Areas</vt:lpstr>
      <vt:lpstr>Rewards and Sanctions</vt:lpstr>
      <vt:lpstr>Homework</vt:lpstr>
      <vt:lpstr>Homework</vt:lpstr>
      <vt:lpstr>Homework</vt:lpstr>
      <vt:lpstr>Uniform</vt:lpstr>
      <vt:lpstr>PE kit</vt:lpstr>
      <vt:lpstr>PSHE</vt:lpstr>
      <vt:lpstr>Links to the Church</vt:lpstr>
      <vt:lpstr>Trips</vt:lpstr>
      <vt:lpstr>SATs</vt:lpstr>
      <vt:lpstr>PowerPoint Presentation</vt:lpstr>
      <vt:lpstr>Communication</vt:lpstr>
      <vt:lpstr>Any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Eagles!</dc:title>
  <dc:creator>Natalie Lampard</dc:creator>
  <cp:lastModifiedBy>Mrs Lampard</cp:lastModifiedBy>
  <cp:revision>13</cp:revision>
  <dcterms:created xsi:type="dcterms:W3CDTF">2017-07-14T17:38:22Z</dcterms:created>
  <dcterms:modified xsi:type="dcterms:W3CDTF">2026-09-15T14:49:38Z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0x01010048C2E092B4A33C489A85F4A3A516BA98</vt:lpwstr>
  </property>
  <property fmtid="{D5CDD505-2E9C-101B-9397-08002B2CF9AE}" pid="3" name="Order">
    <vt:r8>3506200</vt:r8>
  </property>
</Properties>
</file>