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05" r:id="rId2"/>
    <p:sldId id="258" r:id="rId3"/>
    <p:sldId id="263" r:id="rId4"/>
    <p:sldId id="264" r:id="rId5"/>
    <p:sldId id="294" r:id="rId6"/>
    <p:sldId id="289" r:id="rId7"/>
    <p:sldId id="327" r:id="rId8"/>
    <p:sldId id="290" r:id="rId9"/>
    <p:sldId id="328" r:id="rId10"/>
    <p:sldId id="329" r:id="rId11"/>
    <p:sldId id="330" r:id="rId12"/>
    <p:sldId id="291" r:id="rId13"/>
    <p:sldId id="331" r:id="rId14"/>
    <p:sldId id="292" r:id="rId15"/>
    <p:sldId id="334" r:id="rId16"/>
    <p:sldId id="293" r:id="rId17"/>
    <p:sldId id="335" r:id="rId18"/>
    <p:sldId id="337" r:id="rId19"/>
    <p:sldId id="267" r:id="rId20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23"/>
      <p:bold r:id="rId24"/>
    </p:embeddedFont>
    <p:embeddedFont>
      <p:font typeface="Tuffy-TTF" panose="020B0603060100000000" pitchFamily="34" charset="0"/>
      <p:regular r:id="rId25"/>
      <p:bold r:id="rId26"/>
      <p:italic r:id="rId27"/>
      <p:boldItalic r:id="rId28"/>
    </p:embeddedFont>
    <p:embeddedFont>
      <p:font typeface="Twinkl SemiBold" pitchFamily="2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winkl" pitchFamily="2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3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21A"/>
    <a:srgbClr val="C59056"/>
    <a:srgbClr val="603000"/>
    <a:srgbClr val="F4EBF4"/>
    <a:srgbClr val="8C358D"/>
    <a:srgbClr val="E5CEE4"/>
    <a:srgbClr val="FEF8E5"/>
    <a:srgbClr val="CEDDE2"/>
    <a:srgbClr val="E8E8E8"/>
    <a:srgbClr val="8B4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9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612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30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Tuffy-TTF" panose="020B0603060100000000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>
                <a:latin typeface="Tuffy-TTF" panose="020B0603060100000000" pitchFamily="34" charset="0"/>
              </a:rPr>
              <a:t>21/05/2019</a:t>
            </a:fld>
            <a:endParaRPr lang="en-GB" dirty="0">
              <a:latin typeface="Tuffy-TTF" panose="020B06030601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Tuffy-TTF" panose="020B06030601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>
                <a:latin typeface="Tuffy-TTF" panose="020B0603060100000000" pitchFamily="34" charset="0"/>
              </a:rPr>
              <a:t>‹#›</a:t>
            </a:fld>
            <a:endParaRPr lang="en-GB" dirty="0">
              <a:latin typeface="Tuffy-TTF" panose="020B06030601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uffy-TTF" panose="020B0603060100000000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uffy-TTF" panose="020B0603060100000000" pitchFamily="34" charset="0"/>
              </a:defRPr>
            </a:lvl1pPr>
          </a:lstStyle>
          <a:p>
            <a:fld id="{3D02C5D1-7818-41B5-ABAD-5E4B38A5388F}" type="datetimeFigureOut">
              <a:rPr lang="en-GB" smtClean="0"/>
              <a:pPr/>
              <a:t>21/05/2019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uffy-TTF" panose="020B0603060100000000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uffy-TTF" panose="020B0603060100000000" pitchFamily="34" charset="0"/>
              </a:defRPr>
            </a:lvl1pPr>
          </a:lstStyle>
          <a:p>
            <a:fld id="{FA521341-850D-40E1-BB3D-87946DC9B0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1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51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35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7" r:id="rId3"/>
    <p:sldLayoutId id="2147483662" r:id="rId4"/>
    <p:sldLayoutId id="2147483663" r:id="rId5"/>
    <p:sldLayoutId id="2147483666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3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microsoft.com/office/2007/relationships/hdphoto" Target="../media/hdphoto2.wdp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53.png"/><Relationship Id="rId5" Type="http://schemas.microsoft.com/office/2007/relationships/hdphoto" Target="../media/hdphoto3.wdp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he-association.org.uk/curriculum-and-resources/resources/programme-study-pshe-education-key-stages-1%E2%80%935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60187" y="6455285"/>
            <a:ext cx="5022865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800" b="1" dirty="0">
                <a:solidFill>
                  <a:srgbClr val="FFFFFF"/>
                </a:solidFill>
                <a:latin typeface="Tuffy-TTF" panose="020B06030601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PSHE and Citizenship | Year 3 | Relationships | Be Yourself | Media-Wise | Lesson 5</a:t>
            </a:r>
            <a:endParaRPr lang="en-GB" sz="800" dirty="0">
              <a:solidFill>
                <a:srgbClr val="FFFFFF"/>
              </a:solidFill>
              <a:latin typeface="Tuffy-TTF" panose="020B0603060100000000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823" y="1051093"/>
            <a:ext cx="1614353" cy="934372"/>
          </a:xfrm>
          <a:prstGeom prst="rect">
            <a:avLst/>
          </a:prstGeom>
        </p:spPr>
      </p:pic>
      <p:sp>
        <p:nvSpPr>
          <p:cNvPr id="6" name="Text Placeholder 16"/>
          <p:cNvSpPr txBox="1">
            <a:spLocks/>
          </p:cNvSpPr>
          <p:nvPr/>
        </p:nvSpPr>
        <p:spPr>
          <a:xfrm>
            <a:off x="971600" y="3199950"/>
            <a:ext cx="7200800" cy="543989"/>
          </a:xfrm>
          <a:prstGeom prst="roundRect">
            <a:avLst>
              <a:gd name="adj" fmla="val 2585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Relationships | Be Yourself</a:t>
            </a:r>
          </a:p>
        </p:txBody>
      </p:sp>
      <p:sp>
        <p:nvSpPr>
          <p:cNvPr id="7" name="Title 17"/>
          <p:cNvSpPr txBox="1">
            <a:spLocks/>
          </p:cNvSpPr>
          <p:nvPr/>
        </p:nvSpPr>
        <p:spPr>
          <a:xfrm>
            <a:off x="755650" y="2359034"/>
            <a:ext cx="7632700" cy="655294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PSHE and Citizenship</a:t>
            </a:r>
          </a:p>
        </p:txBody>
      </p:sp>
    </p:spTree>
    <p:extLst>
      <p:ext uri="{BB962C8B-B14F-4D97-AF65-F5344CB8AC3E}">
        <p14:creationId xmlns:p14="http://schemas.microsoft.com/office/powerpoint/2010/main" val="1407606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1" y="1392572"/>
            <a:ext cx="8064499" cy="4916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2911378"/>
            <a:ext cx="3776242" cy="3397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53597" y="984018"/>
            <a:ext cx="4124788" cy="6092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5" y="2900466"/>
            <a:ext cx="1603866" cy="9698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89527" y="2428823"/>
            <a:ext cx="4211273" cy="1286592"/>
            <a:chOff x="2214694" y="2428823"/>
            <a:chExt cx="4211273" cy="1286592"/>
          </a:xfrm>
        </p:grpSpPr>
        <p:sp>
          <p:nvSpPr>
            <p:cNvPr id="10" name="Rectangle 9"/>
            <p:cNvSpPr/>
            <p:nvPr/>
          </p:nvSpPr>
          <p:spPr>
            <a:xfrm>
              <a:off x="2214694" y="2428823"/>
              <a:ext cx="4211273" cy="1286592"/>
            </a:xfrm>
            <a:prstGeom prst="rect">
              <a:avLst/>
            </a:prstGeom>
            <a:solidFill>
              <a:srgbClr val="8C35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325703" y="2473141"/>
              <a:ext cx="398057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In your groups, discuss what messages the following images from the media are giving us and decide if they are helpful or harmful.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882310" y="2210689"/>
            <a:ext cx="4851389" cy="36519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1882310" y="2210690"/>
            <a:ext cx="4851866" cy="10955844"/>
            <a:chOff x="1882310" y="2210690"/>
            <a:chExt cx="4851866" cy="109558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3"/>
            <a:stretch/>
          </p:blipFill>
          <p:spPr>
            <a:xfrm>
              <a:off x="1882310" y="2210690"/>
              <a:ext cx="4851866" cy="36519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2310" y="5862638"/>
              <a:ext cx="4851866" cy="36519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2311" y="9513139"/>
              <a:ext cx="4851865" cy="3653395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635" y="6308725"/>
            <a:ext cx="9322698" cy="103286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39750" y="5862637"/>
            <a:ext cx="7157050" cy="446088"/>
            <a:chOff x="539750" y="5862637"/>
            <a:chExt cx="7157050" cy="44608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6400" y="5948035"/>
              <a:ext cx="6020400" cy="36069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750" y="5948035"/>
              <a:ext cx="3776242" cy="36069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200896" y="2931318"/>
              <a:ext cx="230188" cy="609282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85293" flipV="1">
            <a:off x="7297436" y="4137731"/>
            <a:ext cx="2000011" cy="49925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949" y="6308725"/>
            <a:ext cx="9322698" cy="10328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4249" y="1392572"/>
            <a:ext cx="654499" cy="491615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39751" y="435855"/>
            <a:ext cx="8064499" cy="1774837"/>
            <a:chOff x="539751" y="435855"/>
            <a:chExt cx="8064499" cy="177483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751" y="1392572"/>
              <a:ext cx="8064499" cy="78131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194663" y="-957048"/>
              <a:ext cx="242655" cy="6092825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371600" y="435855"/>
              <a:ext cx="6263640" cy="956717"/>
            </a:xfrm>
            <a:prstGeom prst="rect">
              <a:avLst/>
            </a:prstGeom>
            <a:solidFill>
              <a:srgbClr val="F4EB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Group Work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Helpful or Harmful?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90"/>
          <a:stretch/>
        </p:blipFill>
        <p:spPr>
          <a:xfrm>
            <a:off x="1800226" y="-58981"/>
            <a:ext cx="5835014" cy="6709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82310" y="4797761"/>
            <a:ext cx="3786970" cy="723900"/>
            <a:chOff x="1882310" y="4797761"/>
            <a:chExt cx="3786970" cy="723900"/>
          </a:xfrm>
        </p:grpSpPr>
        <p:sp>
          <p:nvSpPr>
            <p:cNvPr id="13" name="Pentagon 12"/>
            <p:cNvSpPr/>
            <p:nvPr/>
          </p:nvSpPr>
          <p:spPr>
            <a:xfrm>
              <a:off x="1882310" y="4797761"/>
              <a:ext cx="3786970" cy="723900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8121" y="4832290"/>
              <a:ext cx="35510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Buy the best of the latest tablets and be the envy of your friends!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882733" y="3557434"/>
            <a:ext cx="3045991" cy="1320141"/>
            <a:chOff x="1882310" y="4789214"/>
            <a:chExt cx="3045991" cy="1320141"/>
          </a:xfrm>
        </p:grpSpPr>
        <p:sp>
          <p:nvSpPr>
            <p:cNvPr id="35" name="Pentagon 34"/>
            <p:cNvSpPr/>
            <p:nvPr/>
          </p:nvSpPr>
          <p:spPr>
            <a:xfrm>
              <a:off x="1882310" y="4789214"/>
              <a:ext cx="3045991" cy="1320141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888121" y="4832290"/>
              <a:ext cx="273424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Drowning in rubbish – the desperate need to reduce, reuse and recycle is ever increasing!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rot="10800000">
            <a:off x="3233581" y="4527592"/>
            <a:ext cx="3500118" cy="723900"/>
            <a:chOff x="2357170" y="4797761"/>
            <a:chExt cx="3500118" cy="723900"/>
          </a:xfrm>
        </p:grpSpPr>
        <p:sp>
          <p:nvSpPr>
            <p:cNvPr id="38" name="Pentagon 37"/>
            <p:cNvSpPr/>
            <p:nvPr/>
          </p:nvSpPr>
          <p:spPr>
            <a:xfrm>
              <a:off x="2357170" y="4797761"/>
              <a:ext cx="3500118" cy="723900"/>
            </a:xfrm>
            <a:prstGeom prst="homePlat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Rectangle 38"/>
            <p:cNvSpPr/>
            <p:nvPr/>
          </p:nvSpPr>
          <p:spPr>
            <a:xfrm rot="10800000">
              <a:off x="2357170" y="4849382"/>
              <a:ext cx="30819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ym typeface="Wingdings" panose="05000000000000000000" pitchFamily="2" charset="2"/>
                </a:rPr>
                <a:t>Fashion tips to make you feel happy and gain friends.</a:t>
              </a: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1882310" y="2210689"/>
            <a:ext cx="4851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00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4.72222E-6 -0.364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-5.55556E-7 -0.532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36458 L 4.72222E-6 -3.7037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49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7 -0.53217 L -5.55556E-7 -1.063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6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dirty="0">
                <a:latin typeface="+mn-lt"/>
              </a:rPr>
              <a:t>Helpful or Harmful?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926" y="1473201"/>
            <a:ext cx="4424113" cy="4835524"/>
          </a:xfrm>
          <a:custGeom>
            <a:avLst/>
            <a:gdLst>
              <a:gd name="connsiteX0" fmla="*/ 0 w 4416810"/>
              <a:gd name="connsiteY0" fmla="*/ 0 h 4835524"/>
              <a:gd name="connsiteX1" fmla="*/ 4416810 w 4416810"/>
              <a:gd name="connsiteY1" fmla="*/ 0 h 4835524"/>
              <a:gd name="connsiteX2" fmla="*/ 4416810 w 4416810"/>
              <a:gd name="connsiteY2" fmla="*/ 4835524 h 4835524"/>
              <a:gd name="connsiteX3" fmla="*/ 0 w 4416810"/>
              <a:gd name="connsiteY3" fmla="*/ 4835524 h 4835524"/>
              <a:gd name="connsiteX4" fmla="*/ 0 w 4416810"/>
              <a:gd name="connsiteY4" fmla="*/ 0 h 4835524"/>
              <a:gd name="connsiteX0" fmla="*/ 0 w 4416810"/>
              <a:gd name="connsiteY0" fmla="*/ 0 h 4835524"/>
              <a:gd name="connsiteX1" fmla="*/ 4416810 w 4416810"/>
              <a:gd name="connsiteY1" fmla="*/ 0 h 4835524"/>
              <a:gd name="connsiteX2" fmla="*/ 3613505 w 4416810"/>
              <a:gd name="connsiteY2" fmla="*/ 4835524 h 4835524"/>
              <a:gd name="connsiteX3" fmla="*/ 0 w 4416810"/>
              <a:gd name="connsiteY3" fmla="*/ 4835524 h 4835524"/>
              <a:gd name="connsiteX4" fmla="*/ 0 w 4416810"/>
              <a:gd name="connsiteY4" fmla="*/ 0 h 483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6810" h="4835524">
                <a:moveTo>
                  <a:pt x="0" y="0"/>
                </a:moveTo>
                <a:lnTo>
                  <a:pt x="4416810" y="0"/>
                </a:lnTo>
                <a:lnTo>
                  <a:pt x="3613505" y="4835524"/>
                </a:lnTo>
                <a:lnTo>
                  <a:pt x="0" y="483552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4"/>
          <p:cNvSpPr/>
          <p:nvPr/>
        </p:nvSpPr>
        <p:spPr>
          <a:xfrm rot="10800000">
            <a:off x="4180136" y="1472305"/>
            <a:ext cx="4424113" cy="4835524"/>
          </a:xfrm>
          <a:custGeom>
            <a:avLst/>
            <a:gdLst>
              <a:gd name="connsiteX0" fmla="*/ 0 w 4416810"/>
              <a:gd name="connsiteY0" fmla="*/ 0 h 4835524"/>
              <a:gd name="connsiteX1" fmla="*/ 4416810 w 4416810"/>
              <a:gd name="connsiteY1" fmla="*/ 0 h 4835524"/>
              <a:gd name="connsiteX2" fmla="*/ 4416810 w 4416810"/>
              <a:gd name="connsiteY2" fmla="*/ 4835524 h 4835524"/>
              <a:gd name="connsiteX3" fmla="*/ 0 w 4416810"/>
              <a:gd name="connsiteY3" fmla="*/ 4835524 h 4835524"/>
              <a:gd name="connsiteX4" fmla="*/ 0 w 4416810"/>
              <a:gd name="connsiteY4" fmla="*/ 0 h 4835524"/>
              <a:gd name="connsiteX0" fmla="*/ 0 w 4416810"/>
              <a:gd name="connsiteY0" fmla="*/ 0 h 4835524"/>
              <a:gd name="connsiteX1" fmla="*/ 4416810 w 4416810"/>
              <a:gd name="connsiteY1" fmla="*/ 0 h 4835524"/>
              <a:gd name="connsiteX2" fmla="*/ 3613505 w 4416810"/>
              <a:gd name="connsiteY2" fmla="*/ 4835524 h 4835524"/>
              <a:gd name="connsiteX3" fmla="*/ 0 w 4416810"/>
              <a:gd name="connsiteY3" fmla="*/ 4835524 h 4835524"/>
              <a:gd name="connsiteX4" fmla="*/ 0 w 4416810"/>
              <a:gd name="connsiteY4" fmla="*/ 0 h 483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6810" h="4835524">
                <a:moveTo>
                  <a:pt x="0" y="0"/>
                </a:moveTo>
                <a:lnTo>
                  <a:pt x="4416810" y="0"/>
                </a:lnTo>
                <a:lnTo>
                  <a:pt x="3613505" y="4835524"/>
                </a:lnTo>
                <a:lnTo>
                  <a:pt x="0" y="4835524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8082" r="-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747104" y="3324314"/>
            <a:ext cx="4008628" cy="2828658"/>
            <a:chOff x="755650" y="3324314"/>
            <a:chExt cx="4008628" cy="2828658"/>
          </a:xfrm>
        </p:grpSpPr>
        <p:sp>
          <p:nvSpPr>
            <p:cNvPr id="11" name="Rectangle 10"/>
            <p:cNvSpPr/>
            <p:nvPr/>
          </p:nvSpPr>
          <p:spPr>
            <a:xfrm>
              <a:off x="755650" y="3324314"/>
              <a:ext cx="3918900" cy="2828658"/>
            </a:xfrm>
            <a:custGeom>
              <a:avLst/>
              <a:gdLst>
                <a:gd name="connsiteX0" fmla="*/ 0 w 3918900"/>
                <a:gd name="connsiteY0" fmla="*/ 0 h 2828658"/>
                <a:gd name="connsiteX1" fmla="*/ 3918900 w 3918900"/>
                <a:gd name="connsiteY1" fmla="*/ 0 h 2828658"/>
                <a:gd name="connsiteX2" fmla="*/ 3918900 w 3918900"/>
                <a:gd name="connsiteY2" fmla="*/ 2828658 h 2828658"/>
                <a:gd name="connsiteX3" fmla="*/ 0 w 3918900"/>
                <a:gd name="connsiteY3" fmla="*/ 2828658 h 2828658"/>
                <a:gd name="connsiteX4" fmla="*/ 0 w 3918900"/>
                <a:gd name="connsiteY4" fmla="*/ 0 h 2828658"/>
                <a:gd name="connsiteX0" fmla="*/ 0 w 3918900"/>
                <a:gd name="connsiteY0" fmla="*/ 0 h 2828658"/>
                <a:gd name="connsiteX1" fmla="*/ 3918900 w 3918900"/>
                <a:gd name="connsiteY1" fmla="*/ 0 h 2828658"/>
                <a:gd name="connsiteX2" fmla="*/ 3457427 w 3918900"/>
                <a:gd name="connsiteY2" fmla="*/ 2820113 h 2828658"/>
                <a:gd name="connsiteX3" fmla="*/ 0 w 3918900"/>
                <a:gd name="connsiteY3" fmla="*/ 2828658 h 2828658"/>
                <a:gd name="connsiteX4" fmla="*/ 0 w 3918900"/>
                <a:gd name="connsiteY4" fmla="*/ 0 h 282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900" h="2828658">
                  <a:moveTo>
                    <a:pt x="0" y="0"/>
                  </a:moveTo>
                  <a:lnTo>
                    <a:pt x="3918900" y="0"/>
                  </a:lnTo>
                  <a:lnTo>
                    <a:pt x="3457427" y="2820113"/>
                  </a:lnTo>
                  <a:lnTo>
                    <a:pt x="0" y="2828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3215" y="3428402"/>
              <a:ext cx="393106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The media have the power to make us think and feel certain things </a:t>
              </a:r>
              <a:br>
                <a:rPr lang="en-GB" dirty="0"/>
              </a:br>
              <a:r>
                <a:rPr lang="en-GB" dirty="0"/>
                <a:t>and behave in a certain way. 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845386" y="4406450"/>
            <a:ext cx="3427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They can try and make us feel </a:t>
            </a:r>
            <a:br>
              <a:rPr lang="en-GB" dirty="0"/>
            </a:br>
            <a:r>
              <a:rPr lang="en-GB" dirty="0"/>
              <a:t>we have to buy certain things </a:t>
            </a:r>
            <a:br>
              <a:rPr lang="en-GB" dirty="0"/>
            </a:br>
            <a:r>
              <a:rPr lang="en-GB" dirty="0"/>
              <a:t>or look a certain way to feel </a:t>
            </a:r>
            <a:br>
              <a:rPr lang="en-GB" dirty="0"/>
            </a:br>
            <a:r>
              <a:rPr lang="en-GB" dirty="0"/>
              <a:t>happy and be successful.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505325" y="2601704"/>
            <a:ext cx="3943353" cy="1860759"/>
            <a:chOff x="4505325" y="2601704"/>
            <a:chExt cx="3943353" cy="1860759"/>
          </a:xfrm>
        </p:grpSpPr>
        <p:sp>
          <p:nvSpPr>
            <p:cNvPr id="15" name="Rectangle 14"/>
            <p:cNvSpPr/>
            <p:nvPr/>
          </p:nvSpPr>
          <p:spPr>
            <a:xfrm>
              <a:off x="4505325" y="2601704"/>
              <a:ext cx="3943353" cy="1860759"/>
            </a:xfrm>
            <a:custGeom>
              <a:avLst/>
              <a:gdLst>
                <a:gd name="connsiteX0" fmla="*/ 0 w 3943353"/>
                <a:gd name="connsiteY0" fmla="*/ 0 h 1860759"/>
                <a:gd name="connsiteX1" fmla="*/ 3943353 w 3943353"/>
                <a:gd name="connsiteY1" fmla="*/ 0 h 1860759"/>
                <a:gd name="connsiteX2" fmla="*/ 3943353 w 3943353"/>
                <a:gd name="connsiteY2" fmla="*/ 1860759 h 1860759"/>
                <a:gd name="connsiteX3" fmla="*/ 0 w 3943353"/>
                <a:gd name="connsiteY3" fmla="*/ 1860759 h 1860759"/>
                <a:gd name="connsiteX4" fmla="*/ 0 w 3943353"/>
                <a:gd name="connsiteY4" fmla="*/ 0 h 1860759"/>
                <a:gd name="connsiteX0" fmla="*/ 628650 w 3943353"/>
                <a:gd name="connsiteY0" fmla="*/ 0 h 1860759"/>
                <a:gd name="connsiteX1" fmla="*/ 3943353 w 3943353"/>
                <a:gd name="connsiteY1" fmla="*/ 0 h 1860759"/>
                <a:gd name="connsiteX2" fmla="*/ 3943353 w 3943353"/>
                <a:gd name="connsiteY2" fmla="*/ 1860759 h 1860759"/>
                <a:gd name="connsiteX3" fmla="*/ 0 w 3943353"/>
                <a:gd name="connsiteY3" fmla="*/ 1860759 h 1860759"/>
                <a:gd name="connsiteX4" fmla="*/ 628650 w 3943353"/>
                <a:gd name="connsiteY4" fmla="*/ 0 h 1860759"/>
                <a:gd name="connsiteX0" fmla="*/ 628650 w 3943353"/>
                <a:gd name="connsiteY0" fmla="*/ 0 h 1860759"/>
                <a:gd name="connsiteX1" fmla="*/ 3943353 w 3943353"/>
                <a:gd name="connsiteY1" fmla="*/ 0 h 1860759"/>
                <a:gd name="connsiteX2" fmla="*/ 3943353 w 3943353"/>
                <a:gd name="connsiteY2" fmla="*/ 1860759 h 1860759"/>
                <a:gd name="connsiteX3" fmla="*/ 0 w 3943353"/>
                <a:gd name="connsiteY3" fmla="*/ 1860759 h 1860759"/>
                <a:gd name="connsiteX4" fmla="*/ 295275 w 3943353"/>
                <a:gd name="connsiteY4" fmla="*/ 979696 h 1860759"/>
                <a:gd name="connsiteX5" fmla="*/ 628650 w 3943353"/>
                <a:gd name="connsiteY5" fmla="*/ 0 h 1860759"/>
                <a:gd name="connsiteX0" fmla="*/ 628650 w 3943353"/>
                <a:gd name="connsiteY0" fmla="*/ 0 h 1860759"/>
                <a:gd name="connsiteX1" fmla="*/ 3943353 w 3943353"/>
                <a:gd name="connsiteY1" fmla="*/ 0 h 1860759"/>
                <a:gd name="connsiteX2" fmla="*/ 3943353 w 3943353"/>
                <a:gd name="connsiteY2" fmla="*/ 1860759 h 1860759"/>
                <a:gd name="connsiteX3" fmla="*/ 0 w 3943353"/>
                <a:gd name="connsiteY3" fmla="*/ 1860759 h 1860759"/>
                <a:gd name="connsiteX4" fmla="*/ 147638 w 3943353"/>
                <a:gd name="connsiteY4" fmla="*/ 1003508 h 1860759"/>
                <a:gd name="connsiteX5" fmla="*/ 628650 w 3943353"/>
                <a:gd name="connsiteY5" fmla="*/ 0 h 1860759"/>
                <a:gd name="connsiteX0" fmla="*/ 614362 w 3943353"/>
                <a:gd name="connsiteY0" fmla="*/ 0 h 1860759"/>
                <a:gd name="connsiteX1" fmla="*/ 3943353 w 3943353"/>
                <a:gd name="connsiteY1" fmla="*/ 0 h 1860759"/>
                <a:gd name="connsiteX2" fmla="*/ 3943353 w 3943353"/>
                <a:gd name="connsiteY2" fmla="*/ 1860759 h 1860759"/>
                <a:gd name="connsiteX3" fmla="*/ 0 w 3943353"/>
                <a:gd name="connsiteY3" fmla="*/ 1860759 h 1860759"/>
                <a:gd name="connsiteX4" fmla="*/ 147638 w 3943353"/>
                <a:gd name="connsiteY4" fmla="*/ 1003508 h 1860759"/>
                <a:gd name="connsiteX5" fmla="*/ 614362 w 3943353"/>
                <a:gd name="connsiteY5" fmla="*/ 0 h 1860759"/>
                <a:gd name="connsiteX0" fmla="*/ 614362 w 3943353"/>
                <a:gd name="connsiteY0" fmla="*/ 0 h 1860759"/>
                <a:gd name="connsiteX1" fmla="*/ 3943353 w 3943353"/>
                <a:gd name="connsiteY1" fmla="*/ 0 h 1860759"/>
                <a:gd name="connsiteX2" fmla="*/ 3943353 w 3943353"/>
                <a:gd name="connsiteY2" fmla="*/ 1860759 h 1860759"/>
                <a:gd name="connsiteX3" fmla="*/ 0 w 3943353"/>
                <a:gd name="connsiteY3" fmla="*/ 1860759 h 1860759"/>
                <a:gd name="connsiteX4" fmla="*/ 142876 w 3943353"/>
                <a:gd name="connsiteY4" fmla="*/ 1017795 h 1860759"/>
                <a:gd name="connsiteX5" fmla="*/ 614362 w 3943353"/>
                <a:gd name="connsiteY5" fmla="*/ 0 h 186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43353" h="1860759">
                  <a:moveTo>
                    <a:pt x="614362" y="0"/>
                  </a:moveTo>
                  <a:lnTo>
                    <a:pt x="3943353" y="0"/>
                  </a:lnTo>
                  <a:lnTo>
                    <a:pt x="3943353" y="1860759"/>
                  </a:lnTo>
                  <a:lnTo>
                    <a:pt x="0" y="1860759"/>
                  </a:lnTo>
                  <a:lnTo>
                    <a:pt x="142876" y="1017795"/>
                  </a:lnTo>
                  <a:lnTo>
                    <a:pt x="614362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33297" y="2662418"/>
              <a:ext cx="346591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    We must think very carefully  </a:t>
              </a:r>
              <a:br>
                <a:rPr lang="en-GB" dirty="0"/>
              </a:br>
              <a:r>
                <a:rPr lang="en-GB" dirty="0"/>
                <a:t>  about the messages we receive from the media: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833297" y="3705215"/>
            <a:ext cx="3097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Are they fact or opinion?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33297" y="3700940"/>
            <a:ext cx="27863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Are they trying to sell </a:t>
            </a:r>
            <a:br>
              <a:rPr lang="en-GB" dirty="0"/>
            </a:br>
            <a:r>
              <a:rPr lang="en-GB" dirty="0"/>
              <a:t>us something?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19114" y="3700940"/>
            <a:ext cx="3659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 we feel comfortable with how they are making us feel?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47104" y="3324314"/>
            <a:ext cx="4008628" cy="2828658"/>
            <a:chOff x="755650" y="3324314"/>
            <a:chExt cx="4008628" cy="2828658"/>
          </a:xfrm>
        </p:grpSpPr>
        <p:sp>
          <p:nvSpPr>
            <p:cNvPr id="22" name="Rectangle 10"/>
            <p:cNvSpPr/>
            <p:nvPr/>
          </p:nvSpPr>
          <p:spPr>
            <a:xfrm>
              <a:off x="755650" y="3324314"/>
              <a:ext cx="3918900" cy="2828658"/>
            </a:xfrm>
            <a:custGeom>
              <a:avLst/>
              <a:gdLst>
                <a:gd name="connsiteX0" fmla="*/ 0 w 3918900"/>
                <a:gd name="connsiteY0" fmla="*/ 0 h 2828658"/>
                <a:gd name="connsiteX1" fmla="*/ 3918900 w 3918900"/>
                <a:gd name="connsiteY1" fmla="*/ 0 h 2828658"/>
                <a:gd name="connsiteX2" fmla="*/ 3918900 w 3918900"/>
                <a:gd name="connsiteY2" fmla="*/ 2828658 h 2828658"/>
                <a:gd name="connsiteX3" fmla="*/ 0 w 3918900"/>
                <a:gd name="connsiteY3" fmla="*/ 2828658 h 2828658"/>
                <a:gd name="connsiteX4" fmla="*/ 0 w 3918900"/>
                <a:gd name="connsiteY4" fmla="*/ 0 h 2828658"/>
                <a:gd name="connsiteX0" fmla="*/ 0 w 3918900"/>
                <a:gd name="connsiteY0" fmla="*/ 0 h 2828658"/>
                <a:gd name="connsiteX1" fmla="*/ 3918900 w 3918900"/>
                <a:gd name="connsiteY1" fmla="*/ 0 h 2828658"/>
                <a:gd name="connsiteX2" fmla="*/ 3457427 w 3918900"/>
                <a:gd name="connsiteY2" fmla="*/ 2820113 h 2828658"/>
                <a:gd name="connsiteX3" fmla="*/ 0 w 3918900"/>
                <a:gd name="connsiteY3" fmla="*/ 2828658 h 2828658"/>
                <a:gd name="connsiteX4" fmla="*/ 0 w 3918900"/>
                <a:gd name="connsiteY4" fmla="*/ 0 h 282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900" h="2828658">
                  <a:moveTo>
                    <a:pt x="0" y="0"/>
                  </a:moveTo>
                  <a:lnTo>
                    <a:pt x="3918900" y="0"/>
                  </a:lnTo>
                  <a:lnTo>
                    <a:pt x="3457427" y="2820113"/>
                  </a:lnTo>
                  <a:lnTo>
                    <a:pt x="0" y="2828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33215" y="4024021"/>
              <a:ext cx="393106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You are wonderfully unique and incredibly special. You don’t have </a:t>
              </a:r>
              <a:br>
                <a:rPr lang="en-GB" dirty="0"/>
              </a:br>
              <a:r>
                <a:rPr lang="en-GB" dirty="0"/>
                <a:t>to look, feel or behave a certain </a:t>
              </a:r>
              <a:br>
                <a:rPr lang="en-GB" dirty="0"/>
              </a:br>
              <a:r>
                <a:rPr lang="en-GB" dirty="0"/>
                <a:t>way to be worthy, happy or accepted. Just be yourself!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24575" y="4616025"/>
            <a:ext cx="2321722" cy="1505375"/>
            <a:chOff x="6124575" y="4616025"/>
            <a:chExt cx="2321722" cy="1505375"/>
          </a:xfrm>
        </p:grpSpPr>
        <p:sp>
          <p:nvSpPr>
            <p:cNvPr id="2" name="Rectangle 1"/>
            <p:cNvSpPr/>
            <p:nvPr/>
          </p:nvSpPr>
          <p:spPr>
            <a:xfrm>
              <a:off x="6124575" y="4616025"/>
              <a:ext cx="2321722" cy="1505375"/>
            </a:xfrm>
            <a:custGeom>
              <a:avLst/>
              <a:gdLst>
                <a:gd name="connsiteX0" fmla="*/ 0 w 1608138"/>
                <a:gd name="connsiteY0" fmla="*/ 0 h 1505375"/>
                <a:gd name="connsiteX1" fmla="*/ 1608138 w 1608138"/>
                <a:gd name="connsiteY1" fmla="*/ 0 h 1505375"/>
                <a:gd name="connsiteX2" fmla="*/ 1608138 w 1608138"/>
                <a:gd name="connsiteY2" fmla="*/ 1505375 h 1505375"/>
                <a:gd name="connsiteX3" fmla="*/ 0 w 1608138"/>
                <a:gd name="connsiteY3" fmla="*/ 1505375 h 1505375"/>
                <a:gd name="connsiteX4" fmla="*/ 0 w 1608138"/>
                <a:gd name="connsiteY4" fmla="*/ 0 h 1505375"/>
                <a:gd name="connsiteX0" fmla="*/ 701675 w 2309813"/>
                <a:gd name="connsiteY0" fmla="*/ 0 h 1505375"/>
                <a:gd name="connsiteX1" fmla="*/ 2309813 w 2309813"/>
                <a:gd name="connsiteY1" fmla="*/ 0 h 1505375"/>
                <a:gd name="connsiteX2" fmla="*/ 2309813 w 2309813"/>
                <a:gd name="connsiteY2" fmla="*/ 1505375 h 1505375"/>
                <a:gd name="connsiteX3" fmla="*/ 0 w 2309813"/>
                <a:gd name="connsiteY3" fmla="*/ 1505375 h 1505375"/>
                <a:gd name="connsiteX4" fmla="*/ 701675 w 2309813"/>
                <a:gd name="connsiteY4" fmla="*/ 0 h 150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9813" h="1505375">
                  <a:moveTo>
                    <a:pt x="701675" y="0"/>
                  </a:moveTo>
                  <a:lnTo>
                    <a:pt x="2309813" y="0"/>
                  </a:lnTo>
                  <a:lnTo>
                    <a:pt x="2309813" y="1505375"/>
                  </a:lnTo>
                  <a:lnTo>
                    <a:pt x="0" y="1505375"/>
                  </a:lnTo>
                  <a:lnTo>
                    <a:pt x="701675" y="0"/>
                  </a:lnTo>
                  <a:close/>
                </a:path>
              </a:pathLst>
            </a:custGeom>
            <a:solidFill>
              <a:srgbClr val="F082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68802" y="5208934"/>
              <a:ext cx="16369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Consolidating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219206" y="4616025"/>
            <a:ext cx="2431260" cy="1505375"/>
            <a:chOff x="4219206" y="4616025"/>
            <a:chExt cx="2431260" cy="1505375"/>
          </a:xfrm>
        </p:grpSpPr>
        <p:sp>
          <p:nvSpPr>
            <p:cNvPr id="30" name="Rectangle 1"/>
            <p:cNvSpPr/>
            <p:nvPr/>
          </p:nvSpPr>
          <p:spPr>
            <a:xfrm rot="10800000">
              <a:off x="4219206" y="4616025"/>
              <a:ext cx="2431260" cy="1505375"/>
            </a:xfrm>
            <a:custGeom>
              <a:avLst/>
              <a:gdLst>
                <a:gd name="connsiteX0" fmla="*/ 0 w 1608138"/>
                <a:gd name="connsiteY0" fmla="*/ 0 h 1505375"/>
                <a:gd name="connsiteX1" fmla="*/ 1608138 w 1608138"/>
                <a:gd name="connsiteY1" fmla="*/ 0 h 1505375"/>
                <a:gd name="connsiteX2" fmla="*/ 1608138 w 1608138"/>
                <a:gd name="connsiteY2" fmla="*/ 1505375 h 1505375"/>
                <a:gd name="connsiteX3" fmla="*/ 0 w 1608138"/>
                <a:gd name="connsiteY3" fmla="*/ 1505375 h 1505375"/>
                <a:gd name="connsiteX4" fmla="*/ 0 w 1608138"/>
                <a:gd name="connsiteY4" fmla="*/ 0 h 1505375"/>
                <a:gd name="connsiteX0" fmla="*/ 701675 w 2309813"/>
                <a:gd name="connsiteY0" fmla="*/ 0 h 1505375"/>
                <a:gd name="connsiteX1" fmla="*/ 2309813 w 2309813"/>
                <a:gd name="connsiteY1" fmla="*/ 0 h 1505375"/>
                <a:gd name="connsiteX2" fmla="*/ 2309813 w 2309813"/>
                <a:gd name="connsiteY2" fmla="*/ 1505375 h 1505375"/>
                <a:gd name="connsiteX3" fmla="*/ 0 w 2309813"/>
                <a:gd name="connsiteY3" fmla="*/ 1505375 h 1505375"/>
                <a:gd name="connsiteX4" fmla="*/ 701675 w 2309813"/>
                <a:gd name="connsiteY4" fmla="*/ 0 h 1505375"/>
                <a:gd name="connsiteX0" fmla="*/ 701675 w 2418789"/>
                <a:gd name="connsiteY0" fmla="*/ 0 h 1505375"/>
                <a:gd name="connsiteX1" fmla="*/ 2418789 w 2418789"/>
                <a:gd name="connsiteY1" fmla="*/ 0 h 1505375"/>
                <a:gd name="connsiteX2" fmla="*/ 2309813 w 2418789"/>
                <a:gd name="connsiteY2" fmla="*/ 1505375 h 1505375"/>
                <a:gd name="connsiteX3" fmla="*/ 0 w 2418789"/>
                <a:gd name="connsiteY3" fmla="*/ 1505375 h 1505375"/>
                <a:gd name="connsiteX4" fmla="*/ 701675 w 2418789"/>
                <a:gd name="connsiteY4" fmla="*/ 0 h 1505375"/>
                <a:gd name="connsiteX0" fmla="*/ 701675 w 2418789"/>
                <a:gd name="connsiteY0" fmla="*/ 0 h 1505375"/>
                <a:gd name="connsiteX1" fmla="*/ 2418789 w 2418789"/>
                <a:gd name="connsiteY1" fmla="*/ 0 h 1505375"/>
                <a:gd name="connsiteX2" fmla="*/ 2162933 w 2418789"/>
                <a:gd name="connsiteY2" fmla="*/ 1505375 h 1505375"/>
                <a:gd name="connsiteX3" fmla="*/ 0 w 2418789"/>
                <a:gd name="connsiteY3" fmla="*/ 1505375 h 1505375"/>
                <a:gd name="connsiteX4" fmla="*/ 701675 w 2418789"/>
                <a:gd name="connsiteY4" fmla="*/ 0 h 150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8789" h="1505375">
                  <a:moveTo>
                    <a:pt x="701675" y="0"/>
                  </a:moveTo>
                  <a:lnTo>
                    <a:pt x="2418789" y="0"/>
                  </a:lnTo>
                  <a:lnTo>
                    <a:pt x="2162933" y="1505375"/>
                  </a:lnTo>
                  <a:lnTo>
                    <a:pt x="0" y="1505375"/>
                  </a:lnTo>
                  <a:lnTo>
                    <a:pt x="701675" y="0"/>
                  </a:lnTo>
                  <a:close/>
                </a:path>
              </a:pathLst>
            </a:custGeom>
            <a:solidFill>
              <a:srgbClr val="F082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37997" y="5208934"/>
              <a:ext cx="12282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Reflecting</a:t>
              </a:r>
            </a:p>
          </p:txBody>
        </p:sp>
      </p:grpSp>
      <p:cxnSp>
        <p:nvCxnSpPr>
          <p:cNvPr id="9" name="Straight Connector 8"/>
          <p:cNvCxnSpPr>
            <a:stCxn id="6" idx="1"/>
            <a:endCxn id="6" idx="2"/>
          </p:cNvCxnSpPr>
          <p:nvPr/>
        </p:nvCxnSpPr>
        <p:spPr>
          <a:xfrm flipV="1">
            <a:off x="4180136" y="1472305"/>
            <a:ext cx="804633" cy="4835524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1">
            <a:hlinkClick r:id="rId5" action="ppaction://hlinksldjump"/>
          </p:cNvPr>
          <p:cNvSpPr/>
          <p:nvPr/>
        </p:nvSpPr>
        <p:spPr>
          <a:xfrm>
            <a:off x="6124575" y="4616025"/>
            <a:ext cx="2321722" cy="1505375"/>
          </a:xfrm>
          <a:custGeom>
            <a:avLst/>
            <a:gdLst>
              <a:gd name="connsiteX0" fmla="*/ 0 w 1608138"/>
              <a:gd name="connsiteY0" fmla="*/ 0 h 1505375"/>
              <a:gd name="connsiteX1" fmla="*/ 1608138 w 1608138"/>
              <a:gd name="connsiteY1" fmla="*/ 0 h 1505375"/>
              <a:gd name="connsiteX2" fmla="*/ 1608138 w 1608138"/>
              <a:gd name="connsiteY2" fmla="*/ 1505375 h 1505375"/>
              <a:gd name="connsiteX3" fmla="*/ 0 w 1608138"/>
              <a:gd name="connsiteY3" fmla="*/ 1505375 h 1505375"/>
              <a:gd name="connsiteX4" fmla="*/ 0 w 1608138"/>
              <a:gd name="connsiteY4" fmla="*/ 0 h 1505375"/>
              <a:gd name="connsiteX0" fmla="*/ 701675 w 2309813"/>
              <a:gd name="connsiteY0" fmla="*/ 0 h 1505375"/>
              <a:gd name="connsiteX1" fmla="*/ 2309813 w 2309813"/>
              <a:gd name="connsiteY1" fmla="*/ 0 h 1505375"/>
              <a:gd name="connsiteX2" fmla="*/ 2309813 w 2309813"/>
              <a:gd name="connsiteY2" fmla="*/ 1505375 h 1505375"/>
              <a:gd name="connsiteX3" fmla="*/ 0 w 2309813"/>
              <a:gd name="connsiteY3" fmla="*/ 1505375 h 1505375"/>
              <a:gd name="connsiteX4" fmla="*/ 701675 w 2309813"/>
              <a:gd name="connsiteY4" fmla="*/ 0 h 150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13" h="1505375">
                <a:moveTo>
                  <a:pt x="701675" y="0"/>
                </a:moveTo>
                <a:lnTo>
                  <a:pt x="2309813" y="0"/>
                </a:lnTo>
                <a:lnTo>
                  <a:pt x="2309813" y="1505375"/>
                </a:lnTo>
                <a:lnTo>
                  <a:pt x="0" y="1505375"/>
                </a:lnTo>
                <a:lnTo>
                  <a:pt x="701675" y="0"/>
                </a:lnTo>
                <a:close/>
              </a:path>
            </a:pathLst>
          </a:custGeom>
          <a:solidFill>
            <a:srgbClr val="F0821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1">
            <a:hlinkClick r:id="rId6" action="ppaction://hlinksldjump"/>
          </p:cNvPr>
          <p:cNvSpPr/>
          <p:nvPr/>
        </p:nvSpPr>
        <p:spPr>
          <a:xfrm rot="10800000">
            <a:off x="4219207" y="4616025"/>
            <a:ext cx="2431260" cy="1505375"/>
          </a:xfrm>
          <a:custGeom>
            <a:avLst/>
            <a:gdLst>
              <a:gd name="connsiteX0" fmla="*/ 0 w 1608138"/>
              <a:gd name="connsiteY0" fmla="*/ 0 h 1505375"/>
              <a:gd name="connsiteX1" fmla="*/ 1608138 w 1608138"/>
              <a:gd name="connsiteY1" fmla="*/ 0 h 1505375"/>
              <a:gd name="connsiteX2" fmla="*/ 1608138 w 1608138"/>
              <a:gd name="connsiteY2" fmla="*/ 1505375 h 1505375"/>
              <a:gd name="connsiteX3" fmla="*/ 0 w 1608138"/>
              <a:gd name="connsiteY3" fmla="*/ 1505375 h 1505375"/>
              <a:gd name="connsiteX4" fmla="*/ 0 w 1608138"/>
              <a:gd name="connsiteY4" fmla="*/ 0 h 1505375"/>
              <a:gd name="connsiteX0" fmla="*/ 701675 w 2309813"/>
              <a:gd name="connsiteY0" fmla="*/ 0 h 1505375"/>
              <a:gd name="connsiteX1" fmla="*/ 2309813 w 2309813"/>
              <a:gd name="connsiteY1" fmla="*/ 0 h 1505375"/>
              <a:gd name="connsiteX2" fmla="*/ 2309813 w 2309813"/>
              <a:gd name="connsiteY2" fmla="*/ 1505375 h 1505375"/>
              <a:gd name="connsiteX3" fmla="*/ 0 w 2309813"/>
              <a:gd name="connsiteY3" fmla="*/ 1505375 h 1505375"/>
              <a:gd name="connsiteX4" fmla="*/ 701675 w 2309813"/>
              <a:gd name="connsiteY4" fmla="*/ 0 h 1505375"/>
              <a:gd name="connsiteX0" fmla="*/ 701675 w 2418789"/>
              <a:gd name="connsiteY0" fmla="*/ 0 h 1505375"/>
              <a:gd name="connsiteX1" fmla="*/ 2418789 w 2418789"/>
              <a:gd name="connsiteY1" fmla="*/ 0 h 1505375"/>
              <a:gd name="connsiteX2" fmla="*/ 2309813 w 2418789"/>
              <a:gd name="connsiteY2" fmla="*/ 1505375 h 1505375"/>
              <a:gd name="connsiteX3" fmla="*/ 0 w 2418789"/>
              <a:gd name="connsiteY3" fmla="*/ 1505375 h 1505375"/>
              <a:gd name="connsiteX4" fmla="*/ 701675 w 2418789"/>
              <a:gd name="connsiteY4" fmla="*/ 0 h 1505375"/>
              <a:gd name="connsiteX0" fmla="*/ 701675 w 2418789"/>
              <a:gd name="connsiteY0" fmla="*/ 0 h 1505375"/>
              <a:gd name="connsiteX1" fmla="*/ 2418789 w 2418789"/>
              <a:gd name="connsiteY1" fmla="*/ 0 h 1505375"/>
              <a:gd name="connsiteX2" fmla="*/ 2162933 w 2418789"/>
              <a:gd name="connsiteY2" fmla="*/ 1505375 h 1505375"/>
              <a:gd name="connsiteX3" fmla="*/ 0 w 2418789"/>
              <a:gd name="connsiteY3" fmla="*/ 1505375 h 1505375"/>
              <a:gd name="connsiteX4" fmla="*/ 701675 w 2418789"/>
              <a:gd name="connsiteY4" fmla="*/ 0 h 150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8789" h="1505375">
                <a:moveTo>
                  <a:pt x="701675" y="0"/>
                </a:moveTo>
                <a:lnTo>
                  <a:pt x="2418789" y="0"/>
                </a:lnTo>
                <a:lnTo>
                  <a:pt x="2162933" y="1505375"/>
                </a:lnTo>
                <a:lnTo>
                  <a:pt x="0" y="1505375"/>
                </a:lnTo>
                <a:lnTo>
                  <a:pt x="701675" y="0"/>
                </a:lnTo>
                <a:close/>
              </a:path>
            </a:pathLst>
          </a:custGeom>
          <a:solidFill>
            <a:srgbClr val="F0821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65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8" grpId="0"/>
      <p:bldP spid="18" grpId="1"/>
      <p:bldP spid="19" grpId="0"/>
      <p:bldP spid="19" grpId="1"/>
      <p:bldP spid="20" grpId="0"/>
      <p:bldP spid="20" grpId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dirty="0">
                <a:latin typeface="Twinkl" pitchFamily="2" charset="0"/>
              </a:rPr>
              <a:t>Consolidating</a:t>
            </a:r>
          </a:p>
        </p:txBody>
      </p:sp>
    </p:spTree>
    <p:extLst>
      <p:ext uri="{BB962C8B-B14F-4D97-AF65-F5344CB8AC3E}">
        <p14:creationId xmlns:p14="http://schemas.microsoft.com/office/powerpoint/2010/main" val="3978299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Be Media-Wise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932" y="1338263"/>
            <a:ext cx="7998335" cy="4971772"/>
          </a:xfrm>
          <a:prstGeom prst="rect">
            <a:avLst/>
          </a:prstGeom>
        </p:spPr>
      </p:pic>
      <p:pic>
        <p:nvPicPr>
          <p:cNvPr id="3" name="Individual Work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82211" y="1936376"/>
            <a:ext cx="3277412" cy="2510117"/>
            <a:chOff x="882211" y="1694329"/>
            <a:chExt cx="3277412" cy="2510117"/>
          </a:xfrm>
        </p:grpSpPr>
        <p:sp>
          <p:nvSpPr>
            <p:cNvPr id="10" name="Rectangle 9"/>
            <p:cNvSpPr/>
            <p:nvPr/>
          </p:nvSpPr>
          <p:spPr>
            <a:xfrm>
              <a:off x="882211" y="1694329"/>
              <a:ext cx="3277412" cy="251011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77154" y="1794746"/>
              <a:ext cx="304168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Design and create a poster to encourage others to be media-wise. Remember </a:t>
              </a:r>
              <a:br>
                <a:rPr lang="en-GB" dirty="0"/>
              </a:br>
              <a:r>
                <a:rPr lang="en-GB" dirty="0"/>
                <a:t>to help them be aware of </a:t>
              </a:r>
              <a:br>
                <a:rPr lang="en-GB" dirty="0"/>
              </a:br>
              <a:r>
                <a:rPr lang="en-GB" dirty="0"/>
                <a:t>the media and messages they may portray as </a:t>
              </a:r>
              <a:br>
                <a:rPr lang="en-GB" dirty="0"/>
              </a:br>
              <a:r>
                <a:rPr lang="en-GB" dirty="0"/>
                <a:t>well as inspire them to </a:t>
              </a:r>
              <a:br>
                <a:rPr lang="en-GB" dirty="0"/>
              </a:br>
              <a:r>
                <a:rPr lang="en-GB" dirty="0"/>
                <a:t>be themselves.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">
            <a:off x="4060772" y="1510549"/>
            <a:ext cx="4322159" cy="4843081"/>
          </a:xfrm>
          <a:prstGeom prst="rect">
            <a:avLst/>
          </a:prstGeom>
          <a:ln>
            <a:solidFill>
              <a:schemeClr val="tx1">
                <a:lumMod val="90000"/>
                <a:lumOff val="10000"/>
              </a:schemeClr>
            </a:solidFill>
          </a:ln>
          <a:effectLst>
            <a:outerShdw blurRad="50800" dist="25400" dir="1368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">
            <a:off x="912556" y="4896448"/>
            <a:ext cx="3502989" cy="1453240"/>
          </a:xfrm>
          <a:prstGeom prst="rect">
            <a:avLst/>
          </a:prstGeom>
          <a:effectLst>
            <a:outerShdw blurRad="50800" dist="508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52973" y="6311106"/>
            <a:ext cx="7733789" cy="96838"/>
          </a:xfrm>
          <a:prstGeom prst="rect">
            <a:avLst/>
          </a:prstGeom>
          <a:solidFill>
            <a:srgbClr val="F4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529" y="3237496"/>
            <a:ext cx="1561875" cy="1925272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3436" y="4222376"/>
            <a:ext cx="2345460" cy="2087660"/>
          </a:xfrm>
          <a:prstGeom prst="rect">
            <a:avLst/>
          </a:prstGeom>
          <a:effectLst>
            <a:outerShdw blurRad="50800" dist="63500" dir="11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078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dirty="0">
                <a:latin typeface="Twinkl" pitchFamily="2" charset="0"/>
              </a:rPr>
              <a:t>Reflecting</a:t>
            </a:r>
          </a:p>
        </p:txBody>
      </p:sp>
    </p:spTree>
    <p:extLst>
      <p:ext uri="{BB962C8B-B14F-4D97-AF65-F5344CB8AC3E}">
        <p14:creationId xmlns:p14="http://schemas.microsoft.com/office/powerpoint/2010/main" val="4043001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261" r="44049" b="36461"/>
          <a:stretch/>
        </p:blipFill>
        <p:spPr>
          <a:xfrm>
            <a:off x="539751" y="1392572"/>
            <a:ext cx="8064499" cy="49161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rgbClr val="C5905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-24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85" y="5248274"/>
            <a:ext cx="8064499" cy="1060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Reality</a:t>
            </a:r>
          </a:p>
        </p:txBody>
      </p:sp>
      <p:pic>
        <p:nvPicPr>
          <p:cNvPr id="3" name="Whole Clas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>
            <a:off x="1836475" y="5248274"/>
            <a:ext cx="67677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475" y="1846729"/>
            <a:ext cx="4354978" cy="2752165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007660" y="5543550"/>
            <a:ext cx="2667000" cy="530494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/>
          <p:cNvSpPr/>
          <p:nvPr/>
        </p:nvSpPr>
        <p:spPr>
          <a:xfrm>
            <a:off x="6581775" y="5824537"/>
            <a:ext cx="247650" cy="484188"/>
          </a:xfrm>
          <a:custGeom>
            <a:avLst/>
            <a:gdLst>
              <a:gd name="connsiteX0" fmla="*/ 0 w 247650"/>
              <a:gd name="connsiteY0" fmla="*/ 488950 h 488950"/>
              <a:gd name="connsiteX1" fmla="*/ 123825 w 247650"/>
              <a:gd name="connsiteY1" fmla="*/ 0 h 488950"/>
              <a:gd name="connsiteX2" fmla="*/ 247650 w 247650"/>
              <a:gd name="connsiteY2" fmla="*/ 488950 h 488950"/>
              <a:gd name="connsiteX3" fmla="*/ 0 w 247650"/>
              <a:gd name="connsiteY3" fmla="*/ 488950 h 488950"/>
              <a:gd name="connsiteX0" fmla="*/ 0 w 247650"/>
              <a:gd name="connsiteY0" fmla="*/ 484188 h 484188"/>
              <a:gd name="connsiteX1" fmla="*/ 42863 w 247650"/>
              <a:gd name="connsiteY1" fmla="*/ 0 h 484188"/>
              <a:gd name="connsiteX2" fmla="*/ 247650 w 247650"/>
              <a:gd name="connsiteY2" fmla="*/ 484188 h 484188"/>
              <a:gd name="connsiteX3" fmla="*/ 0 w 247650"/>
              <a:gd name="connsiteY3" fmla="*/ 484188 h 48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484188">
                <a:moveTo>
                  <a:pt x="0" y="484188"/>
                </a:moveTo>
                <a:lnTo>
                  <a:pt x="42863" y="0"/>
                </a:lnTo>
                <a:lnTo>
                  <a:pt x="247650" y="484188"/>
                </a:lnTo>
                <a:lnTo>
                  <a:pt x="0" y="484188"/>
                </a:lnTo>
                <a:close/>
              </a:path>
            </a:pathLst>
          </a:custGeom>
          <a:solidFill>
            <a:schemeClr val="tx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 30"/>
          <p:cNvGrpSpPr/>
          <p:nvPr/>
        </p:nvGrpSpPr>
        <p:grpSpPr>
          <a:xfrm>
            <a:off x="6301157" y="1872129"/>
            <a:ext cx="2255182" cy="2706221"/>
            <a:chOff x="6298250" y="1760434"/>
            <a:chExt cx="2255182" cy="2706221"/>
          </a:xfrm>
        </p:grpSpPr>
        <p:sp>
          <p:nvSpPr>
            <p:cNvPr id="29" name="Rectangle 28"/>
            <p:cNvSpPr/>
            <p:nvPr/>
          </p:nvSpPr>
          <p:spPr>
            <a:xfrm>
              <a:off x="6298250" y="1760434"/>
              <a:ext cx="2126613" cy="270622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92068" y="1817307"/>
              <a:ext cx="1961364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A lot of the images you </a:t>
              </a:r>
              <a:br>
                <a:rPr lang="en-GB" dirty="0"/>
              </a:br>
              <a:r>
                <a:rPr lang="en-GB" dirty="0"/>
                <a:t>see of people in the media have </a:t>
              </a:r>
              <a:br>
                <a:rPr lang="en-GB" dirty="0"/>
              </a:br>
              <a:r>
                <a:rPr lang="en-GB" dirty="0"/>
                <a:t>been edited </a:t>
              </a:r>
              <a:br>
                <a:rPr lang="en-GB" dirty="0"/>
              </a:br>
              <a:r>
                <a:rPr lang="en-GB" dirty="0"/>
                <a:t>and changed. Often this is </a:t>
              </a:r>
              <a:br>
                <a:rPr lang="en-GB" dirty="0"/>
              </a:br>
              <a:r>
                <a:rPr lang="en-GB" dirty="0"/>
                <a:t>done to create </a:t>
              </a:r>
              <a:br>
                <a:rPr lang="en-GB" dirty="0"/>
              </a:br>
              <a:r>
                <a:rPr lang="en-GB" dirty="0"/>
                <a:t>a ‘perfect’ look.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674" y="1612049"/>
            <a:ext cx="5776007" cy="46966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59" r="12230"/>
          <a:stretch/>
        </p:blipFill>
        <p:spPr>
          <a:xfrm flipH="1">
            <a:off x="1847588" y="1846729"/>
            <a:ext cx="4354826" cy="276169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486503" y="1948437"/>
            <a:ext cx="3580729" cy="1025495"/>
            <a:chOff x="4495049" y="2093719"/>
            <a:chExt cx="3580729" cy="1025495"/>
          </a:xfrm>
        </p:grpSpPr>
        <p:sp>
          <p:nvSpPr>
            <p:cNvPr id="32" name="Rectangle 31"/>
            <p:cNvSpPr/>
            <p:nvPr/>
          </p:nvSpPr>
          <p:spPr>
            <a:xfrm>
              <a:off x="4495049" y="2093719"/>
              <a:ext cx="3401266" cy="102549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055000" y="2130704"/>
              <a:ext cx="302077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How do you think this ‘perfect’ look could make the reader or viewer feel?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80547" y="3059179"/>
            <a:ext cx="3315768" cy="711975"/>
            <a:chOff x="4580547" y="2102265"/>
            <a:chExt cx="3315768" cy="711975"/>
          </a:xfrm>
        </p:grpSpPr>
        <p:sp>
          <p:nvSpPr>
            <p:cNvPr id="36" name="Rectangle 35"/>
            <p:cNvSpPr/>
            <p:nvPr/>
          </p:nvSpPr>
          <p:spPr>
            <a:xfrm>
              <a:off x="4580547" y="2102265"/>
              <a:ext cx="3315768" cy="71197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55000" y="2130704"/>
              <a:ext cx="27084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How might it change how they want to look?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80547" y="3852326"/>
            <a:ext cx="3315768" cy="711975"/>
            <a:chOff x="4580547" y="2102265"/>
            <a:chExt cx="3315768" cy="711975"/>
          </a:xfrm>
        </p:grpSpPr>
        <p:sp>
          <p:nvSpPr>
            <p:cNvPr id="39" name="Rectangle 38"/>
            <p:cNvSpPr/>
            <p:nvPr/>
          </p:nvSpPr>
          <p:spPr>
            <a:xfrm>
              <a:off x="4580547" y="2102265"/>
              <a:ext cx="3315768" cy="71197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055000" y="2130704"/>
              <a:ext cx="27084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Do edited images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show reality?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609" y="1926384"/>
            <a:ext cx="1671416" cy="26820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609" y="1926384"/>
            <a:ext cx="1671416" cy="26725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609" y="1926384"/>
            <a:ext cx="1671416" cy="26820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609" y="1926384"/>
            <a:ext cx="1671416" cy="2682036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4512930">
            <a:off x="5583461" y="4014879"/>
            <a:ext cx="260975" cy="229218"/>
          </a:xfrm>
          <a:prstGeom prst="rightArrow">
            <a:avLst>
              <a:gd name="adj1" fmla="val 32222"/>
              <a:gd name="adj2" fmla="val 7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1" name="Group 40"/>
          <p:cNvGrpSpPr/>
          <p:nvPr/>
        </p:nvGrpSpPr>
        <p:grpSpPr>
          <a:xfrm>
            <a:off x="2213362" y="4927716"/>
            <a:ext cx="5674407" cy="1037248"/>
            <a:chOff x="2717438" y="2085173"/>
            <a:chExt cx="5674407" cy="1037248"/>
          </a:xfrm>
        </p:grpSpPr>
        <p:sp>
          <p:nvSpPr>
            <p:cNvPr id="42" name="Rectangle 41"/>
            <p:cNvSpPr/>
            <p:nvPr/>
          </p:nvSpPr>
          <p:spPr>
            <a:xfrm>
              <a:off x="2717438" y="2085173"/>
              <a:ext cx="5674407" cy="103724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264226" y="2130704"/>
              <a:ext cx="400332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What could happen if people did not realise that the media change and edit a lot of the images they use?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213362" y="4934561"/>
            <a:ext cx="6211501" cy="1245860"/>
            <a:chOff x="2717438" y="2085173"/>
            <a:chExt cx="6211501" cy="1245860"/>
          </a:xfrm>
        </p:grpSpPr>
        <p:sp>
          <p:nvSpPr>
            <p:cNvPr id="45" name="Rectangle 44"/>
            <p:cNvSpPr/>
            <p:nvPr/>
          </p:nvSpPr>
          <p:spPr>
            <a:xfrm>
              <a:off x="2717438" y="2085173"/>
              <a:ext cx="6211501" cy="124586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264225" y="2105066"/>
              <a:ext cx="459763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You are wonderfully unique and incredibly special. You don’t have to look, feel or behave a certain way to be worthy, happy or accepted. Just be yourself!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1522507"/>
            <a:ext cx="3323830" cy="47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2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-0.11893 -0.0365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5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93 -0.03657 L -0.17066 -0.0909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7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66 -0.09097 L -0.16563 -0.1886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dirty="0">
                <a:latin typeface="Twinkl" pitchFamily="2" charset="0"/>
              </a:rPr>
              <a:t>The Big Questions</a:t>
            </a:r>
          </a:p>
        </p:txBody>
      </p:sp>
    </p:spTree>
    <p:extLst>
      <p:ext uri="{BB962C8B-B14F-4D97-AF65-F5344CB8AC3E}">
        <p14:creationId xmlns:p14="http://schemas.microsoft.com/office/powerpoint/2010/main" val="91465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813" r="-8822" b="-1948"/>
          <a:stretch/>
        </p:blipFill>
        <p:spPr>
          <a:xfrm rot="21267816">
            <a:off x="-226092" y="1426128"/>
            <a:ext cx="7029974" cy="6200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The Big 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000" y="543600"/>
            <a:ext cx="864000" cy="86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183726">
            <a:off x="2850720" y="3155505"/>
            <a:ext cx="1993680" cy="1851884"/>
            <a:chOff x="3200275" y="1282008"/>
            <a:chExt cx="1993680" cy="1851884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3200275" y="1282008"/>
              <a:ext cx="1928457" cy="1851884"/>
            </a:xfrm>
            <a:prstGeom prst="wedgeRoundRectCallout">
              <a:avLst>
                <a:gd name="adj1" fmla="val -37741"/>
                <a:gd name="adj2" fmla="val 5643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79632" y="1327701"/>
              <a:ext cx="191432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What messages do we get from the media about how people should look, feel and behave?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rot="176870">
            <a:off x="3142892" y="3156009"/>
            <a:ext cx="1488167" cy="1047897"/>
            <a:chOff x="3903132" y="2852935"/>
            <a:chExt cx="1488167" cy="1047897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3903132" y="2852935"/>
              <a:ext cx="1488167" cy="1047897"/>
            </a:xfrm>
            <a:prstGeom prst="wedgeRoundRectCallout">
              <a:avLst>
                <a:gd name="adj1" fmla="val 40038"/>
                <a:gd name="adj2" fmla="val 65022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032578" y="2911371"/>
              <a:ext cx="1251349" cy="949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Are those messages realistic?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 rot="199427">
            <a:off x="2977559" y="3133591"/>
            <a:ext cx="1674872" cy="1720516"/>
            <a:chOff x="3357210" y="4518927"/>
            <a:chExt cx="1674872" cy="1720516"/>
          </a:xfrm>
        </p:grpSpPr>
        <p:sp>
          <p:nvSpPr>
            <p:cNvPr id="13" name="Rounded Rectangle 12"/>
            <p:cNvSpPr/>
            <p:nvPr/>
          </p:nvSpPr>
          <p:spPr>
            <a:xfrm>
              <a:off x="3357210" y="4518927"/>
              <a:ext cx="1674872" cy="1720516"/>
            </a:xfrm>
            <a:prstGeom prst="roundRect">
              <a:avLst>
                <a:gd name="adj" fmla="val 11662"/>
              </a:avLst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87652" y="4627540"/>
              <a:ext cx="161548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How have </a:t>
              </a:r>
              <a:b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</a:b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your answers changed since the beginning </a:t>
              </a:r>
              <a:b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</a:b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of the lesson?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809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I can explore messages given by the media and decide if they are helpful or harmful.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410469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identify some of the ways that the media tries to influence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the way we feel.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reflect on the reality of the messages given by the media.</a:t>
            </a:r>
          </a:p>
        </p:txBody>
      </p:sp>
    </p:spTree>
    <p:extLst>
      <p:ext uri="{BB962C8B-B14F-4D97-AF65-F5344CB8AC3E}">
        <p14:creationId xmlns:p14="http://schemas.microsoft.com/office/powerpoint/2010/main" val="1988187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I can explore messages given by the media and decide if they are helpful or harmful.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410469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identify some of the ways that the media tries to influence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the way we feel.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reflect on the reality of the messages given by the media.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627784" y="6245477"/>
            <a:ext cx="3888432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sz="800" baseline="30000" dirty="0">
                <a:latin typeface="Tuffy-TTF" panose="020B0603060100000000" pitchFamily="34" charset="0"/>
                <a:cs typeface="Arial" panose="020B0604020202020204" pitchFamily="34" charset="0"/>
              </a:rPr>
              <a:t>This resource is fully in line with the Learning Outcomes and Core Themes outlined in the PSHE Association’s </a:t>
            </a:r>
            <a:r>
              <a:rPr lang="en-GB" sz="800" b="1" u="sng" baseline="30000" dirty="0">
                <a:solidFill>
                  <a:schemeClr val="accent1"/>
                </a:solidFill>
                <a:latin typeface="Tuffy-TTF" panose="020B0603060100000000" pitchFamily="34" charset="0"/>
                <a:cs typeface="Arial" panose="020B0604020202020204" pitchFamily="34" charset="0"/>
                <a:hlinkClick r:id="rId2"/>
              </a:rPr>
              <a:t>Programme of Study</a:t>
            </a:r>
            <a:r>
              <a:rPr lang="en-GB" sz="800" baseline="30000" dirty="0">
                <a:latin typeface="Tuffy-TTF" panose="020B06030601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dirty="0">
                <a:latin typeface="Twinkl" pitchFamily="2" charset="0"/>
              </a:rPr>
              <a:t>The Big Questions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813" r="-8822" b="-1948"/>
          <a:stretch/>
        </p:blipFill>
        <p:spPr>
          <a:xfrm rot="21267816">
            <a:off x="-226092" y="1426128"/>
            <a:ext cx="7029974" cy="6200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The Big 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000" y="543600"/>
            <a:ext cx="864000" cy="86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183726">
            <a:off x="2850720" y="3155505"/>
            <a:ext cx="1993680" cy="1851884"/>
            <a:chOff x="3200275" y="1282008"/>
            <a:chExt cx="1993680" cy="1851884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3200275" y="1282008"/>
              <a:ext cx="1928457" cy="1851884"/>
            </a:xfrm>
            <a:prstGeom prst="wedgeRoundRectCallout">
              <a:avLst>
                <a:gd name="adj1" fmla="val -37741"/>
                <a:gd name="adj2" fmla="val 5643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79632" y="1327701"/>
              <a:ext cx="191432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What messages do we get from the media about how people should look, feel and behave?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rot="176870">
            <a:off x="3142892" y="3156009"/>
            <a:ext cx="1488167" cy="1047897"/>
            <a:chOff x="3903132" y="2852935"/>
            <a:chExt cx="1488167" cy="1047897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3903132" y="2852935"/>
              <a:ext cx="1488167" cy="1047897"/>
            </a:xfrm>
            <a:prstGeom prst="wedgeRoundRectCallout">
              <a:avLst>
                <a:gd name="adj1" fmla="val 40038"/>
                <a:gd name="adj2" fmla="val 65022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032578" y="2911371"/>
              <a:ext cx="1251349" cy="949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Are those messages realistic?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696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dirty="0">
                <a:latin typeface="Twinkl" pitchFamily="2" charset="0"/>
              </a:rPr>
              <a:t>Reconnecting</a:t>
            </a:r>
          </a:p>
        </p:txBody>
      </p:sp>
    </p:spTree>
    <p:extLst>
      <p:ext uri="{BB962C8B-B14F-4D97-AF65-F5344CB8AC3E}">
        <p14:creationId xmlns:p14="http://schemas.microsoft.com/office/powerpoint/2010/main" val="3884373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1332442"/>
            <a:ext cx="8061325" cy="49741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750" y="1333500"/>
            <a:ext cx="8061325" cy="4974167"/>
          </a:xfrm>
          <a:prstGeom prst="rect">
            <a:avLst/>
          </a:prstGeom>
          <a:solidFill>
            <a:schemeClr val="tx1">
              <a:lumMod val="90000"/>
              <a:lumOff val="1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643" y="1578012"/>
            <a:ext cx="6786713" cy="4729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In the Media</a:t>
            </a:r>
          </a:p>
        </p:txBody>
      </p:sp>
      <p:pic>
        <p:nvPicPr>
          <p:cNvPr id="3" name="Pair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09201"/>
            <a:ext cx="864000" cy="86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979" y="1751888"/>
            <a:ext cx="5661591" cy="31801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68977" y="1751888"/>
            <a:ext cx="4148684" cy="31801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977" y="1751888"/>
            <a:ext cx="4231235" cy="31801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695900" y="2257805"/>
            <a:ext cx="2695794" cy="265257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914258" y="2683379"/>
            <a:ext cx="3837062" cy="745621"/>
            <a:chOff x="1914258" y="2683379"/>
            <a:chExt cx="3837062" cy="745621"/>
          </a:xfrm>
        </p:grpSpPr>
        <p:sp>
          <p:nvSpPr>
            <p:cNvPr id="26" name="Rectangle 25"/>
            <p:cNvSpPr/>
            <p:nvPr/>
          </p:nvSpPr>
          <p:spPr>
            <a:xfrm>
              <a:off x="1914258" y="2683379"/>
              <a:ext cx="3837062" cy="74562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65918" y="2752691"/>
              <a:ext cx="20457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What does ‘in the </a:t>
              </a:r>
              <a:br>
                <a:rPr lang="en-GB" dirty="0"/>
              </a:br>
              <a:r>
                <a:rPr lang="en-GB" dirty="0"/>
                <a:t>media’ mean?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912692" y="3527298"/>
            <a:ext cx="3009686" cy="992642"/>
            <a:chOff x="1914258" y="2683379"/>
            <a:chExt cx="3009686" cy="992642"/>
          </a:xfrm>
        </p:grpSpPr>
        <p:sp>
          <p:nvSpPr>
            <p:cNvPr id="30" name="Rectangle 29"/>
            <p:cNvSpPr/>
            <p:nvPr/>
          </p:nvSpPr>
          <p:spPr>
            <a:xfrm>
              <a:off x="1914258" y="2683379"/>
              <a:ext cx="3009686" cy="99264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65918" y="2752691"/>
              <a:ext cx="271019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Talk to a partner </a:t>
              </a:r>
              <a:br>
                <a:rPr lang="en-GB" dirty="0"/>
              </a:br>
              <a:r>
                <a:rPr lang="en-GB" dirty="0"/>
                <a:t>and then share your thoughts with the class.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61901" y="2196442"/>
            <a:ext cx="2968670" cy="26572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7331" y="1750831"/>
            <a:ext cx="2716219" cy="31811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14351" y="1750830"/>
            <a:ext cx="2716219" cy="318116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57331" y="1750830"/>
            <a:ext cx="5693600" cy="31811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001" y="4296702"/>
            <a:ext cx="5670270" cy="20099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949" y="6308725"/>
            <a:ext cx="9322698" cy="103286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50941" y="2464040"/>
            <a:ext cx="52879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media is the main way of communicating </a:t>
            </a:r>
            <a:br>
              <a:rPr lang="en-GB" dirty="0"/>
            </a:br>
            <a:r>
              <a:rPr lang="en-GB" dirty="0"/>
              <a:t>to lots of people all at the same time - it might </a:t>
            </a:r>
            <a:br>
              <a:rPr lang="en-GB" dirty="0"/>
            </a:br>
            <a:r>
              <a:rPr lang="en-GB" dirty="0"/>
              <a:t>be through television, radio, magazines, books, newspapers and the Internet. So, ‘in the media’ means all the different information and messages we receive from these different places.</a:t>
            </a:r>
          </a:p>
        </p:txBody>
      </p:sp>
    </p:spTree>
    <p:extLst>
      <p:ext uri="{BB962C8B-B14F-4D97-AF65-F5344CB8AC3E}">
        <p14:creationId xmlns:p14="http://schemas.microsoft.com/office/powerpoint/2010/main" val="235868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A4DC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dirty="0">
                <a:latin typeface="Twinkl" pitchFamily="2" charset="0"/>
              </a:rPr>
              <a:t>Exploring</a:t>
            </a:r>
          </a:p>
        </p:txBody>
      </p:sp>
    </p:spTree>
    <p:extLst>
      <p:ext uri="{BB962C8B-B14F-4D97-AF65-F5344CB8AC3E}">
        <p14:creationId xmlns:p14="http://schemas.microsoft.com/office/powerpoint/2010/main" val="716910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Media Messages</a:t>
            </a:r>
          </a:p>
        </p:txBody>
      </p:sp>
      <p:pic>
        <p:nvPicPr>
          <p:cNvPr id="3" name="Whole Clas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1407599"/>
            <a:ext cx="8064500" cy="49011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238714" y="3931065"/>
            <a:ext cx="4033615" cy="1034041"/>
            <a:chOff x="4238714" y="3931065"/>
            <a:chExt cx="4033615" cy="1034041"/>
          </a:xfrm>
        </p:grpSpPr>
        <p:sp>
          <p:nvSpPr>
            <p:cNvPr id="11" name="Rectangle 10"/>
            <p:cNvSpPr/>
            <p:nvPr/>
          </p:nvSpPr>
          <p:spPr>
            <a:xfrm>
              <a:off x="4238714" y="3931065"/>
              <a:ext cx="4033615" cy="103404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06918" y="3982340"/>
              <a:ext cx="362572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The media are very powerful. They can get information to a lot of people all at the same time.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10670" y="2878467"/>
            <a:ext cx="5314193" cy="2105196"/>
            <a:chOff x="3723658" y="3931065"/>
            <a:chExt cx="5314193" cy="2105196"/>
          </a:xfrm>
        </p:grpSpPr>
        <p:sp>
          <p:nvSpPr>
            <p:cNvPr id="21" name="Rectangle 20"/>
            <p:cNvSpPr/>
            <p:nvPr/>
          </p:nvSpPr>
          <p:spPr>
            <a:xfrm>
              <a:off x="3723658" y="3931065"/>
              <a:ext cx="5230026" cy="210519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19906" y="3965248"/>
              <a:ext cx="381794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We get a huge amount of information from the media – both fact and opinion. The media also have the power to send certain messages about how we should look, feel and behave. This can </a:t>
              </a:r>
              <a:br>
                <a:rPr lang="en-GB" dirty="0"/>
              </a:br>
              <a:r>
                <a:rPr lang="en-GB" dirty="0"/>
                <a:t>be both helpful and harmful.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790" y="1473201"/>
            <a:ext cx="3927445" cy="48355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750" y="5494945"/>
            <a:ext cx="8064500" cy="4187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38558" y="5520582"/>
            <a:ext cx="4315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What information do the media give us?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8558" y="5519651"/>
            <a:ext cx="5516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Do we receive facts or opinions from the media?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23223" y="5129765"/>
            <a:ext cx="1149106" cy="1149104"/>
            <a:chOff x="6830178" y="4845465"/>
            <a:chExt cx="1149106" cy="1149104"/>
          </a:xfrm>
        </p:grpSpPr>
        <p:sp>
          <p:nvSpPr>
            <p:cNvPr id="18" name="Oval 17"/>
            <p:cNvSpPr/>
            <p:nvPr/>
          </p:nvSpPr>
          <p:spPr>
            <a:xfrm>
              <a:off x="6830178" y="4845465"/>
              <a:ext cx="1149106" cy="11491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8536" y="4897123"/>
              <a:ext cx="1032387" cy="103353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329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00A7E7"/>
      </a:accent1>
      <a:accent2>
        <a:srgbClr val="F0821A"/>
      </a:accent2>
      <a:accent3>
        <a:srgbClr val="8C368C"/>
      </a:accent3>
      <a:accent4>
        <a:srgbClr val="009640"/>
      </a:accent4>
      <a:accent5>
        <a:srgbClr val="31B7BC"/>
      </a:accent5>
      <a:accent6>
        <a:srgbClr val="F9B000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 V3" id="{53A60B04-3F35-4B12-9676-15614EEAFFBE}" vid="{A95E2AE9-83D5-490C-8126-9547A377CD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522</Words>
  <Application>Microsoft Office PowerPoint</Application>
  <PresentationFormat>On-screen Show (4:3)</PresentationFormat>
  <Paragraphs>64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Sassoon Infant Rg</vt:lpstr>
      <vt:lpstr>Wingdings</vt:lpstr>
      <vt:lpstr>Tuffy-TTF</vt:lpstr>
      <vt:lpstr>Twinkl SemiBold</vt:lpstr>
      <vt:lpstr>Calibri</vt:lpstr>
      <vt:lpstr>Twinkl</vt:lpstr>
      <vt:lpstr>Arial</vt:lpstr>
      <vt:lpstr>Office Theme</vt:lpstr>
      <vt:lpstr>PowerPoint Presentation</vt:lpstr>
      <vt:lpstr>PowerPoint Presentation</vt:lpstr>
      <vt:lpstr>PowerPoint Presentation</vt:lpstr>
      <vt:lpstr>The Big Questions</vt:lpstr>
      <vt:lpstr>The Big Questions</vt:lpstr>
      <vt:lpstr>Reconnecting</vt:lpstr>
      <vt:lpstr>In the Media</vt:lpstr>
      <vt:lpstr>Exploring</vt:lpstr>
      <vt:lpstr>Media Messages</vt:lpstr>
      <vt:lpstr>Helpful or Harmful?</vt:lpstr>
      <vt:lpstr>Helpful or Harmful?</vt:lpstr>
      <vt:lpstr>Consolidating</vt:lpstr>
      <vt:lpstr>Be Media-Wise</vt:lpstr>
      <vt:lpstr>Reflecting</vt:lpstr>
      <vt:lpstr>Reality</vt:lpstr>
      <vt:lpstr>The Big Questions</vt:lpstr>
      <vt:lpstr>The Big Questions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PSHE and Citizenship</dc:title>
  <dc:creator>Philip Tinkler</dc:creator>
  <cp:lastModifiedBy>Philip Tinkler</cp:lastModifiedBy>
  <cp:revision>107</cp:revision>
  <dcterms:created xsi:type="dcterms:W3CDTF">2019-04-09T11:49:23Z</dcterms:created>
  <dcterms:modified xsi:type="dcterms:W3CDTF">2019-05-21T12:20:34Z</dcterms:modified>
</cp:coreProperties>
</file>