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7"/>
  </p:notesMasterIdLst>
  <p:handoutMasterIdLst>
    <p:handoutMasterId r:id="rId18"/>
  </p:handoutMasterIdLst>
  <p:sldIdLst>
    <p:sldId id="256" r:id="rId5"/>
    <p:sldId id="276" r:id="rId6"/>
    <p:sldId id="259" r:id="rId7"/>
    <p:sldId id="258" r:id="rId8"/>
    <p:sldId id="280" r:id="rId9"/>
    <p:sldId id="261" r:id="rId10"/>
    <p:sldId id="269" r:id="rId11"/>
    <p:sldId id="263" r:id="rId12"/>
    <p:sldId id="277" r:id="rId13"/>
    <p:sldId id="278" r:id="rId14"/>
    <p:sldId id="266" r:id="rId15"/>
    <p:sldId id="279" r:id="rId16"/>
  </p:sldIdLst>
  <p:sldSz cx="9144000" cy="5143500" type="screen16x9"/>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C800"/>
    <a:srgbClr val="5EEC3C"/>
    <a:srgbClr val="1D3A00"/>
    <a:srgbClr val="6C1A00"/>
    <a:srgbClr val="003296"/>
    <a:srgbClr val="E39A39"/>
    <a:srgbClr val="FFC901"/>
    <a:srgbClr val="FE9202"/>
    <a:srgbClr val="FEA402"/>
    <a:srgbClr val="D68B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FCE8CF-C9C1-458E-8E7E-6FAD10C1B85E}" v="2" dt="2025-09-17T12:28:41.2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874" y="77"/>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F2CD0119-9759-48EE-8C1D-D5F4CE60F403}" type="datetimeFigureOut">
              <a:rPr lang="en-GB" smtClean="0"/>
              <a:t>17/09/2025</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6FFE3CE-3A63-4709-A425-1CAC38D31ABA}" type="slidenum">
              <a:rPr lang="en-GB" smtClean="0"/>
              <a:t>‹#›</a:t>
            </a:fld>
            <a:endParaRPr lang="en-GB"/>
          </a:p>
        </p:txBody>
      </p:sp>
    </p:spTree>
    <p:extLst>
      <p:ext uri="{BB962C8B-B14F-4D97-AF65-F5344CB8AC3E}">
        <p14:creationId xmlns:p14="http://schemas.microsoft.com/office/powerpoint/2010/main" val="41896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859492AF-9EFD-41CD-8A16-D895FB4BB63B}" type="datetimeFigureOut">
              <a:rPr lang="en-US" smtClean="0"/>
              <a:t>9/17/2025</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0D65B9D-9BF6-4ACC-A70C-5B7F57520C7D}" type="slidenum">
              <a:rPr lang="en-US" smtClean="0"/>
              <a:t>‹#›</a:t>
            </a:fld>
            <a:endParaRPr lang="en-US"/>
          </a:p>
        </p:txBody>
      </p:sp>
    </p:spTree>
    <p:extLst>
      <p:ext uri="{BB962C8B-B14F-4D97-AF65-F5344CB8AC3E}">
        <p14:creationId xmlns:p14="http://schemas.microsoft.com/office/powerpoint/2010/main" val="1360418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96260" y="2419045"/>
            <a:ext cx="5650085" cy="763525"/>
          </a:xfrm>
          <a:noFill/>
          <a:effectLst>
            <a:outerShdw blurRad="50800" dist="38100" dir="2700000" algn="tl" rotWithShape="0">
              <a:prstClr val="black">
                <a:alpha val="40000"/>
              </a:prstClr>
            </a:outerShdw>
          </a:effectLst>
        </p:spPr>
        <p:txBody>
          <a:bodyPr>
            <a:normAutofit/>
          </a:bodyPr>
          <a:lstStyle>
            <a:lvl1pPr algn="l">
              <a:defRPr sz="3600">
                <a:solidFill>
                  <a:schemeClr val="bg1"/>
                </a:solidFill>
              </a:defRPr>
            </a:lvl1pPr>
          </a:lstStyle>
          <a:p>
            <a:r>
              <a:rPr lang="en-US"/>
              <a:t>Click to edit Master title style</a:t>
            </a:r>
          </a:p>
        </p:txBody>
      </p:sp>
      <p:sp>
        <p:nvSpPr>
          <p:cNvPr id="3" name="Subtitle 2"/>
          <p:cNvSpPr>
            <a:spLocks noGrp="1"/>
          </p:cNvSpPr>
          <p:nvPr>
            <p:ph type="subTitle" idx="1"/>
          </p:nvPr>
        </p:nvSpPr>
        <p:spPr>
          <a:xfrm>
            <a:off x="296260" y="3182570"/>
            <a:ext cx="5650085" cy="610820"/>
          </a:xfrm>
        </p:spPr>
        <p:txBody>
          <a:bodyPr>
            <a:normAutofit/>
          </a:bodyPr>
          <a:lstStyle>
            <a:lvl1pPr marL="0" indent="0" algn="l">
              <a:buNone/>
              <a:defRPr sz="2800" b="0" i="0">
                <a:solidFill>
                  <a:srgbClr val="FFFF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87F581DD-0858-4A9E-9DA3-538B9FD40F4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918306"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
            <a:ext cx="6870700" cy="120015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85800" y="1371600"/>
            <a:ext cx="3771900" cy="2743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10100" y="1371600"/>
            <a:ext cx="3771900" cy="2743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EB4B988-77F2-4D00-9B9C-9633222738FA}" type="slidenum">
              <a:rPr lang="en-GB" altLang="en-US"/>
              <a:pPr>
                <a:defRPr/>
              </a:pPr>
              <a:t>‹#›</a:t>
            </a:fld>
            <a:endParaRPr lang="en-GB" altLang="en-US"/>
          </a:p>
        </p:txBody>
      </p:sp>
    </p:spTree>
    <p:extLst>
      <p:ext uri="{BB962C8B-B14F-4D97-AF65-F5344CB8AC3E}">
        <p14:creationId xmlns:p14="http://schemas.microsoft.com/office/powerpoint/2010/main" val="2033047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044700"/>
            <a:ext cx="8246070" cy="610820"/>
          </a:xfrm>
        </p:spPr>
        <p:txBody>
          <a:bodyPr>
            <a:normAutofit/>
          </a:bodyPr>
          <a:lstStyle>
            <a:lvl1pPr algn="l">
              <a:defRPr sz="3600" baseline="0">
                <a:solidFill>
                  <a:srgbClr val="7CC800"/>
                </a:solidFill>
                <a:effectLst>
                  <a:outerShdw blurRad="50800" dist="38100" dir="2700000" algn="tl" rotWithShape="0">
                    <a:prstClr val="black">
                      <a:alpha val="40000"/>
                    </a:prstClr>
                  </a:outerShdw>
                </a:effectLst>
              </a:defRPr>
            </a:lvl1pPr>
          </a:lstStyle>
          <a:p>
            <a:r>
              <a:rPr lang="en-US"/>
              <a:t>Click to edit Master title style</a:t>
            </a:r>
          </a:p>
        </p:txBody>
      </p:sp>
      <p:sp>
        <p:nvSpPr>
          <p:cNvPr id="3" name="Content Placeholder 2"/>
          <p:cNvSpPr>
            <a:spLocks noGrp="1"/>
          </p:cNvSpPr>
          <p:nvPr>
            <p:ph idx="1"/>
          </p:nvPr>
        </p:nvSpPr>
        <p:spPr>
          <a:xfrm>
            <a:off x="448966" y="1655520"/>
            <a:ext cx="8246070" cy="3206805"/>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1670" y="281175"/>
            <a:ext cx="6108200" cy="572644"/>
          </a:xfrm>
        </p:spPr>
        <p:txBody>
          <a:bodyPr>
            <a:normAutofit/>
          </a:bodyPr>
          <a:lstStyle>
            <a:lvl1pPr algn="l">
              <a:defRPr sz="3600">
                <a:solidFill>
                  <a:srgbClr val="7CC800"/>
                </a:solidFill>
                <a:effectLst>
                  <a:outerShdw blurRad="50800" dist="38100" dir="2700000" algn="tl" rotWithShape="0">
                    <a:prstClr val="black">
                      <a:alpha val="40000"/>
                    </a:prstClr>
                  </a:outerShdw>
                </a:effectLst>
              </a:defRPr>
            </a:lvl1pPr>
          </a:lstStyle>
          <a:p>
            <a:r>
              <a:rPr lang="en-US"/>
              <a:t>Click to edit Master title style</a:t>
            </a:r>
          </a:p>
        </p:txBody>
      </p:sp>
      <p:sp>
        <p:nvSpPr>
          <p:cNvPr id="3" name="Content Placeholder 2"/>
          <p:cNvSpPr>
            <a:spLocks noGrp="1"/>
          </p:cNvSpPr>
          <p:nvPr>
            <p:ph idx="1"/>
          </p:nvPr>
        </p:nvSpPr>
        <p:spPr>
          <a:xfrm>
            <a:off x="601670" y="1044701"/>
            <a:ext cx="6108200" cy="3663766"/>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670" y="1044700"/>
            <a:ext cx="8093365" cy="610820"/>
          </a:xfrm>
        </p:spPr>
        <p:txBody>
          <a:bodyPr>
            <a:normAutofit/>
          </a:bodyPr>
          <a:lstStyle>
            <a:lvl1pPr algn="l">
              <a:defRPr sz="3600" baseline="0">
                <a:solidFill>
                  <a:srgbClr val="7CC800"/>
                </a:solidFill>
                <a:effectLst>
                  <a:outerShdw blurRad="50800" dist="38100" dir="2700000" algn="tl" rotWithShape="0">
                    <a:prstClr val="black">
                      <a:alpha val="40000"/>
                    </a:prstClr>
                  </a:outerShdw>
                </a:effectLst>
              </a:defRPr>
            </a:lvl1pPr>
          </a:lstStyle>
          <a:p>
            <a:r>
              <a:rPr lang="en-US"/>
              <a:t>Click to edit Master title style</a:t>
            </a:r>
          </a:p>
        </p:txBody>
      </p:sp>
      <p:sp>
        <p:nvSpPr>
          <p:cNvPr id="3" name="Text Placeholder 2"/>
          <p:cNvSpPr>
            <a:spLocks noGrp="1"/>
          </p:cNvSpPr>
          <p:nvPr>
            <p:ph type="body" idx="1"/>
          </p:nvPr>
        </p:nvSpPr>
        <p:spPr>
          <a:xfrm>
            <a:off x="536880" y="1946648"/>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6880" y="2419045"/>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572001" y="1946648"/>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572001" y="2419045"/>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9/17/2025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783788"/>
            <a:ext cx="5955493" cy="725348"/>
          </a:xfrm>
        </p:spPr>
        <p:txBody>
          <a:bodyPr>
            <a:noAutofit/>
          </a:bodyPr>
          <a:lstStyle/>
          <a:p>
            <a:pPr algn="ctr"/>
            <a:r>
              <a:rPr lang="en-US" sz="5400">
                <a:latin typeface="XCCW Joined 4a" panose="03050702000000000000" pitchFamily="66" charset="0"/>
              </a:rPr>
              <a:t>Welcome to Kites!</a:t>
            </a:r>
          </a:p>
        </p:txBody>
      </p:sp>
      <p:sp>
        <p:nvSpPr>
          <p:cNvPr id="3" name="Subtitle 2"/>
          <p:cNvSpPr>
            <a:spLocks noGrp="1"/>
          </p:cNvSpPr>
          <p:nvPr>
            <p:ph type="subTitle" idx="1"/>
          </p:nvPr>
        </p:nvSpPr>
        <p:spPr>
          <a:xfrm>
            <a:off x="448965" y="3487980"/>
            <a:ext cx="5955494" cy="763525"/>
          </a:xfrm>
        </p:spPr>
        <p:txBody>
          <a:bodyPr>
            <a:normAutofit/>
          </a:bodyPr>
          <a:lstStyle/>
          <a:p>
            <a:endParaRPr lang="en-US">
              <a:latin typeface="XCCW Joined 4a" panose="03050702000000000000" pitchFamily="66" charset="0"/>
            </a:endParaRPr>
          </a:p>
          <a:p>
            <a:endParaRPr lang="en-US">
              <a:latin typeface="XCCW Joined 4a" panose="03050702000000000000" pitchFamily="66" charset="0"/>
            </a:endParaRPr>
          </a:p>
        </p:txBody>
      </p:sp>
    </p:spTree>
    <p:extLst>
      <p:ext uri="{BB962C8B-B14F-4D97-AF65-F5344CB8AC3E}">
        <p14:creationId xmlns:p14="http://schemas.microsoft.com/office/powerpoint/2010/main"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4" y="281175"/>
            <a:ext cx="6566316" cy="763525"/>
          </a:xfrm>
        </p:spPr>
        <p:txBody>
          <a:bodyPr>
            <a:normAutofit/>
          </a:bodyPr>
          <a:lstStyle/>
          <a:p>
            <a:pPr algn="l"/>
            <a:r>
              <a:rPr lang="en-US">
                <a:latin typeface="XCCW Joined 4a" panose="03050702000000000000" pitchFamily="66" charset="0"/>
              </a:rPr>
              <a:t>Links to the Church</a:t>
            </a:r>
          </a:p>
        </p:txBody>
      </p:sp>
      <p:sp>
        <p:nvSpPr>
          <p:cNvPr id="5" name="Content Placeholder 4"/>
          <p:cNvSpPr>
            <a:spLocks noGrp="1"/>
          </p:cNvSpPr>
          <p:nvPr>
            <p:ph idx="1"/>
          </p:nvPr>
        </p:nvSpPr>
        <p:spPr>
          <a:xfrm>
            <a:off x="448965" y="1044699"/>
            <a:ext cx="7177135" cy="3970331"/>
          </a:xfrm>
        </p:spPr>
        <p:txBody>
          <a:bodyPr>
            <a:normAutofit/>
          </a:bodyPr>
          <a:lstStyle/>
          <a:p>
            <a:pPr marL="0" indent="0">
              <a:lnSpc>
                <a:spcPct val="90000"/>
              </a:lnSpc>
              <a:buNone/>
            </a:pPr>
            <a:r>
              <a:rPr lang="en-US" altLang="en-US" sz="2400" dirty="0">
                <a:latin typeface="XCCW Joined 4a" panose="03050702000000000000" pitchFamily="66" charset="0"/>
              </a:rPr>
              <a:t>At </a:t>
            </a:r>
            <a:r>
              <a:rPr lang="en-US" altLang="en-US" sz="2400" dirty="0" err="1">
                <a:latin typeface="XCCW Joined 4a" panose="03050702000000000000" pitchFamily="66" charset="0"/>
              </a:rPr>
              <a:t>Frieth</a:t>
            </a:r>
            <a:r>
              <a:rPr lang="en-US" altLang="en-US" sz="2400" dirty="0">
                <a:latin typeface="XCCW Joined 4a" panose="03050702000000000000" pitchFamily="66" charset="0"/>
              </a:rPr>
              <a:t>, we have Collective worship every day. We are also very fortunate to welcome in Reverend Andy to school regularly.</a:t>
            </a:r>
          </a:p>
          <a:p>
            <a:pPr marL="0" indent="0">
              <a:lnSpc>
                <a:spcPct val="90000"/>
              </a:lnSpc>
              <a:buNone/>
            </a:pPr>
            <a:endParaRPr lang="en-US" altLang="en-US" sz="2400" dirty="0">
              <a:latin typeface="XCCW Joined 4a" panose="03050702000000000000" pitchFamily="66" charset="0"/>
            </a:endParaRPr>
          </a:p>
          <a:p>
            <a:pPr marL="0" indent="0">
              <a:lnSpc>
                <a:spcPct val="90000"/>
              </a:lnSpc>
              <a:buNone/>
            </a:pPr>
            <a:r>
              <a:rPr lang="en-US" altLang="en-US" sz="2400" dirty="0">
                <a:latin typeface="XCCW Joined 4a" panose="03050702000000000000" pitchFamily="66" charset="0"/>
              </a:rPr>
              <a:t>Our Vision is ‘Let your Light Shine’</a:t>
            </a:r>
          </a:p>
          <a:p>
            <a:pPr marL="0" indent="0">
              <a:lnSpc>
                <a:spcPct val="90000"/>
              </a:lnSpc>
              <a:buNone/>
            </a:pPr>
            <a:endParaRPr lang="en-US" altLang="en-US" sz="2400" dirty="0">
              <a:latin typeface="XCCW Joined 4a" panose="03050702000000000000" pitchFamily="66" charset="0"/>
            </a:endParaRPr>
          </a:p>
          <a:p>
            <a:pPr marL="0" indent="0">
              <a:lnSpc>
                <a:spcPct val="90000"/>
              </a:lnSpc>
              <a:buNone/>
            </a:pPr>
            <a:r>
              <a:rPr lang="en-GB" sz="2400" dirty="0">
                <a:latin typeface="XCCW Joined 4a" panose="03050602040000000000" pitchFamily="66" charset="0"/>
              </a:rPr>
              <a:t>Our vision encourages our children to show the world how wonderful they are, in both the good character and values they display and in their unique qualities and talents.</a:t>
            </a:r>
            <a:endParaRPr lang="en-US" altLang="en-US" sz="2400" dirty="0">
              <a:latin typeface="XCCW Joined 4a" panose="03050602040000000000" pitchFamily="66" charset="0"/>
            </a:endParaRPr>
          </a:p>
          <a:p>
            <a:pPr marL="0" indent="0">
              <a:lnSpc>
                <a:spcPct val="90000"/>
              </a:lnSpc>
              <a:buNone/>
            </a:pPr>
            <a:endParaRPr lang="en-US" altLang="en-US" dirty="0">
              <a:latin typeface="XCCW Joined 4a" panose="03050702000000000000" pitchFamily="66" charset="0"/>
            </a:endParaRPr>
          </a:p>
        </p:txBody>
      </p:sp>
    </p:spTree>
    <p:extLst>
      <p:ext uri="{BB962C8B-B14F-4D97-AF65-F5344CB8AC3E}">
        <p14:creationId xmlns:p14="http://schemas.microsoft.com/office/powerpoint/2010/main" val="1579828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4" y="281175"/>
            <a:ext cx="6566316" cy="763525"/>
          </a:xfrm>
        </p:spPr>
        <p:txBody>
          <a:bodyPr>
            <a:normAutofit/>
          </a:bodyPr>
          <a:lstStyle/>
          <a:p>
            <a:pPr algn="l"/>
            <a:r>
              <a:rPr lang="en-US">
                <a:latin typeface="XCCW Joined 4a" panose="03050702000000000000" pitchFamily="66" charset="0"/>
              </a:rPr>
              <a:t>Communication</a:t>
            </a:r>
          </a:p>
        </p:txBody>
      </p:sp>
      <p:sp>
        <p:nvSpPr>
          <p:cNvPr id="5" name="Content Placeholder 4"/>
          <p:cNvSpPr>
            <a:spLocks noGrp="1"/>
          </p:cNvSpPr>
          <p:nvPr>
            <p:ph idx="1"/>
          </p:nvPr>
        </p:nvSpPr>
        <p:spPr>
          <a:xfrm>
            <a:off x="448965" y="1044699"/>
            <a:ext cx="7177135" cy="3970331"/>
          </a:xfrm>
        </p:spPr>
        <p:txBody>
          <a:bodyPr>
            <a:normAutofit/>
          </a:bodyPr>
          <a:lstStyle/>
          <a:p>
            <a:r>
              <a:rPr lang="en-US" altLang="en-US" dirty="0">
                <a:latin typeface="XCCW Joined 4a" panose="03050702000000000000" pitchFamily="66" charset="0"/>
              </a:rPr>
              <a:t>It is very important that the children feel they can talk to their teachers if they have a worry.</a:t>
            </a:r>
          </a:p>
          <a:p>
            <a:pPr marL="0" indent="0">
              <a:buNone/>
            </a:pPr>
            <a:endParaRPr lang="en-US" altLang="en-US" dirty="0">
              <a:latin typeface="XCCW Joined 4a" panose="03050702000000000000" pitchFamily="66" charset="0"/>
            </a:endParaRPr>
          </a:p>
          <a:p>
            <a:r>
              <a:rPr lang="en-US" altLang="en-US" dirty="0">
                <a:latin typeface="XCCW Joined 4a" panose="03050702000000000000" pitchFamily="66" charset="0"/>
              </a:rPr>
              <a:t>If parents or carers have any concerns, please come and see us at the end of the school day or send a short email. </a:t>
            </a:r>
            <a:endParaRPr lang="en-GB" altLang="en-US" dirty="0">
              <a:latin typeface="XCCW Joined 4a" panose="03050702000000000000" pitchFamily="66" charset="0"/>
            </a:endParaRPr>
          </a:p>
        </p:txBody>
      </p:sp>
    </p:spTree>
    <p:extLst>
      <p:ext uri="{BB962C8B-B14F-4D97-AF65-F5344CB8AC3E}">
        <p14:creationId xmlns:p14="http://schemas.microsoft.com/office/powerpoint/2010/main" val="2618789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2490" y="1808225"/>
            <a:ext cx="6566316" cy="763525"/>
          </a:xfrm>
        </p:spPr>
        <p:txBody>
          <a:bodyPr>
            <a:normAutofit/>
          </a:bodyPr>
          <a:lstStyle/>
          <a:p>
            <a:pPr algn="l"/>
            <a:r>
              <a:rPr lang="en-US">
                <a:latin typeface="XCCW Joined 4a" panose="03050702000000000000" pitchFamily="66" charset="0"/>
              </a:rPr>
              <a:t>Any Questions?</a:t>
            </a:r>
          </a:p>
        </p:txBody>
      </p:sp>
    </p:spTree>
    <p:extLst>
      <p:ext uri="{BB962C8B-B14F-4D97-AF65-F5344CB8AC3E}">
        <p14:creationId xmlns:p14="http://schemas.microsoft.com/office/powerpoint/2010/main" val="1321238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13725" y="894629"/>
            <a:ext cx="5153025" cy="1200150"/>
          </a:xfrm>
        </p:spPr>
        <p:txBody>
          <a:bodyPr/>
          <a:lstStyle/>
          <a:p>
            <a:pPr eaLnBrk="1" hangingPunct="1"/>
            <a:r>
              <a:rPr lang="en-GB" altLang="en-US" dirty="0"/>
              <a:t>Kites’ Staff</a:t>
            </a:r>
          </a:p>
        </p:txBody>
      </p:sp>
      <p:sp>
        <p:nvSpPr>
          <p:cNvPr id="12291" name="Rectangle 3"/>
          <p:cNvSpPr>
            <a:spLocks noGrp="1" noChangeArrowheads="1"/>
          </p:cNvSpPr>
          <p:nvPr>
            <p:ph type="body" sz="half" idx="1"/>
          </p:nvPr>
        </p:nvSpPr>
        <p:spPr>
          <a:xfrm>
            <a:off x="914915" y="2053894"/>
            <a:ext cx="4073397" cy="529479"/>
          </a:xfrm>
        </p:spPr>
        <p:txBody>
          <a:bodyPr>
            <a:normAutofit/>
          </a:bodyPr>
          <a:lstStyle/>
          <a:p>
            <a:pPr marL="0" indent="0">
              <a:buNone/>
            </a:pPr>
            <a:r>
              <a:rPr lang="en-GB" altLang="en-US" sz="2100" dirty="0"/>
              <a:t>Mr Matthew Burn – Class Teacher</a:t>
            </a:r>
          </a:p>
          <a:p>
            <a:pPr marL="0" indent="0">
              <a:buNone/>
            </a:pPr>
            <a:endParaRPr lang="en-GB" altLang="en-US" sz="2100" dirty="0"/>
          </a:p>
          <a:p>
            <a:pPr marL="0" indent="0">
              <a:buNone/>
            </a:pPr>
            <a:endParaRPr lang="en-GB" altLang="en-US" sz="2100" dirty="0"/>
          </a:p>
          <a:p>
            <a:pPr marL="0" indent="0">
              <a:buNone/>
            </a:pPr>
            <a:endParaRPr lang="en-GB" altLang="en-US" sz="2100" dirty="0"/>
          </a:p>
          <a:p>
            <a:pPr marL="0" indent="0">
              <a:buNone/>
            </a:pPr>
            <a:endParaRPr lang="en-GB" altLang="en-US" sz="2100" dirty="0"/>
          </a:p>
          <a:p>
            <a:pPr marL="0" indent="0">
              <a:buNone/>
            </a:pPr>
            <a:endParaRPr lang="en-GB" altLang="en-US" sz="2100" dirty="0"/>
          </a:p>
          <a:p>
            <a:pPr marL="0" indent="0">
              <a:buNone/>
            </a:pPr>
            <a:endParaRPr lang="en-GB" altLang="en-US" sz="2100" dirty="0"/>
          </a:p>
        </p:txBody>
      </p:sp>
      <p:sp>
        <p:nvSpPr>
          <p:cNvPr id="12295" name="AutoShape 8" descr="Image result for rAMAN hERR LOWBROOK ACADEMY"/>
          <p:cNvSpPr>
            <a:spLocks noChangeAspect="1" noChangeArrowheads="1"/>
          </p:cNvSpPr>
          <p:nvPr/>
        </p:nvSpPr>
        <p:spPr bwMode="auto">
          <a:xfrm>
            <a:off x="1117997" y="-102394"/>
            <a:ext cx="228601"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mic Sans MS" panose="030F0702030302020204" pitchFamily="66" charset="0"/>
              </a:defRPr>
            </a:lvl1pPr>
            <a:lvl2pPr marL="742950" indent="-285750">
              <a:defRPr>
                <a:solidFill>
                  <a:schemeClr val="tx1"/>
                </a:solidFill>
                <a:latin typeface="Comic Sans MS" panose="030F0702030302020204" pitchFamily="66" charset="0"/>
              </a:defRPr>
            </a:lvl2pPr>
            <a:lvl3pPr marL="1143000" indent="-228600">
              <a:defRPr>
                <a:solidFill>
                  <a:schemeClr val="tx1"/>
                </a:solidFill>
                <a:latin typeface="Comic Sans MS" panose="030F0702030302020204" pitchFamily="66" charset="0"/>
              </a:defRPr>
            </a:lvl3pPr>
            <a:lvl4pPr marL="1600200" indent="-228600">
              <a:defRPr>
                <a:solidFill>
                  <a:schemeClr val="tx1"/>
                </a:solidFill>
                <a:latin typeface="Comic Sans MS" panose="030F0702030302020204" pitchFamily="66" charset="0"/>
              </a:defRPr>
            </a:lvl4pPr>
            <a:lvl5pPr marL="2057400" indent="-228600">
              <a:defRPr>
                <a:solidFill>
                  <a:schemeClr val="tx1"/>
                </a:solidFill>
                <a:latin typeface="Comic Sans MS" panose="030F0702030302020204" pitchFamily="66" charset="0"/>
              </a:defRPr>
            </a:lvl5pPr>
            <a:lvl6pPr marL="2514600" indent="-228600" eaLnBrk="0" fontAlgn="base" hangingPunct="0">
              <a:spcBef>
                <a:spcPct val="0"/>
              </a:spcBef>
              <a:spcAft>
                <a:spcPct val="0"/>
              </a:spcAft>
              <a:defRPr>
                <a:solidFill>
                  <a:schemeClr val="tx1"/>
                </a:solidFill>
                <a:latin typeface="Comic Sans MS" panose="030F0702030302020204" pitchFamily="66" charset="0"/>
              </a:defRPr>
            </a:lvl6pPr>
            <a:lvl7pPr marL="2971800" indent="-228600" eaLnBrk="0" fontAlgn="base" hangingPunct="0">
              <a:spcBef>
                <a:spcPct val="0"/>
              </a:spcBef>
              <a:spcAft>
                <a:spcPct val="0"/>
              </a:spcAft>
              <a:defRPr>
                <a:solidFill>
                  <a:schemeClr val="tx1"/>
                </a:solidFill>
                <a:latin typeface="Comic Sans MS" panose="030F0702030302020204" pitchFamily="66" charset="0"/>
              </a:defRPr>
            </a:lvl7pPr>
            <a:lvl8pPr marL="3429000" indent="-228600" eaLnBrk="0" fontAlgn="base" hangingPunct="0">
              <a:spcBef>
                <a:spcPct val="0"/>
              </a:spcBef>
              <a:spcAft>
                <a:spcPct val="0"/>
              </a:spcAft>
              <a:defRPr>
                <a:solidFill>
                  <a:schemeClr val="tx1"/>
                </a:solidFill>
                <a:latin typeface="Comic Sans MS" panose="030F0702030302020204" pitchFamily="66" charset="0"/>
              </a:defRPr>
            </a:lvl8pPr>
            <a:lvl9pPr marL="3886200" indent="-228600" eaLnBrk="0" fontAlgn="base" hangingPunct="0">
              <a:spcBef>
                <a:spcPct val="0"/>
              </a:spcBef>
              <a:spcAft>
                <a:spcPct val="0"/>
              </a:spcAft>
              <a:defRPr>
                <a:solidFill>
                  <a:schemeClr val="tx1"/>
                </a:solidFill>
                <a:latin typeface="Comic Sans MS" panose="030F0702030302020204" pitchFamily="66" charset="0"/>
              </a:defRPr>
            </a:lvl9pPr>
          </a:lstStyle>
          <a:p>
            <a:endParaRPr lang="en-US" altLang="en-US" sz="1350"/>
          </a:p>
        </p:txBody>
      </p:sp>
      <p:sp>
        <p:nvSpPr>
          <p:cNvPr id="2" name="TextBox 1">
            <a:extLst>
              <a:ext uri="{FF2B5EF4-FFF2-40B4-BE49-F238E27FC236}">
                <a16:creationId xmlns:a16="http://schemas.microsoft.com/office/drawing/2014/main" id="{01F8F534-DE33-2F14-2B34-895B0746921A}"/>
              </a:ext>
            </a:extLst>
          </p:cNvPr>
          <p:cNvSpPr txBox="1"/>
          <p:nvPr/>
        </p:nvSpPr>
        <p:spPr>
          <a:xfrm>
            <a:off x="884663" y="3043440"/>
            <a:ext cx="6333893" cy="415498"/>
          </a:xfrm>
          <a:prstGeom prst="rect">
            <a:avLst/>
          </a:prstGeom>
          <a:noFill/>
        </p:spPr>
        <p:txBody>
          <a:bodyPr wrap="square" rtlCol="0">
            <a:spAutoFit/>
          </a:bodyPr>
          <a:lstStyle/>
          <a:p>
            <a:r>
              <a:rPr lang="en-GB" sz="2100" dirty="0"/>
              <a:t>Ms Phillippa Armstrong – LSA</a:t>
            </a:r>
          </a:p>
        </p:txBody>
      </p:sp>
      <p:sp>
        <p:nvSpPr>
          <p:cNvPr id="3" name="TextBox 2">
            <a:extLst>
              <a:ext uri="{FF2B5EF4-FFF2-40B4-BE49-F238E27FC236}">
                <a16:creationId xmlns:a16="http://schemas.microsoft.com/office/drawing/2014/main" id="{D0B68EB6-3ADE-FFAD-3779-B6D589E7EA6D}"/>
              </a:ext>
            </a:extLst>
          </p:cNvPr>
          <p:cNvSpPr txBox="1"/>
          <p:nvPr/>
        </p:nvSpPr>
        <p:spPr>
          <a:xfrm>
            <a:off x="884663" y="3947532"/>
            <a:ext cx="5248508" cy="415498"/>
          </a:xfrm>
          <a:prstGeom prst="rect">
            <a:avLst/>
          </a:prstGeom>
          <a:noFill/>
        </p:spPr>
        <p:txBody>
          <a:bodyPr wrap="square" rtlCol="0">
            <a:spAutoFit/>
          </a:bodyPr>
          <a:lstStyle/>
          <a:p>
            <a:r>
              <a:rPr lang="en-GB" sz="2100" dirty="0"/>
              <a:t>Mrs Emma Spencer - LSA</a:t>
            </a:r>
          </a:p>
        </p:txBody>
      </p:sp>
    </p:spTree>
    <p:extLst>
      <p:ext uri="{BB962C8B-B14F-4D97-AF65-F5344CB8AC3E}">
        <p14:creationId xmlns:p14="http://schemas.microsoft.com/office/powerpoint/2010/main" val="1966537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4" y="281175"/>
            <a:ext cx="6566316" cy="763525"/>
          </a:xfrm>
        </p:spPr>
        <p:txBody>
          <a:bodyPr>
            <a:normAutofit/>
          </a:bodyPr>
          <a:lstStyle/>
          <a:p>
            <a:pPr algn="l"/>
            <a:r>
              <a:rPr lang="en-US">
                <a:latin typeface="XCCW Joined 4a" panose="03050702000000000000" pitchFamily="66" charset="0"/>
              </a:rPr>
              <a:t>Curriculum Areas</a:t>
            </a:r>
          </a:p>
        </p:txBody>
      </p:sp>
      <p:sp>
        <p:nvSpPr>
          <p:cNvPr id="5" name="Content Placeholder 4"/>
          <p:cNvSpPr>
            <a:spLocks noGrp="1"/>
          </p:cNvSpPr>
          <p:nvPr>
            <p:ph idx="1"/>
          </p:nvPr>
        </p:nvSpPr>
        <p:spPr>
          <a:xfrm>
            <a:off x="448965" y="1044699"/>
            <a:ext cx="6719020" cy="3970331"/>
          </a:xfrm>
        </p:spPr>
        <p:txBody>
          <a:bodyPr>
            <a:noAutofit/>
          </a:bodyPr>
          <a:lstStyle/>
          <a:p>
            <a:pPr>
              <a:lnSpc>
                <a:spcPct val="90000"/>
              </a:lnSpc>
            </a:pPr>
            <a:r>
              <a:rPr lang="en-GB" altLang="en-US" sz="1600" dirty="0">
                <a:latin typeface="XCCW Joined 4a" panose="03050702000000000000" pitchFamily="66" charset="0"/>
              </a:rPr>
              <a:t>English</a:t>
            </a:r>
          </a:p>
          <a:p>
            <a:pPr>
              <a:lnSpc>
                <a:spcPct val="90000"/>
              </a:lnSpc>
            </a:pPr>
            <a:r>
              <a:rPr lang="en-GB" altLang="en-US" sz="1600" dirty="0">
                <a:latin typeface="XCCW Joined 4a" panose="03050702000000000000" pitchFamily="66" charset="0"/>
              </a:rPr>
              <a:t>Mathematics</a:t>
            </a:r>
          </a:p>
          <a:p>
            <a:pPr>
              <a:lnSpc>
                <a:spcPct val="90000"/>
              </a:lnSpc>
            </a:pPr>
            <a:r>
              <a:rPr lang="en-GB" altLang="en-US" sz="1600" dirty="0">
                <a:latin typeface="XCCW Joined 4a" panose="03050702000000000000" pitchFamily="66" charset="0"/>
              </a:rPr>
              <a:t>Science</a:t>
            </a:r>
          </a:p>
          <a:p>
            <a:pPr>
              <a:lnSpc>
                <a:spcPct val="90000"/>
              </a:lnSpc>
            </a:pPr>
            <a:r>
              <a:rPr lang="en-GB" altLang="en-US" sz="1600" dirty="0">
                <a:latin typeface="XCCW Joined 4a" panose="03050702000000000000" pitchFamily="66" charset="0"/>
              </a:rPr>
              <a:t>History and Geography</a:t>
            </a:r>
          </a:p>
          <a:p>
            <a:pPr>
              <a:lnSpc>
                <a:spcPct val="90000"/>
              </a:lnSpc>
            </a:pPr>
            <a:r>
              <a:rPr lang="en-GB" altLang="en-US" sz="1600" dirty="0">
                <a:latin typeface="XCCW Joined 4a" panose="03050702000000000000" pitchFamily="66" charset="0"/>
              </a:rPr>
              <a:t>Art</a:t>
            </a:r>
          </a:p>
          <a:p>
            <a:pPr>
              <a:lnSpc>
                <a:spcPct val="90000"/>
              </a:lnSpc>
            </a:pPr>
            <a:r>
              <a:rPr lang="en-GB" altLang="en-US" sz="1600" dirty="0">
                <a:latin typeface="XCCW Joined 4a" panose="03050702000000000000" pitchFamily="66" charset="0"/>
              </a:rPr>
              <a:t>DT</a:t>
            </a:r>
          </a:p>
          <a:p>
            <a:pPr>
              <a:lnSpc>
                <a:spcPct val="90000"/>
              </a:lnSpc>
            </a:pPr>
            <a:r>
              <a:rPr lang="en-GB" altLang="en-US" sz="1600" dirty="0">
                <a:latin typeface="XCCW Joined 4a" panose="03050702000000000000" pitchFamily="66" charset="0"/>
              </a:rPr>
              <a:t>Physical Education</a:t>
            </a:r>
          </a:p>
          <a:p>
            <a:pPr>
              <a:lnSpc>
                <a:spcPct val="90000"/>
              </a:lnSpc>
            </a:pPr>
            <a:r>
              <a:rPr lang="en-GB" altLang="en-US" sz="1600" dirty="0">
                <a:latin typeface="XCCW Joined 4a" panose="03050702000000000000" pitchFamily="66" charset="0"/>
              </a:rPr>
              <a:t>Religious Education</a:t>
            </a:r>
          </a:p>
          <a:p>
            <a:pPr>
              <a:lnSpc>
                <a:spcPct val="90000"/>
              </a:lnSpc>
            </a:pPr>
            <a:r>
              <a:rPr lang="en-GB" altLang="en-US" sz="1600" dirty="0">
                <a:latin typeface="XCCW Joined 4a" panose="03050702000000000000" pitchFamily="66" charset="0"/>
              </a:rPr>
              <a:t>ICT</a:t>
            </a:r>
          </a:p>
          <a:p>
            <a:pPr>
              <a:lnSpc>
                <a:spcPct val="90000"/>
              </a:lnSpc>
            </a:pPr>
            <a:r>
              <a:rPr lang="en-GB" altLang="en-US" sz="1600" dirty="0">
                <a:latin typeface="XCCW Joined 4a" panose="03050702000000000000" pitchFamily="66" charset="0"/>
              </a:rPr>
              <a:t>PSHE</a:t>
            </a:r>
          </a:p>
          <a:p>
            <a:pPr>
              <a:lnSpc>
                <a:spcPct val="90000"/>
              </a:lnSpc>
            </a:pPr>
            <a:r>
              <a:rPr lang="en-GB" altLang="en-US" sz="1600" dirty="0">
                <a:latin typeface="XCCW Joined 4a" panose="03050702000000000000" pitchFamily="66" charset="0"/>
              </a:rPr>
              <a:t>French</a:t>
            </a:r>
          </a:p>
          <a:p>
            <a:pPr marL="0" indent="0">
              <a:lnSpc>
                <a:spcPct val="90000"/>
              </a:lnSpc>
              <a:buNone/>
            </a:pPr>
            <a:endParaRPr lang="en-GB" altLang="en-US" sz="2000" dirty="0">
              <a:latin typeface="XCCW Joined 4a" panose="03050702000000000000" pitchFamily="66" charset="0"/>
            </a:endParaRPr>
          </a:p>
          <a:p>
            <a:pPr marL="0" indent="0">
              <a:lnSpc>
                <a:spcPct val="90000"/>
              </a:lnSpc>
              <a:buNone/>
            </a:pPr>
            <a:r>
              <a:rPr lang="en-GB" altLang="en-US" sz="2000" b="1" i="1" dirty="0">
                <a:latin typeface="XCCW Joined 4a" panose="03050702000000000000" pitchFamily="66" charset="0"/>
              </a:rPr>
              <a:t>Please see the curriculum letter for more details around what the children will be covering in each subject.</a:t>
            </a:r>
          </a:p>
        </p:txBody>
      </p:sp>
    </p:spTree>
    <p:extLst>
      <p:ext uri="{BB962C8B-B14F-4D97-AF65-F5344CB8AC3E}">
        <p14:creationId xmlns:p14="http://schemas.microsoft.com/office/powerpoint/2010/main" val="1101633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6880" y="1037559"/>
            <a:ext cx="8093365" cy="763525"/>
          </a:xfrm>
        </p:spPr>
        <p:txBody>
          <a:bodyPr>
            <a:normAutofit/>
          </a:bodyPr>
          <a:lstStyle/>
          <a:p>
            <a:r>
              <a:rPr lang="en-US">
                <a:latin typeface="XCCW Joined 4a" panose="03050702000000000000" pitchFamily="66" charset="0"/>
              </a:rPr>
              <a:t>Rewards and Sanctions</a:t>
            </a:r>
          </a:p>
        </p:txBody>
      </p:sp>
      <p:sp>
        <p:nvSpPr>
          <p:cNvPr id="5" name="Text Placeholder 4"/>
          <p:cNvSpPr>
            <a:spLocks noGrp="1"/>
          </p:cNvSpPr>
          <p:nvPr>
            <p:ph type="body" idx="1"/>
          </p:nvPr>
        </p:nvSpPr>
        <p:spPr>
          <a:xfrm>
            <a:off x="536880" y="1821711"/>
            <a:ext cx="4040188" cy="479822"/>
          </a:xfrm>
        </p:spPr>
        <p:txBody>
          <a:bodyPr/>
          <a:lstStyle/>
          <a:p>
            <a:pPr>
              <a:defRPr/>
            </a:pPr>
            <a:r>
              <a:rPr lang="en-US" dirty="0">
                <a:latin typeface="XCCW Joined 4a" panose="03050702000000000000" pitchFamily="66" charset="0"/>
              </a:rPr>
              <a:t>Rewards:</a:t>
            </a:r>
          </a:p>
        </p:txBody>
      </p:sp>
      <p:sp>
        <p:nvSpPr>
          <p:cNvPr id="6" name="Content Placeholder 5"/>
          <p:cNvSpPr>
            <a:spLocks noGrp="1"/>
          </p:cNvSpPr>
          <p:nvPr>
            <p:ph sz="half" idx="2"/>
          </p:nvPr>
        </p:nvSpPr>
        <p:spPr>
          <a:xfrm>
            <a:off x="1071348" y="2225505"/>
            <a:ext cx="2966185" cy="2276294"/>
          </a:xfrm>
        </p:spPr>
        <p:txBody>
          <a:bodyPr>
            <a:normAutofit/>
          </a:bodyPr>
          <a:lstStyle/>
          <a:p>
            <a:pPr algn="l">
              <a:defRPr/>
            </a:pPr>
            <a:r>
              <a:rPr lang="en-US" dirty="0">
                <a:latin typeface="XCCW Joined 4a" panose="03050702000000000000" pitchFamily="66" charset="0"/>
              </a:rPr>
              <a:t>House Points</a:t>
            </a:r>
          </a:p>
          <a:p>
            <a:pPr algn="l">
              <a:defRPr/>
            </a:pPr>
            <a:r>
              <a:rPr lang="en-US" dirty="0">
                <a:latin typeface="XCCW Joined 4a" panose="03050702000000000000" pitchFamily="66" charset="0"/>
              </a:rPr>
              <a:t>Dojo points</a:t>
            </a:r>
          </a:p>
          <a:p>
            <a:pPr algn="l">
              <a:defRPr/>
            </a:pPr>
            <a:r>
              <a:rPr lang="en-US" dirty="0">
                <a:latin typeface="XCCW Joined 4a" panose="03050702000000000000" pitchFamily="66" charset="0"/>
              </a:rPr>
              <a:t>Special Mention</a:t>
            </a:r>
          </a:p>
          <a:p>
            <a:pPr algn="l">
              <a:defRPr/>
            </a:pPr>
            <a:r>
              <a:rPr lang="en-US" dirty="0">
                <a:latin typeface="XCCW Joined 4a" panose="03050702000000000000" pitchFamily="66" charset="0"/>
              </a:rPr>
              <a:t>Headteacher award</a:t>
            </a:r>
          </a:p>
        </p:txBody>
      </p:sp>
      <p:sp>
        <p:nvSpPr>
          <p:cNvPr id="7" name="Text Placeholder 6"/>
          <p:cNvSpPr>
            <a:spLocks noGrp="1"/>
          </p:cNvSpPr>
          <p:nvPr>
            <p:ph type="body" sz="quarter" idx="3"/>
          </p:nvPr>
        </p:nvSpPr>
        <p:spPr>
          <a:xfrm>
            <a:off x="4588470" y="1801084"/>
            <a:ext cx="4041775" cy="479822"/>
          </a:xfrm>
        </p:spPr>
        <p:txBody>
          <a:bodyPr/>
          <a:lstStyle/>
          <a:p>
            <a:r>
              <a:rPr lang="en-US" dirty="0">
                <a:latin typeface="XCCW Joined 4a" panose="03050702000000000000" pitchFamily="66" charset="0"/>
                <a:cs typeface="Arial" panose="020B0604020202020204" pitchFamily="34" charset="0"/>
              </a:rPr>
              <a:t>Sanctions:</a:t>
            </a:r>
          </a:p>
        </p:txBody>
      </p:sp>
      <p:sp>
        <p:nvSpPr>
          <p:cNvPr id="8" name="Content Placeholder 7"/>
          <p:cNvSpPr>
            <a:spLocks noGrp="1"/>
          </p:cNvSpPr>
          <p:nvPr>
            <p:ph sz="quarter" idx="4"/>
          </p:nvPr>
        </p:nvSpPr>
        <p:spPr>
          <a:xfrm>
            <a:off x="5106469" y="2301533"/>
            <a:ext cx="2912584" cy="2276294"/>
          </a:xfrm>
        </p:spPr>
        <p:txBody>
          <a:bodyPr>
            <a:normAutofit/>
          </a:bodyPr>
          <a:lstStyle/>
          <a:p>
            <a:pPr algn="l"/>
            <a:r>
              <a:rPr lang="en-US" dirty="0">
                <a:latin typeface="XCCW Joined 4a" panose="03050702000000000000" pitchFamily="66" charset="0"/>
                <a:cs typeface="Arial" panose="020B0604020202020204" pitchFamily="34" charset="0"/>
              </a:rPr>
              <a:t>Verbal Warning</a:t>
            </a:r>
          </a:p>
          <a:p>
            <a:pPr algn="l"/>
            <a:r>
              <a:rPr lang="en-US" dirty="0">
                <a:latin typeface="XCCW Joined 4a" panose="03050702000000000000" pitchFamily="66" charset="0"/>
                <a:cs typeface="Arial" panose="020B0604020202020204" pitchFamily="34" charset="0"/>
              </a:rPr>
              <a:t>Minutes off break</a:t>
            </a:r>
          </a:p>
          <a:p>
            <a:pPr algn="l"/>
            <a:r>
              <a:rPr lang="en-US" dirty="0">
                <a:latin typeface="XCCW Joined 4a" panose="03050702000000000000" pitchFamily="66" charset="0"/>
                <a:cs typeface="Arial" panose="020B0604020202020204" pitchFamily="34" charset="0"/>
              </a:rPr>
              <a:t>Sent to SLT </a:t>
            </a:r>
          </a:p>
          <a:p>
            <a:pPr algn="l"/>
            <a:r>
              <a:rPr lang="en-US" dirty="0">
                <a:latin typeface="XCCW Joined 4a" panose="03050702000000000000" pitchFamily="66" charset="0"/>
                <a:cs typeface="Arial" panose="020B0604020202020204" pitchFamily="34" charset="0"/>
              </a:rPr>
              <a:t>Note/call home</a:t>
            </a:r>
          </a:p>
          <a:p>
            <a:pPr algn="l"/>
            <a:r>
              <a:rPr lang="en-US" dirty="0">
                <a:latin typeface="XCCW Joined 4a" panose="03050702000000000000" pitchFamily="66" charset="0"/>
                <a:cs typeface="Arial" panose="020B0604020202020204" pitchFamily="34" charset="0"/>
              </a:rPr>
              <a:t>The Chokey</a:t>
            </a:r>
          </a:p>
        </p:txBody>
      </p:sp>
    </p:spTree>
    <p:extLst>
      <p:ext uri="{BB962C8B-B14F-4D97-AF65-F5344CB8AC3E}">
        <p14:creationId xmlns:p14="http://schemas.microsoft.com/office/powerpoint/2010/main" val="4170783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4" y="281175"/>
            <a:ext cx="6566316" cy="763525"/>
          </a:xfrm>
        </p:spPr>
        <p:txBody>
          <a:bodyPr>
            <a:normAutofit/>
          </a:bodyPr>
          <a:lstStyle/>
          <a:p>
            <a:pPr algn="l"/>
            <a:r>
              <a:rPr lang="en-US" dirty="0">
                <a:latin typeface="XCCW Joined 4a" panose="03050702000000000000" pitchFamily="66" charset="0"/>
              </a:rPr>
              <a:t>PSHE</a:t>
            </a:r>
          </a:p>
        </p:txBody>
      </p:sp>
      <p:sp>
        <p:nvSpPr>
          <p:cNvPr id="5" name="Content Placeholder 4"/>
          <p:cNvSpPr>
            <a:spLocks noGrp="1"/>
          </p:cNvSpPr>
          <p:nvPr>
            <p:ph idx="1"/>
          </p:nvPr>
        </p:nvSpPr>
        <p:spPr>
          <a:xfrm>
            <a:off x="448965" y="1044699"/>
            <a:ext cx="6719020" cy="3970331"/>
          </a:xfrm>
        </p:spPr>
        <p:txBody>
          <a:bodyPr>
            <a:noAutofit/>
          </a:bodyPr>
          <a:lstStyle/>
          <a:p>
            <a:pPr marL="0" indent="0" algn="just" fontAlgn="base">
              <a:spcAft>
                <a:spcPts val="1000"/>
              </a:spcAft>
              <a:buNone/>
            </a:pPr>
            <a:r>
              <a:rPr lang="en-GB" sz="800" dirty="0">
                <a:solidFill>
                  <a:srgbClr val="000000"/>
                </a:solidFill>
                <a:effectLst/>
                <a:latin typeface="Aptos" panose="020B0004020202020204" pitchFamily="34" charset="0"/>
              </a:rPr>
              <a:t>At </a:t>
            </a:r>
            <a:r>
              <a:rPr lang="en-GB" sz="800" dirty="0" err="1">
                <a:solidFill>
                  <a:srgbClr val="000000"/>
                </a:solidFill>
                <a:effectLst/>
                <a:latin typeface="Aptos" panose="020B0004020202020204" pitchFamily="34" charset="0"/>
              </a:rPr>
              <a:t>Frieth</a:t>
            </a:r>
            <a:r>
              <a:rPr lang="en-GB" sz="800" dirty="0">
                <a:solidFill>
                  <a:srgbClr val="000000"/>
                </a:solidFill>
                <a:effectLst/>
                <a:latin typeface="Aptos" panose="020B0004020202020204" pitchFamily="34" charset="0"/>
              </a:rPr>
              <a:t> school PSHE is a taught subject.  PSHE is timetabled once a week and delivered by class teachers. The PSHE curriculum has been designed to help pupils develop their knowledge and skills over time, embedding learning to ensure pupils receive a relevant and age- appropriate education to support them in their lives now and in the future. PSHE is taught in units and the themes are available to view on the school website.</a:t>
            </a:r>
          </a:p>
          <a:p>
            <a:pPr marL="0" indent="0" algn="just" fontAlgn="base">
              <a:spcAft>
                <a:spcPts val="1000"/>
              </a:spcAft>
              <a:buNone/>
            </a:pPr>
            <a:r>
              <a:rPr lang="en-GB" sz="800" dirty="0">
                <a:solidFill>
                  <a:srgbClr val="000000"/>
                </a:solidFill>
                <a:effectLst/>
                <a:latin typeface="Aptos" panose="020B0004020202020204" pitchFamily="34" charset="0"/>
              </a:rPr>
              <a:t>There are 3 core themes:</a:t>
            </a:r>
          </a:p>
          <a:p>
            <a:pPr marL="0" indent="0" algn="just" fontAlgn="base">
              <a:spcAft>
                <a:spcPts val="1000"/>
              </a:spcAft>
              <a:buNone/>
            </a:pPr>
            <a:r>
              <a:rPr lang="en-GB" sz="800" dirty="0">
                <a:solidFill>
                  <a:srgbClr val="000000"/>
                </a:solidFill>
                <a:effectLst/>
                <a:latin typeface="Aptos" panose="020B0004020202020204" pitchFamily="34" charset="0"/>
              </a:rPr>
              <a:t>Core theme 1: Relationships– Autumn Term</a:t>
            </a:r>
          </a:p>
          <a:p>
            <a:pPr marL="0" indent="0" algn="just" fontAlgn="base">
              <a:spcAft>
                <a:spcPts val="1000"/>
              </a:spcAft>
              <a:buNone/>
            </a:pPr>
            <a:r>
              <a:rPr lang="en-GB" sz="800" dirty="0">
                <a:solidFill>
                  <a:srgbClr val="000000"/>
                </a:solidFill>
                <a:effectLst/>
                <a:latin typeface="Aptos" panose="020B0004020202020204" pitchFamily="34" charset="0"/>
              </a:rPr>
              <a:t>Core theme 2: - Living in the Wider World - Spring Term</a:t>
            </a:r>
          </a:p>
          <a:p>
            <a:pPr marL="0" indent="0" algn="just" fontAlgn="base">
              <a:spcAft>
                <a:spcPts val="1000"/>
              </a:spcAft>
              <a:buNone/>
            </a:pPr>
            <a:r>
              <a:rPr lang="en-GB" sz="800" dirty="0">
                <a:solidFill>
                  <a:srgbClr val="000000"/>
                </a:solidFill>
                <a:effectLst/>
                <a:latin typeface="Aptos" panose="020B0004020202020204" pitchFamily="34" charset="0"/>
              </a:rPr>
              <a:t>Core theme 3: Health and Well Being – Summer Term</a:t>
            </a:r>
          </a:p>
          <a:p>
            <a:pPr marL="0" indent="0" algn="just" fontAlgn="base">
              <a:spcAft>
                <a:spcPts val="1000"/>
              </a:spcAft>
              <a:buNone/>
            </a:pPr>
            <a:r>
              <a:rPr lang="en-GB" sz="800" dirty="0">
                <a:solidFill>
                  <a:srgbClr val="000000"/>
                </a:solidFill>
                <a:effectLst/>
                <a:latin typeface="Aptos" panose="020B0004020202020204" pitchFamily="34" charset="0"/>
              </a:rPr>
              <a:t>The topic titles within each theme are:</a:t>
            </a:r>
          </a:p>
          <a:p>
            <a:pPr marL="0" indent="0" algn="just" fontAlgn="base">
              <a:spcAft>
                <a:spcPts val="1000"/>
              </a:spcAft>
              <a:buNone/>
            </a:pPr>
            <a:r>
              <a:rPr lang="en-GB" sz="800" dirty="0">
                <a:solidFill>
                  <a:srgbClr val="000000"/>
                </a:solidFill>
                <a:effectLst/>
                <a:latin typeface="Aptos" panose="020B0004020202020204" pitchFamily="34" charset="0"/>
              </a:rPr>
              <a:t>Core theme 1: Relationships – Feelings and Emotions, Healthy Relationships, Valuing Difference. Autumn Term</a:t>
            </a:r>
          </a:p>
          <a:p>
            <a:pPr marL="0" indent="0" algn="just" fontAlgn="base">
              <a:buNone/>
            </a:pPr>
            <a:r>
              <a:rPr lang="en-GB" sz="800" dirty="0">
                <a:solidFill>
                  <a:srgbClr val="000000"/>
                </a:solidFill>
                <a:effectLst/>
                <a:latin typeface="Aptos" panose="020B0004020202020204" pitchFamily="34" charset="0"/>
              </a:rPr>
              <a:t>Core theme 2: Living in the Wider World – Rights and Responsibilities, Environment, Money Spring Term.</a:t>
            </a:r>
          </a:p>
          <a:p>
            <a:pPr marL="0" indent="0" algn="just" fontAlgn="base">
              <a:buNone/>
            </a:pPr>
            <a:r>
              <a:rPr lang="en-GB" sz="800" dirty="0">
                <a:solidFill>
                  <a:srgbClr val="000000"/>
                </a:solidFill>
                <a:effectLst/>
                <a:latin typeface="Aptos" panose="020B0004020202020204" pitchFamily="34" charset="0"/>
              </a:rPr>
              <a:t> </a:t>
            </a:r>
          </a:p>
          <a:p>
            <a:pPr marL="0" indent="0" algn="just" fontAlgn="base">
              <a:spcAft>
                <a:spcPts val="1000"/>
              </a:spcAft>
              <a:buNone/>
            </a:pPr>
            <a:r>
              <a:rPr lang="en-GB" sz="800" dirty="0">
                <a:solidFill>
                  <a:srgbClr val="000000"/>
                </a:solidFill>
                <a:effectLst/>
                <a:latin typeface="Aptos" panose="020B0004020202020204" pitchFamily="34" charset="0"/>
              </a:rPr>
              <a:t>Core theme 3: Health and Well Being – Healthy lifestyles, Growing and Changing, Keeping Safe. Summer Term</a:t>
            </a:r>
          </a:p>
          <a:p>
            <a:pPr marL="0" indent="0" fontAlgn="base">
              <a:buNone/>
            </a:pPr>
            <a:r>
              <a:rPr lang="en-GB" sz="800" dirty="0">
                <a:solidFill>
                  <a:srgbClr val="000000"/>
                </a:solidFill>
                <a:effectLst/>
                <a:latin typeface="Aptos" panose="020B0004020202020204" pitchFamily="34" charset="0"/>
              </a:rPr>
              <a:t> </a:t>
            </a:r>
          </a:p>
          <a:p>
            <a:pPr marL="0" indent="0" fontAlgn="base">
              <a:buNone/>
            </a:pPr>
            <a:r>
              <a:rPr lang="en-GB" sz="800" dirty="0">
                <a:solidFill>
                  <a:srgbClr val="000000"/>
                </a:solidFill>
                <a:effectLst/>
                <a:latin typeface="Aptos" panose="020B0004020202020204" pitchFamily="34" charset="0"/>
              </a:rPr>
              <a:t>We teach the scientific names of body parts from Year 1 and introduce the following key words through the Christopher Winter  and PSHE Association resources:</a:t>
            </a:r>
          </a:p>
          <a:p>
            <a:pPr marL="0" indent="0" fontAlgn="base">
              <a:buNone/>
            </a:pPr>
            <a:r>
              <a:rPr lang="en-GB" sz="800" dirty="0">
                <a:solidFill>
                  <a:srgbClr val="000000"/>
                </a:solidFill>
                <a:effectLst/>
                <a:latin typeface="Aptos" panose="020B0004020202020204" pitchFamily="34" charset="0"/>
              </a:rPr>
              <a:t>Year 3 – stereotypes, gender roles, similar, different, male, female, private parts, penis, testicles, vagina, vulva, uterus, family, fostering, adoption, relationship.</a:t>
            </a:r>
          </a:p>
          <a:p>
            <a:pPr marL="0" indent="0">
              <a:lnSpc>
                <a:spcPct val="90000"/>
              </a:lnSpc>
              <a:buNone/>
            </a:pPr>
            <a:endParaRPr lang="en-GB" altLang="en-US" sz="2000" dirty="0">
              <a:latin typeface="XCCW Joined 4a" panose="03050702000000000000" pitchFamily="66" charset="0"/>
            </a:endParaRPr>
          </a:p>
        </p:txBody>
      </p:sp>
    </p:spTree>
    <p:extLst>
      <p:ext uri="{BB962C8B-B14F-4D97-AF65-F5344CB8AC3E}">
        <p14:creationId xmlns:p14="http://schemas.microsoft.com/office/powerpoint/2010/main" val="2950544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5" y="128470"/>
            <a:ext cx="6566316" cy="763525"/>
          </a:xfrm>
        </p:spPr>
        <p:txBody>
          <a:bodyPr>
            <a:normAutofit/>
          </a:bodyPr>
          <a:lstStyle/>
          <a:p>
            <a:pPr algn="l"/>
            <a:r>
              <a:rPr lang="en-US">
                <a:latin typeface="XCCW Joined 4a" panose="03050702000000000000" pitchFamily="66" charset="0"/>
              </a:rPr>
              <a:t>Homework</a:t>
            </a:r>
          </a:p>
        </p:txBody>
      </p:sp>
      <p:sp>
        <p:nvSpPr>
          <p:cNvPr id="5" name="Content Placeholder 4"/>
          <p:cNvSpPr>
            <a:spLocks noGrp="1"/>
          </p:cNvSpPr>
          <p:nvPr>
            <p:ph idx="1"/>
          </p:nvPr>
        </p:nvSpPr>
        <p:spPr>
          <a:xfrm>
            <a:off x="448965" y="891995"/>
            <a:ext cx="7177135" cy="3970331"/>
          </a:xfrm>
        </p:spPr>
        <p:txBody>
          <a:bodyPr>
            <a:noAutofit/>
          </a:bodyPr>
          <a:lstStyle/>
          <a:p>
            <a:pPr>
              <a:lnSpc>
                <a:spcPct val="90000"/>
              </a:lnSpc>
              <a:buNone/>
            </a:pPr>
            <a:r>
              <a:rPr lang="en-GB" altLang="en-US" sz="2000" dirty="0">
                <a:latin typeface="XCCW Joined 4a" panose="03050702000000000000" pitchFamily="66" charset="0"/>
              </a:rPr>
              <a:t>Homework to be completed daily:</a:t>
            </a:r>
          </a:p>
          <a:p>
            <a:pPr marL="0" indent="0">
              <a:buNone/>
            </a:pPr>
            <a:r>
              <a:rPr lang="en-GB" sz="1800" dirty="0">
                <a:effectLst/>
                <a:latin typeface="Calibri" panose="020F0502020204030204" pitchFamily="34" charset="0"/>
                <a:ea typeface="Times New Roman" panose="02020603050405020304" pitchFamily="18" charset="0"/>
              </a:rPr>
              <a:t>Homework comprehension books will be sent home on a Wednesday and are preferably to be returned by the following Monday at the latest.</a:t>
            </a:r>
            <a:r>
              <a:rPr lang="en-GB" sz="1800" dirty="0">
                <a:solidFill>
                  <a:srgbClr val="201F1E"/>
                </a:solidFill>
                <a:effectLst/>
                <a:latin typeface="Calibri" panose="020F0502020204030204" pitchFamily="34" charset="0"/>
                <a:ea typeface="Times New Roman" panose="02020603050405020304" pitchFamily="18" charset="0"/>
              </a:rPr>
              <a:t> </a:t>
            </a:r>
          </a:p>
          <a:p>
            <a:pPr marL="0" indent="0">
              <a:buNone/>
            </a:pPr>
            <a:r>
              <a:rPr lang="en-GB" sz="1800" dirty="0">
                <a:solidFill>
                  <a:srgbClr val="201F1E"/>
                </a:solidFill>
                <a:effectLst/>
                <a:latin typeface="Calibri" panose="020F0502020204030204" pitchFamily="34" charset="0"/>
                <a:ea typeface="Times New Roman" panose="02020603050405020304" pitchFamily="18" charset="0"/>
              </a:rPr>
              <a:t>The children will be set spelling homework on Wednesdays which is tested the following Wednesday. </a:t>
            </a:r>
          </a:p>
          <a:p>
            <a:pPr marL="0" indent="0">
              <a:buNone/>
            </a:pPr>
            <a:endParaRPr lang="en-GB" sz="1800" dirty="0">
              <a:solidFill>
                <a:srgbClr val="201F1E"/>
              </a:solidFill>
              <a:effectLst/>
              <a:latin typeface="Calibri" panose="020F0502020204030204" pitchFamily="34" charset="0"/>
              <a:ea typeface="Times New Roman" panose="02020603050405020304" pitchFamily="18" charset="0"/>
            </a:endParaRPr>
          </a:p>
          <a:p>
            <a:pPr marL="0" indent="0">
              <a:buNone/>
            </a:pPr>
            <a:r>
              <a:rPr lang="en-GB" sz="1800" dirty="0">
                <a:effectLst/>
                <a:latin typeface="Calibri" panose="020F0502020204030204" pitchFamily="34" charset="0"/>
                <a:ea typeface="Times New Roman" panose="02020603050405020304" pitchFamily="18" charset="0"/>
              </a:rPr>
              <a:t>They will also be set Mathematics homework on Wednesday - this will be visible on TEAMS.</a:t>
            </a:r>
          </a:p>
          <a:p>
            <a:pPr marL="0" indent="0">
              <a:buNone/>
            </a:pPr>
            <a:endParaRPr lang="en-GB" sz="1800" dirty="0">
              <a:effectLst/>
              <a:latin typeface="Times New Roman" panose="02020603050405020304" pitchFamily="18" charset="0"/>
              <a:ea typeface="Times New Roman" panose="02020603050405020304" pitchFamily="18" charset="0"/>
            </a:endParaRPr>
          </a:p>
          <a:p>
            <a:pPr marL="0" indent="0">
              <a:buNone/>
            </a:pPr>
            <a:r>
              <a:rPr lang="en-GB" sz="1800" dirty="0">
                <a:solidFill>
                  <a:srgbClr val="201F1E"/>
                </a:solidFill>
                <a:effectLst/>
                <a:latin typeface="Calibri" panose="020F0502020204030204" pitchFamily="34" charset="0"/>
                <a:ea typeface="Times New Roman" panose="02020603050405020304" pitchFamily="18" charset="0"/>
              </a:rPr>
              <a:t>The expectation is that all children should also read and or practise their spellings every day.</a:t>
            </a:r>
            <a:r>
              <a:rPr lang="en-GB" sz="1800" dirty="0">
                <a:effectLst/>
                <a:latin typeface="Calibri" panose="020F0502020204030204" pitchFamily="34" charset="0"/>
                <a:ea typeface="Times New Roman" panose="02020603050405020304" pitchFamily="18" charset="0"/>
              </a:rPr>
              <a:t> Reading at home should be to an adult, if possible, who should check their understanding of vocabulary and comprehension. </a:t>
            </a:r>
            <a:endParaRPr lang="en-GB" altLang="en-US" sz="1600" dirty="0">
              <a:latin typeface="XCCW Joined 4a" panose="03050702000000000000" pitchFamily="66" charset="0"/>
            </a:endParaRPr>
          </a:p>
        </p:txBody>
      </p:sp>
    </p:spTree>
    <p:extLst>
      <p:ext uri="{BB962C8B-B14F-4D97-AF65-F5344CB8AC3E}">
        <p14:creationId xmlns:p14="http://schemas.microsoft.com/office/powerpoint/2010/main" val="3770181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5" y="128470"/>
            <a:ext cx="6566316" cy="763525"/>
          </a:xfrm>
        </p:spPr>
        <p:txBody>
          <a:bodyPr>
            <a:normAutofit/>
          </a:bodyPr>
          <a:lstStyle/>
          <a:p>
            <a:pPr algn="l"/>
            <a:r>
              <a:rPr lang="en-US">
                <a:latin typeface="XCCW Joined 4a" panose="03050702000000000000" pitchFamily="66" charset="0"/>
              </a:rPr>
              <a:t>Homework</a:t>
            </a:r>
          </a:p>
        </p:txBody>
      </p:sp>
      <p:sp>
        <p:nvSpPr>
          <p:cNvPr id="5" name="Content Placeholder 4"/>
          <p:cNvSpPr>
            <a:spLocks noGrp="1"/>
          </p:cNvSpPr>
          <p:nvPr>
            <p:ph idx="1"/>
          </p:nvPr>
        </p:nvSpPr>
        <p:spPr>
          <a:xfrm>
            <a:off x="448965" y="891995"/>
            <a:ext cx="7329840" cy="3970331"/>
          </a:xfrm>
        </p:spPr>
        <p:txBody>
          <a:bodyPr>
            <a:noAutofit/>
          </a:bodyPr>
          <a:lstStyle/>
          <a:p>
            <a:pPr marL="0" indent="0">
              <a:lnSpc>
                <a:spcPct val="80000"/>
              </a:lnSpc>
              <a:buNone/>
            </a:pPr>
            <a:endParaRPr lang="en-GB" altLang="en-US" sz="1600" dirty="0">
              <a:latin typeface="XCCW Joined 4a" panose="03050702000000000000" pitchFamily="66" charset="0"/>
            </a:endParaRPr>
          </a:p>
          <a:p>
            <a:pPr>
              <a:lnSpc>
                <a:spcPct val="80000"/>
              </a:lnSpc>
            </a:pPr>
            <a:r>
              <a:rPr lang="en-GB" altLang="en-US" sz="1400" dirty="0">
                <a:latin typeface="XCCW Joined 4a" panose="03050702000000000000" pitchFamily="66" charset="0"/>
              </a:rPr>
              <a:t>Please ensure your child is reading a variety of different texts and genres. Children are expected to read with an adult. Please write your initials next to the comment in the book if your child has written it.</a:t>
            </a:r>
          </a:p>
          <a:p>
            <a:pPr>
              <a:lnSpc>
                <a:spcPct val="80000"/>
              </a:lnSpc>
            </a:pPr>
            <a:endParaRPr lang="en-GB" altLang="en-US" sz="1400" dirty="0">
              <a:latin typeface="XCCW Joined 4a" panose="03050702000000000000" pitchFamily="66" charset="0"/>
            </a:endParaRPr>
          </a:p>
          <a:p>
            <a:pPr>
              <a:lnSpc>
                <a:spcPct val="80000"/>
              </a:lnSpc>
            </a:pPr>
            <a:r>
              <a:rPr lang="en-GB" altLang="en-US" sz="1400" dirty="0">
                <a:latin typeface="XCCW Joined 4a" panose="03050702000000000000" pitchFamily="66" charset="0"/>
              </a:rPr>
              <a:t>It is expected that homework is always completed and handed in on time (except in special circumstances).</a:t>
            </a:r>
            <a:endParaRPr lang="en-US" altLang="en-US" sz="1400" dirty="0">
              <a:latin typeface="XCCW Joined 4a" panose="03050702000000000000" pitchFamily="66" charset="0"/>
            </a:endParaRPr>
          </a:p>
          <a:p>
            <a:pPr marL="0" indent="0">
              <a:lnSpc>
                <a:spcPct val="80000"/>
              </a:lnSpc>
              <a:buNone/>
            </a:pPr>
            <a:endParaRPr lang="en-US" altLang="en-US" sz="1400" dirty="0">
              <a:latin typeface="XCCW Joined 4a" panose="03050702000000000000" pitchFamily="66" charset="0"/>
            </a:endParaRPr>
          </a:p>
          <a:p>
            <a:pPr>
              <a:lnSpc>
                <a:spcPct val="80000"/>
              </a:lnSpc>
            </a:pPr>
            <a:r>
              <a:rPr lang="en-US" altLang="en-US" sz="1400" dirty="0">
                <a:latin typeface="XCCW Joined 4a" panose="03050702000000000000" pitchFamily="66" charset="0"/>
              </a:rPr>
              <a:t>If children are having some difficulties with homework, we will be more than happy to go over it again with them, though the task is set in order that parents are aware of learning in school.</a:t>
            </a:r>
          </a:p>
          <a:p>
            <a:pPr>
              <a:lnSpc>
                <a:spcPct val="80000"/>
              </a:lnSpc>
            </a:pPr>
            <a:endParaRPr lang="en-US" altLang="en-US" sz="1400" dirty="0">
              <a:latin typeface="XCCW Joined 4a" panose="03050702000000000000" pitchFamily="66" charset="0"/>
            </a:endParaRPr>
          </a:p>
          <a:p>
            <a:pPr>
              <a:lnSpc>
                <a:spcPct val="80000"/>
              </a:lnSpc>
            </a:pPr>
            <a:r>
              <a:rPr lang="en-US" altLang="en-US" sz="1400" dirty="0">
                <a:latin typeface="XCCW Joined 4a" panose="03050702000000000000" pitchFamily="66" charset="0"/>
              </a:rPr>
              <a:t>If there is a reason homework couldn’t be completed please email the teacher and make them aware.</a:t>
            </a:r>
          </a:p>
        </p:txBody>
      </p:sp>
    </p:spTree>
    <p:extLst>
      <p:ext uri="{BB962C8B-B14F-4D97-AF65-F5344CB8AC3E}">
        <p14:creationId xmlns:p14="http://schemas.microsoft.com/office/powerpoint/2010/main" val="890967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4" y="281175"/>
            <a:ext cx="6566316" cy="763525"/>
          </a:xfrm>
        </p:spPr>
        <p:txBody>
          <a:bodyPr>
            <a:normAutofit/>
          </a:bodyPr>
          <a:lstStyle/>
          <a:p>
            <a:pPr algn="l"/>
            <a:r>
              <a:rPr lang="en-US">
                <a:latin typeface="XCCW Joined 4a" panose="03050702000000000000" pitchFamily="66" charset="0"/>
              </a:rPr>
              <a:t>PE</a:t>
            </a:r>
          </a:p>
        </p:txBody>
      </p:sp>
      <p:sp>
        <p:nvSpPr>
          <p:cNvPr id="5" name="Content Placeholder 4"/>
          <p:cNvSpPr>
            <a:spLocks noGrp="1"/>
          </p:cNvSpPr>
          <p:nvPr>
            <p:ph idx="1"/>
          </p:nvPr>
        </p:nvSpPr>
        <p:spPr>
          <a:xfrm>
            <a:off x="296261" y="1044699"/>
            <a:ext cx="7329840" cy="3970331"/>
          </a:xfrm>
        </p:spPr>
        <p:txBody>
          <a:bodyPr>
            <a:normAutofit fontScale="92500" lnSpcReduction="10000"/>
          </a:bodyPr>
          <a:lstStyle/>
          <a:p>
            <a:pPr marL="90488" indent="0">
              <a:lnSpc>
                <a:spcPct val="90000"/>
              </a:lnSpc>
              <a:buNone/>
            </a:pPr>
            <a:r>
              <a:rPr lang="en-GB" altLang="en-US" sz="2400" dirty="0">
                <a:latin typeface="XCCW Joined 4a" panose="03050702000000000000" pitchFamily="66" charset="0"/>
              </a:rPr>
              <a:t>The class will typically have two PE lessons per week.</a:t>
            </a:r>
            <a:r>
              <a:rPr lang="en-US" altLang="en-US" sz="2400" dirty="0">
                <a:latin typeface="XCCW Joined 4a" panose="03050702000000000000" pitchFamily="66" charset="0"/>
              </a:rPr>
              <a:t> P.E. will take place on Fridays. A second, dance, with Miss Spencer will also take place.</a:t>
            </a:r>
          </a:p>
          <a:p>
            <a:pPr marL="90488" indent="0">
              <a:lnSpc>
                <a:spcPct val="90000"/>
              </a:lnSpc>
              <a:buNone/>
            </a:pPr>
            <a:endParaRPr lang="en-US" altLang="en-US" sz="2400" dirty="0">
              <a:latin typeface="XCCW Joined 4a" panose="03050702000000000000" pitchFamily="66" charset="0"/>
            </a:endParaRPr>
          </a:p>
          <a:p>
            <a:pPr marL="90488" indent="0">
              <a:lnSpc>
                <a:spcPct val="90000"/>
              </a:lnSpc>
              <a:buNone/>
            </a:pPr>
            <a:r>
              <a:rPr lang="en-US" altLang="en-US" sz="2400" dirty="0">
                <a:latin typeface="XCCW Joined 4a" panose="03050702000000000000" pitchFamily="66" charset="0"/>
              </a:rPr>
              <a:t>Earrings need to be removed or covered.</a:t>
            </a:r>
          </a:p>
          <a:p>
            <a:pPr marL="90488" indent="0">
              <a:lnSpc>
                <a:spcPct val="90000"/>
              </a:lnSpc>
              <a:buNone/>
            </a:pPr>
            <a:endParaRPr lang="en-US" dirty="0">
              <a:latin typeface="XCCW Joined 4a" panose="03050702000000000000" pitchFamily="66" charset="0"/>
            </a:endParaRPr>
          </a:p>
          <a:p>
            <a:pPr marL="90488" indent="0">
              <a:lnSpc>
                <a:spcPct val="90000"/>
              </a:lnSpc>
              <a:buNone/>
            </a:pPr>
            <a:r>
              <a:rPr lang="en-US" dirty="0">
                <a:solidFill>
                  <a:srgbClr val="7CC800"/>
                </a:solidFill>
                <a:effectLst>
                  <a:outerShdw blurRad="38100" dist="38100" dir="2700000" algn="tl">
                    <a:srgbClr val="000000">
                      <a:alpha val="43137"/>
                    </a:srgbClr>
                  </a:outerShdw>
                </a:effectLst>
                <a:latin typeface="XCCW Joined 4a" panose="03050702000000000000" pitchFamily="66" charset="0"/>
              </a:rPr>
              <a:t>PE Kit</a:t>
            </a:r>
          </a:p>
          <a:p>
            <a:r>
              <a:rPr lang="en-GB" sz="2200" dirty="0">
                <a:latin typeface="XCCW Joined 4a" panose="03050602040000000000" pitchFamily="66" charset="0"/>
              </a:rPr>
              <a:t>T shirt with school logo or plain white T shirt</a:t>
            </a:r>
          </a:p>
          <a:p>
            <a:r>
              <a:rPr lang="en-GB" sz="2200" dirty="0">
                <a:latin typeface="XCCW Joined 4a" panose="03050602040000000000" pitchFamily="66" charset="0"/>
              </a:rPr>
              <a:t>Royal blue or black shorts</a:t>
            </a:r>
          </a:p>
          <a:p>
            <a:r>
              <a:rPr lang="en-GB" sz="2200" dirty="0">
                <a:latin typeface="XCCW Joined 4a" panose="03050602040000000000" pitchFamily="66" charset="0"/>
              </a:rPr>
              <a:t>Trainers or plimsolls</a:t>
            </a:r>
          </a:p>
          <a:p>
            <a:r>
              <a:rPr lang="en-GB" sz="2200" dirty="0">
                <a:latin typeface="XCCW Joined 4a" panose="03050602040000000000" pitchFamily="66" charset="0"/>
              </a:rPr>
              <a:t>Royal blue or navy sweatshirt and jogging bottoms</a:t>
            </a:r>
          </a:p>
          <a:p>
            <a:pPr marL="90488" indent="0">
              <a:lnSpc>
                <a:spcPct val="90000"/>
              </a:lnSpc>
              <a:buNone/>
            </a:pPr>
            <a:endParaRPr lang="en-US" altLang="en-US" dirty="0">
              <a:solidFill>
                <a:srgbClr val="7CC800"/>
              </a:solidFill>
              <a:effectLst>
                <a:outerShdw blurRad="38100" dist="38100" dir="2700000" algn="tl">
                  <a:srgbClr val="000000">
                    <a:alpha val="43137"/>
                  </a:srgbClr>
                </a:outerShdw>
              </a:effectLst>
              <a:latin typeface="XCCW Joined 4a" panose="03050702000000000000" pitchFamily="66" charset="0"/>
            </a:endParaRPr>
          </a:p>
        </p:txBody>
      </p:sp>
    </p:spTree>
    <p:extLst>
      <p:ext uri="{BB962C8B-B14F-4D97-AF65-F5344CB8AC3E}">
        <p14:creationId xmlns:p14="http://schemas.microsoft.com/office/powerpoint/2010/main" val="2358177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4" y="281175"/>
            <a:ext cx="6566316" cy="763525"/>
          </a:xfrm>
        </p:spPr>
        <p:txBody>
          <a:bodyPr>
            <a:normAutofit/>
          </a:bodyPr>
          <a:lstStyle/>
          <a:p>
            <a:pPr algn="l"/>
            <a:r>
              <a:rPr lang="en-US">
                <a:latin typeface="XCCW Joined 4a" panose="03050702000000000000" pitchFamily="66" charset="0"/>
              </a:rPr>
              <a:t>Uniform</a:t>
            </a:r>
          </a:p>
        </p:txBody>
      </p:sp>
      <p:sp>
        <p:nvSpPr>
          <p:cNvPr id="5" name="Content Placeholder 4"/>
          <p:cNvSpPr>
            <a:spLocks noGrp="1"/>
          </p:cNvSpPr>
          <p:nvPr>
            <p:ph idx="1"/>
          </p:nvPr>
        </p:nvSpPr>
        <p:spPr>
          <a:xfrm>
            <a:off x="448965" y="1044699"/>
            <a:ext cx="7177135" cy="3970331"/>
          </a:xfrm>
        </p:spPr>
        <p:txBody>
          <a:bodyPr>
            <a:normAutofit fontScale="62500" lnSpcReduction="20000"/>
          </a:bodyPr>
          <a:lstStyle/>
          <a:p>
            <a:pPr marL="0" indent="0">
              <a:lnSpc>
                <a:spcPct val="90000"/>
              </a:lnSpc>
              <a:buNone/>
            </a:pPr>
            <a:r>
              <a:rPr lang="en-GB">
                <a:latin typeface="XCCW Joined 4a" panose="03050602040000000000" pitchFamily="66" charset="0"/>
              </a:rPr>
              <a:t>At Frieth, we believe that the school uniform contributes to our school ethos and instils a sense of belonging to the school. We ask our children to take pride in their appearance and to look smart in school.</a:t>
            </a:r>
          </a:p>
          <a:p>
            <a:pPr marL="0" indent="0">
              <a:lnSpc>
                <a:spcPct val="90000"/>
              </a:lnSpc>
              <a:buNone/>
            </a:pPr>
            <a:endParaRPr lang="en-GB">
              <a:latin typeface="XCCW Joined 4a" panose="03050602040000000000" pitchFamily="66" charset="0"/>
            </a:endParaRPr>
          </a:p>
          <a:p>
            <a:r>
              <a:rPr lang="en-GB">
                <a:latin typeface="XCCW Joined 4a" panose="03050602040000000000" pitchFamily="66" charset="0"/>
              </a:rPr>
              <a:t>School sweatshirt / plain royal blue cardigan / jumper</a:t>
            </a:r>
          </a:p>
          <a:p>
            <a:r>
              <a:rPr lang="en-GB">
                <a:latin typeface="XCCW Joined 4a" panose="03050602040000000000" pitchFamily="66" charset="0"/>
              </a:rPr>
              <a:t>White or pale blue polo shirt</a:t>
            </a:r>
          </a:p>
          <a:p>
            <a:r>
              <a:rPr lang="en-GB">
                <a:latin typeface="XCCW Joined 4a" panose="03050602040000000000" pitchFamily="66" charset="0"/>
              </a:rPr>
              <a:t>Black or grey skirt or trousers</a:t>
            </a:r>
          </a:p>
          <a:p>
            <a:r>
              <a:rPr lang="en-GB">
                <a:latin typeface="XCCW Joined 4a" panose="03050602040000000000" pitchFamily="66" charset="0"/>
              </a:rPr>
              <a:t>White, grey or black socks / black tights</a:t>
            </a:r>
          </a:p>
          <a:p>
            <a:r>
              <a:rPr lang="en-GB">
                <a:latin typeface="XCCW Joined 4a" panose="03050602040000000000" pitchFamily="66" charset="0"/>
              </a:rPr>
              <a:t>Fleece for outdoor wear (optional)</a:t>
            </a:r>
          </a:p>
          <a:p>
            <a:r>
              <a:rPr lang="en-GB">
                <a:latin typeface="XCCW Joined 4a" panose="03050602040000000000" pitchFamily="66" charset="0"/>
              </a:rPr>
              <a:t>School tie (optional)</a:t>
            </a:r>
          </a:p>
          <a:p>
            <a:r>
              <a:rPr lang="en-GB">
                <a:latin typeface="XCCW Joined 4a" panose="03050602040000000000" pitchFamily="66" charset="0"/>
              </a:rPr>
              <a:t>Black low heeled shoes / sandals without open toes.  Sling backs are not allowed.</a:t>
            </a:r>
          </a:p>
          <a:p>
            <a:r>
              <a:rPr lang="en-GB">
                <a:latin typeface="XCCW Joined 4a" panose="03050602040000000000" pitchFamily="66" charset="0"/>
              </a:rPr>
              <a:t>In the summer, some pupils choose to wear a royal blue and white checked dress or shorts</a:t>
            </a:r>
          </a:p>
          <a:p>
            <a:pPr marL="0" indent="0">
              <a:lnSpc>
                <a:spcPct val="90000"/>
              </a:lnSpc>
              <a:buNone/>
            </a:pPr>
            <a:r>
              <a:rPr lang="en-GB"/>
              <a:t> </a:t>
            </a:r>
            <a:endParaRPr lang="en-US" altLang="en-US">
              <a:latin typeface="XCCW Joined 4a" panose="03050702000000000000" pitchFamily="66" charset="0"/>
            </a:endParaRPr>
          </a:p>
        </p:txBody>
      </p:sp>
    </p:spTree>
    <p:extLst>
      <p:ext uri="{BB962C8B-B14F-4D97-AF65-F5344CB8AC3E}">
        <p14:creationId xmlns:p14="http://schemas.microsoft.com/office/powerpoint/2010/main" val="1157973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C2E092B4A33C489A85F4A3A516BA98" ma:contentTypeVersion="15" ma:contentTypeDescription="Create a new document." ma:contentTypeScope="" ma:versionID="649a01a5ca3fb39cea0c3cd246c9b188">
  <xsd:schema xmlns:xsd="http://www.w3.org/2001/XMLSchema" xmlns:xs="http://www.w3.org/2001/XMLSchema" xmlns:p="http://schemas.microsoft.com/office/2006/metadata/properties" xmlns:ns2="0c093f3a-69ed-415e-bb17-0f4952f7cbb5" xmlns:ns3="9a226ea9-2d24-4178-863a-1b4fa6d41888" targetNamespace="http://schemas.microsoft.com/office/2006/metadata/properties" ma:root="true" ma:fieldsID="23c3933f5b31bb7afaa814b9f6e9a1ff" ns2:_="" ns3:_="">
    <xsd:import namespace="0c093f3a-69ed-415e-bb17-0f4952f7cbb5"/>
    <xsd:import namespace="9a226ea9-2d24-4178-863a-1b4fa6d4188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093f3a-69ed-415e-bb17-0f4952f7cb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4e76e8c8-5ecf-4b06-b55d-466b644f09b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226ea9-2d24-4178-863a-1b4fa6d4188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ac2cdfc1-1625-4eeb-980e-be617139a0c9}" ma:internalName="TaxCatchAll" ma:showField="CatchAllData" ma:web="9a226ea9-2d24-4178-863a-1b4fa6d418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a226ea9-2d24-4178-863a-1b4fa6d41888" xsi:nil="true"/>
    <lcf76f155ced4ddcb4097134ff3c332f xmlns="0c093f3a-69ed-415e-bb17-0f4952f7cbb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996EC1F-971C-43A0-B5D9-701B1BAA0FED}">
  <ds:schemaRefs>
    <ds:schemaRef ds:uri="0c093f3a-69ed-415e-bb17-0f4952f7cbb5"/>
    <ds:schemaRef ds:uri="9a226ea9-2d24-4178-863a-1b4fa6d4188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72FCB72-04EF-4421-8A19-69E83706564D}">
  <ds:schemaRefs>
    <ds:schemaRef ds:uri="http://schemas.microsoft.com/sharepoint/v3/contenttype/forms"/>
  </ds:schemaRefs>
</ds:datastoreItem>
</file>

<file path=customXml/itemProps3.xml><?xml version="1.0" encoding="utf-8"?>
<ds:datastoreItem xmlns:ds="http://schemas.openxmlformats.org/officeDocument/2006/customXml" ds:itemID="{B974C60C-FECD-4144-8441-45F9D462898F}">
  <ds:schemaRefs>
    <ds:schemaRef ds:uri="http://schemas.microsoft.com/office/2006/documentManagement/types"/>
    <ds:schemaRef ds:uri="9a226ea9-2d24-4178-863a-1b4fa6d41888"/>
    <ds:schemaRef ds:uri="http://schemas.microsoft.com/office/infopath/2007/PartnerControls"/>
    <ds:schemaRef ds:uri="http://purl.org/dc/elements/1.1/"/>
    <ds:schemaRef ds:uri="http://www.w3.org/XML/1998/namespace"/>
    <ds:schemaRef ds:uri="http://schemas.microsoft.com/office/2006/metadata/properties"/>
    <ds:schemaRef ds:uri="0c093f3a-69ed-415e-bb17-0f4952f7cbb5"/>
    <ds:schemaRef ds:uri="http://schemas.openxmlformats.org/package/2006/metadata/core-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0</TotalTime>
  <Words>867</Words>
  <Application>Microsoft Office PowerPoint</Application>
  <PresentationFormat>On-screen Show (16:9)</PresentationFormat>
  <Paragraphs>99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Times New Roman</vt:lpstr>
      <vt:lpstr>XCCW Joined 4a</vt:lpstr>
      <vt:lpstr>Office Theme</vt:lpstr>
      <vt:lpstr>Welcome to Kites!</vt:lpstr>
      <vt:lpstr>Kites’ Staff</vt:lpstr>
      <vt:lpstr>Curriculum Areas</vt:lpstr>
      <vt:lpstr>Rewards and Sanctions</vt:lpstr>
      <vt:lpstr>PSHE</vt:lpstr>
      <vt:lpstr>Homework</vt:lpstr>
      <vt:lpstr>Homework</vt:lpstr>
      <vt:lpstr>PE</vt:lpstr>
      <vt:lpstr>Uniform</vt:lpstr>
      <vt:lpstr>Links to the Church</vt:lpstr>
      <vt:lpstr>Communication</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2017-07-14T17:38:22Z</dcterms:created>
  <dcterms:modified xsi:type="dcterms:W3CDTF">2025-09-17T12:41:31Z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0x01010048C2E092B4A33C489A85F4A3A516BA98</vt:lpwstr>
  </property>
  <property fmtid="{D5CDD505-2E9C-101B-9397-08002B2CF9AE}" pid="3" name="Order">
    <vt:r8>2184000</vt:r8>
  </property>
  <property fmtid="{D5CDD505-2E9C-101B-9397-08002B2CF9AE}" pid="4" name="MediaServiceImageTags">
    <vt:lpwstr/>
  </property>
</Properties>
</file>