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1" r:id="rId1"/>
  </p:sldMasterIdLst>
  <p:notesMasterIdLst>
    <p:notesMasterId r:id="rId15"/>
  </p:notesMasterIdLst>
  <p:handoutMasterIdLst>
    <p:handoutMasterId r:id="rId16"/>
  </p:handoutMasterIdLst>
  <p:sldIdLst>
    <p:sldId id="256" r:id="rId2"/>
    <p:sldId id="276" r:id="rId3"/>
    <p:sldId id="259" r:id="rId4"/>
    <p:sldId id="283" r:id="rId5"/>
    <p:sldId id="261" r:id="rId6"/>
    <p:sldId id="269" r:id="rId7"/>
    <p:sldId id="284" r:id="rId8"/>
    <p:sldId id="281" r:id="rId9"/>
    <p:sldId id="282" r:id="rId10"/>
    <p:sldId id="263" r:id="rId11"/>
    <p:sldId id="277" r:id="rId12"/>
    <p:sldId id="266" r:id="rId13"/>
    <p:sldId id="279" r:id="rId1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CD0119-9759-48EE-8C1D-D5F4CE60F403}" type="datetimeFigureOut">
              <a:rPr lang="en-GB" smtClean="0"/>
              <a:t>16/09/2024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6FFE3CE-3A63-4709-A425-1CAC38D31ABA}" type="slidenum">
              <a:rPr lang="en-GB" smtClean="0"/>
              <a:t>‹#›</a:t>
            </a:fld>
            <a:endParaRPr lang="en-GB"/>
          </a:p>
        </p:txBody>
      </p:sp>
    </p:spTree>
    <p:extLst>
      <p:ext uri="{BB962C8B-B14F-4D97-AF65-F5344CB8AC3E}">
        <p14:creationId xmlns:p14="http://schemas.microsoft.com/office/powerpoint/2010/main" val="4189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9492AF-9EFD-41CD-8A16-D895FB4BB63B}" type="datetimeFigureOut">
              <a:rPr lang="en-US" smtClean="0"/>
              <a:t>9/16/2024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5533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866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6599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6542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7743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0541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89427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6409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AD4095B5-7315-DE87-BDAD-DF56D8DE7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B4B988-77F2-4D00-9B9C-9633222738FA}" type="slidenum">
              <a:rPr lang="en-GB" altLang="en-US"/>
              <a:pPr>
                <a:defRPr/>
              </a:pPr>
              <a:t>‹#›</a:t>
            </a:fld>
            <a:endParaRPr lang="en-GB" altLang="en-US"/>
          </a:p>
        </p:txBody>
      </p:sp>
    </p:spTree>
    <p:extLst>
      <p:ext uri="{BB962C8B-B14F-4D97-AF65-F5344CB8AC3E}">
        <p14:creationId xmlns:p14="http://schemas.microsoft.com/office/powerpoint/2010/main" val="25588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486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6071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7973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336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4724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1146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3074F12-AA26-4AC8-9962-C36BB8F32554}" type="datetimeFigureOut">
              <a:rPr lang="en-US" smtClean="0"/>
              <a:pPr/>
              <a:t>9/16/2024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0183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892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53074F12-AA26-4AC8-9962-C36BB8F32554}" type="datetimeFigureOut">
              <a:rPr lang="en-US" smtClean="0"/>
              <a:pPr/>
              <a:t>9/16/2024</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204584003"/>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83788"/>
            <a:ext cx="5955493" cy="725348"/>
          </a:xfrm>
        </p:spPr>
        <p:txBody>
          <a:bodyPr>
            <a:noAutofit/>
          </a:bodyPr>
          <a:lstStyle/>
          <a:p>
            <a:pPr algn="ctr"/>
            <a:r>
              <a:rPr lang="en-US" sz="5400" dirty="0">
                <a:latin typeface="Lucida Sans" panose="020B0602030504020204" pitchFamily="34" charset="0"/>
              </a:rPr>
              <a:t>Welcome to Hawks!</a:t>
            </a:r>
          </a:p>
        </p:txBody>
      </p:sp>
      <p:sp>
        <p:nvSpPr>
          <p:cNvPr id="3" name="Subtitle 2"/>
          <p:cNvSpPr>
            <a:spLocks noGrp="1"/>
          </p:cNvSpPr>
          <p:nvPr>
            <p:ph type="subTitle" idx="1"/>
          </p:nvPr>
        </p:nvSpPr>
        <p:spPr>
          <a:xfrm>
            <a:off x="448965" y="3487980"/>
            <a:ext cx="5955494" cy="763525"/>
          </a:xfrm>
        </p:spPr>
        <p:txBody>
          <a:bodyPr>
            <a:normAutofit/>
          </a:bodyPr>
          <a:lstStyle/>
          <a:p>
            <a:endParaRPr lang="en-US" dirty="0">
              <a:latin typeface="XCCW Joined 4a" panose="03050702000000000000" pitchFamily="66" charset="0"/>
            </a:endParaRPr>
          </a:p>
          <a:p>
            <a:endParaRPr lang="en-US" dirty="0">
              <a:latin typeface="XCCW Joined 4a" panose="03050702000000000000" pitchFamily="66" charset="0"/>
            </a:endParaRPr>
          </a:p>
        </p:txBody>
      </p:sp>
      <p:pic>
        <p:nvPicPr>
          <p:cNvPr id="5" name="Picture 4" descr="A bird perched on a fence&#10;&#10;Description automatically generated">
            <a:extLst>
              <a:ext uri="{FF2B5EF4-FFF2-40B4-BE49-F238E27FC236}">
                <a16:creationId xmlns:a16="http://schemas.microsoft.com/office/drawing/2014/main" id="{E0106B2E-FE8C-C7AD-3B14-E0E46B28F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391" y="1549116"/>
            <a:ext cx="2345704" cy="2382937"/>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PE</a:t>
            </a:r>
          </a:p>
        </p:txBody>
      </p:sp>
      <p:sp>
        <p:nvSpPr>
          <p:cNvPr id="5" name="Content Placeholder 4"/>
          <p:cNvSpPr>
            <a:spLocks noGrp="1"/>
          </p:cNvSpPr>
          <p:nvPr>
            <p:ph idx="1"/>
          </p:nvPr>
        </p:nvSpPr>
        <p:spPr>
          <a:xfrm>
            <a:off x="296261" y="1044699"/>
            <a:ext cx="7329840" cy="3970331"/>
          </a:xfrm>
        </p:spPr>
        <p:txBody>
          <a:bodyPr>
            <a:normAutofit lnSpcReduction="10000"/>
          </a:bodyPr>
          <a:lstStyle/>
          <a:p>
            <a:pPr marL="90488" indent="0">
              <a:lnSpc>
                <a:spcPct val="90000"/>
              </a:lnSpc>
              <a:buNone/>
            </a:pPr>
            <a:r>
              <a:rPr lang="en-GB" altLang="en-US" sz="2000" dirty="0">
                <a:latin typeface="Lucida Sans" panose="020B0602030504020204" pitchFamily="34" charset="0"/>
              </a:rPr>
              <a:t>During the autumn term, the class will be having 2 PE lessons per week, as follows:</a:t>
            </a:r>
          </a:p>
          <a:p>
            <a:pPr marL="90488" indent="0">
              <a:lnSpc>
                <a:spcPct val="90000"/>
              </a:lnSpc>
              <a:buNone/>
            </a:pPr>
            <a:r>
              <a:rPr lang="en-GB" sz="2000" dirty="0">
                <a:latin typeface="Lucida Sans" panose="020B0602030504020204" pitchFamily="34" charset="0"/>
              </a:rPr>
              <a:t>Monday – Swimming</a:t>
            </a:r>
          </a:p>
          <a:p>
            <a:pPr marL="90488" indent="0">
              <a:lnSpc>
                <a:spcPct val="90000"/>
              </a:lnSpc>
              <a:buNone/>
            </a:pPr>
            <a:r>
              <a:rPr lang="en-GB" sz="2000" dirty="0">
                <a:latin typeface="Lucida Sans" panose="020B0602030504020204" pitchFamily="34" charset="0"/>
              </a:rPr>
              <a:t>Autumn I: Wednesday – Games with Premiere Sport</a:t>
            </a:r>
          </a:p>
          <a:p>
            <a:pPr marL="90488" indent="0">
              <a:lnSpc>
                <a:spcPct val="90000"/>
              </a:lnSpc>
              <a:buNone/>
            </a:pPr>
            <a:r>
              <a:rPr lang="en-GB" sz="2000" dirty="0">
                <a:latin typeface="Lucida Sans" panose="020B0602030504020204" pitchFamily="34" charset="0"/>
              </a:rPr>
              <a:t>Autumn II: Tuesday – Games with Mrs Goodchild</a:t>
            </a:r>
          </a:p>
          <a:p>
            <a:pPr marL="90488" indent="0">
              <a:lnSpc>
                <a:spcPct val="90000"/>
              </a:lnSpc>
              <a:buNone/>
            </a:pPr>
            <a:endParaRPr lang="en-US" sz="2000" dirty="0">
              <a:latin typeface="Lucida Sans" panose="020B0602030504020204" pitchFamily="34" charset="0"/>
            </a:endParaRPr>
          </a:p>
          <a:p>
            <a:pPr marL="90488" indent="0">
              <a:lnSpc>
                <a:spcPct val="90000"/>
              </a:lnSpc>
              <a:buNone/>
            </a:pPr>
            <a:r>
              <a:rPr lang="en-US" sz="2000" dirty="0">
                <a:solidFill>
                  <a:schemeClr val="bg2">
                    <a:lumMod val="60000"/>
                    <a:lumOff val="40000"/>
                  </a:schemeClr>
                </a:solidFill>
                <a:effectLst>
                  <a:outerShdw blurRad="38100" dist="38100" dir="2700000" algn="tl">
                    <a:srgbClr val="000000">
                      <a:alpha val="43137"/>
                    </a:srgbClr>
                  </a:outerShdw>
                </a:effectLst>
                <a:latin typeface="Lucida Sans" panose="020B0602030504020204" pitchFamily="34" charset="0"/>
              </a:rPr>
              <a:t>PE Kit</a:t>
            </a:r>
          </a:p>
          <a:p>
            <a:r>
              <a:rPr lang="en-GB" sz="2000" dirty="0">
                <a:latin typeface="Lucida Sans" panose="020B0602030504020204" pitchFamily="34" charset="0"/>
              </a:rPr>
              <a:t>T shirt with school logo or plain white T shirt</a:t>
            </a:r>
          </a:p>
          <a:p>
            <a:r>
              <a:rPr lang="en-GB" sz="2000" dirty="0">
                <a:latin typeface="Lucida Sans" panose="020B0602030504020204" pitchFamily="34" charset="0"/>
              </a:rPr>
              <a:t>Royal blue or black shorts</a:t>
            </a:r>
          </a:p>
          <a:p>
            <a:r>
              <a:rPr lang="en-GB" sz="2000" dirty="0">
                <a:latin typeface="Lucida Sans" panose="020B0602030504020204" pitchFamily="34" charset="0"/>
              </a:rPr>
              <a:t>Trainers or plimsolls</a:t>
            </a:r>
          </a:p>
          <a:p>
            <a:r>
              <a:rPr lang="en-GB" sz="2000" dirty="0">
                <a:latin typeface="Lucida Sans" panose="020B0602030504020204" pitchFamily="34" charset="0"/>
              </a:rPr>
              <a:t>Royal blue or navy sweatshirt and jogging bottoms</a:t>
            </a:r>
          </a:p>
          <a:p>
            <a:pPr marL="90488" indent="0">
              <a:lnSpc>
                <a:spcPct val="90000"/>
              </a:lnSpc>
              <a:buNone/>
            </a:pPr>
            <a:endParaRPr lang="en-US" altLang="en-US" dirty="0">
              <a:solidFill>
                <a:srgbClr val="7CC800"/>
              </a:solidFill>
              <a:effectLst>
                <a:outerShdw blurRad="38100" dist="38100" dir="2700000" algn="tl">
                  <a:srgbClr val="000000">
                    <a:alpha val="43137"/>
                  </a:srgbClr>
                </a:outerShdw>
              </a:effectLst>
              <a:latin typeface="Lucida Sans" panose="020B0602030504020204" pitchFamily="34" charset="0"/>
            </a:endParaRPr>
          </a:p>
        </p:txBody>
      </p:sp>
    </p:spTree>
    <p:extLst>
      <p:ext uri="{BB962C8B-B14F-4D97-AF65-F5344CB8AC3E}">
        <p14:creationId xmlns:p14="http://schemas.microsoft.com/office/powerpoint/2010/main" val="23581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Uniform</a:t>
            </a:r>
          </a:p>
        </p:txBody>
      </p:sp>
      <p:sp>
        <p:nvSpPr>
          <p:cNvPr id="5" name="Content Placeholder 4"/>
          <p:cNvSpPr>
            <a:spLocks noGrp="1"/>
          </p:cNvSpPr>
          <p:nvPr>
            <p:ph idx="1"/>
          </p:nvPr>
        </p:nvSpPr>
        <p:spPr>
          <a:xfrm>
            <a:off x="448965" y="1044699"/>
            <a:ext cx="7177135" cy="3970331"/>
          </a:xfrm>
        </p:spPr>
        <p:txBody>
          <a:bodyPr>
            <a:noAutofit/>
          </a:bodyPr>
          <a:lstStyle/>
          <a:p>
            <a:pPr marL="0" indent="0">
              <a:lnSpc>
                <a:spcPct val="90000"/>
              </a:lnSpc>
              <a:buNone/>
            </a:pPr>
            <a:r>
              <a:rPr lang="en-GB" sz="1600" dirty="0">
                <a:latin typeface="Lucida Sans" panose="020B0602030504020204" pitchFamily="34" charset="0"/>
              </a:rPr>
              <a:t>At Frieth, we believe that the school uniform contributes to our school ethos and instils a sense of belonging to the school. We ask our children to take pride in their appearance and to look smart in school.</a:t>
            </a:r>
          </a:p>
          <a:p>
            <a:pPr marL="0" indent="0">
              <a:lnSpc>
                <a:spcPct val="90000"/>
              </a:lnSpc>
              <a:buNone/>
            </a:pPr>
            <a:endParaRPr lang="en-GB" sz="1600" dirty="0">
              <a:latin typeface="Lucida Sans" panose="020B0602030504020204" pitchFamily="34" charset="0"/>
            </a:endParaRPr>
          </a:p>
          <a:p>
            <a:r>
              <a:rPr lang="en-GB" sz="1600" dirty="0">
                <a:latin typeface="Lucida Sans" panose="020B0602030504020204" pitchFamily="34" charset="0"/>
              </a:rPr>
              <a:t>School sweatshirt / plain royal blue cardigan or jumper</a:t>
            </a:r>
          </a:p>
          <a:p>
            <a:r>
              <a:rPr lang="en-GB" sz="1600" dirty="0">
                <a:latin typeface="Lucida Sans" panose="020B0602030504020204" pitchFamily="34" charset="0"/>
              </a:rPr>
              <a:t>White or pale blue polo shirt</a:t>
            </a:r>
          </a:p>
          <a:p>
            <a:r>
              <a:rPr lang="en-GB" sz="1600" dirty="0">
                <a:latin typeface="Lucida Sans" panose="020B0602030504020204" pitchFamily="34" charset="0"/>
              </a:rPr>
              <a:t>Black or grey skirt or trousers</a:t>
            </a:r>
          </a:p>
          <a:p>
            <a:r>
              <a:rPr lang="en-GB" sz="1600" dirty="0">
                <a:latin typeface="Lucida Sans" panose="020B0602030504020204" pitchFamily="34" charset="0"/>
              </a:rPr>
              <a:t>White, grey or black socks / black tights</a:t>
            </a:r>
          </a:p>
          <a:p>
            <a:r>
              <a:rPr lang="en-GB" sz="1600" dirty="0">
                <a:latin typeface="Lucida Sans" panose="020B0602030504020204" pitchFamily="34" charset="0"/>
              </a:rPr>
              <a:t>Fleece for outdoor wear (optional)</a:t>
            </a:r>
          </a:p>
          <a:p>
            <a:r>
              <a:rPr lang="en-GB" sz="1600" dirty="0">
                <a:latin typeface="Lucida Sans" panose="020B0602030504020204" pitchFamily="34" charset="0"/>
              </a:rPr>
              <a:t>Black low-heeled shoes. Boots are not allowed.</a:t>
            </a:r>
          </a:p>
          <a:p>
            <a:r>
              <a:rPr lang="en-GB" sz="1600" dirty="0">
                <a:latin typeface="Lucida Sans" panose="020B0602030504020204" pitchFamily="34" charset="0"/>
              </a:rPr>
              <a:t>In the summer, pupils may choose to wear a royal blue and white checked dress or shorts.</a:t>
            </a:r>
          </a:p>
          <a:p>
            <a:pPr marL="0" indent="0">
              <a:lnSpc>
                <a:spcPct val="90000"/>
              </a:lnSpc>
              <a:buNone/>
            </a:pPr>
            <a:r>
              <a:rPr lang="en-GB" sz="1600" dirty="0">
                <a:latin typeface="Lucida Sans" panose="020B0602030504020204" pitchFamily="34" charset="0"/>
              </a:rPr>
              <a:t> </a:t>
            </a:r>
            <a:endParaRPr lang="en-US" altLang="en-US" sz="1600" dirty="0">
              <a:latin typeface="Lucida Sans" panose="020B0602030504020204" pitchFamily="34" charset="0"/>
            </a:endParaRPr>
          </a:p>
        </p:txBody>
      </p:sp>
    </p:spTree>
    <p:extLst>
      <p:ext uri="{BB962C8B-B14F-4D97-AF65-F5344CB8AC3E}">
        <p14:creationId xmlns:p14="http://schemas.microsoft.com/office/powerpoint/2010/main" val="115797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Communication</a:t>
            </a:r>
          </a:p>
        </p:txBody>
      </p:sp>
      <p:sp>
        <p:nvSpPr>
          <p:cNvPr id="5" name="Content Placeholder 4"/>
          <p:cNvSpPr>
            <a:spLocks noGrp="1"/>
          </p:cNvSpPr>
          <p:nvPr>
            <p:ph idx="1"/>
          </p:nvPr>
        </p:nvSpPr>
        <p:spPr>
          <a:xfrm>
            <a:off x="448965" y="1044699"/>
            <a:ext cx="7177135" cy="3970331"/>
          </a:xfrm>
        </p:spPr>
        <p:txBody>
          <a:bodyPr>
            <a:normAutofit/>
          </a:bodyPr>
          <a:lstStyle/>
          <a:p>
            <a:r>
              <a:rPr lang="en-US" altLang="en-US" sz="2000" dirty="0">
                <a:latin typeface="Lucida Sans" panose="020B0602030504020204" pitchFamily="34" charset="0"/>
              </a:rPr>
              <a:t>It is very important that the children feel they can talk to their teachers if they have a worry. If they feel they can not approach directly, all classes have a ‘Communication Box’ which the children can place a note in.</a:t>
            </a:r>
          </a:p>
          <a:p>
            <a:r>
              <a:rPr lang="en-US" altLang="en-US" sz="2000" dirty="0">
                <a:latin typeface="Lucida Sans" panose="020B0602030504020204" pitchFamily="34" charset="0"/>
              </a:rPr>
              <a:t>If you as parents have any concerns, please feel free to see me on the gate at the end of the day or send me an email. You will find my address for this on the end of the curriculum letter.</a:t>
            </a:r>
            <a:endParaRPr lang="en-GB" altLang="en-US" sz="2000" dirty="0">
              <a:latin typeface="Lucida Sans" panose="020B0602030504020204" pitchFamily="34" charset="0"/>
            </a:endParaRPr>
          </a:p>
        </p:txBody>
      </p:sp>
    </p:spTree>
    <p:extLst>
      <p:ext uri="{BB962C8B-B14F-4D97-AF65-F5344CB8AC3E}">
        <p14:creationId xmlns:p14="http://schemas.microsoft.com/office/powerpoint/2010/main" val="261878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808225"/>
            <a:ext cx="6566316" cy="763525"/>
          </a:xfrm>
        </p:spPr>
        <p:txBody>
          <a:bodyPr>
            <a:normAutofit/>
          </a:bodyPr>
          <a:lstStyle/>
          <a:p>
            <a:pPr algn="l"/>
            <a:r>
              <a:rPr lang="en-US" dirty="0">
                <a:latin typeface="Lucida Sans" panose="020B0602030504020204" pitchFamily="34" charset="0"/>
              </a:rPr>
              <a:t>Any Questions?</a:t>
            </a:r>
          </a:p>
        </p:txBody>
      </p:sp>
    </p:spTree>
    <p:extLst>
      <p:ext uri="{BB962C8B-B14F-4D97-AF65-F5344CB8AC3E}">
        <p14:creationId xmlns:p14="http://schemas.microsoft.com/office/powerpoint/2010/main" val="132123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17900" y="891995"/>
            <a:ext cx="5650085" cy="1200150"/>
          </a:xfrm>
        </p:spPr>
        <p:txBody>
          <a:bodyPr>
            <a:normAutofit/>
          </a:bodyPr>
          <a:lstStyle/>
          <a:p>
            <a:pPr eaLnBrk="1" hangingPunct="1"/>
            <a:r>
              <a:rPr lang="en-GB" altLang="en-US" dirty="0">
                <a:latin typeface="Lucida Sans" panose="020B0602030504020204" pitchFamily="34" charset="0"/>
              </a:rPr>
              <a:t>Hawks Teaching Team</a:t>
            </a:r>
          </a:p>
        </p:txBody>
      </p:sp>
      <p:sp>
        <p:nvSpPr>
          <p:cNvPr id="12291" name="Rectangle 3"/>
          <p:cNvSpPr>
            <a:spLocks noGrp="1" noChangeArrowheads="1"/>
          </p:cNvSpPr>
          <p:nvPr>
            <p:ph type="body" sz="half" idx="1"/>
          </p:nvPr>
        </p:nvSpPr>
        <p:spPr>
          <a:xfrm>
            <a:off x="448964" y="1808225"/>
            <a:ext cx="8398775" cy="3052850"/>
          </a:xfrm>
        </p:spPr>
        <p:txBody>
          <a:bodyPr>
            <a:normAutofit/>
          </a:bodyPr>
          <a:lstStyle/>
          <a:p>
            <a:pPr marL="0" indent="0">
              <a:buNone/>
            </a:pPr>
            <a:endParaRPr lang="en-GB" altLang="en-US" sz="2100" dirty="0">
              <a:latin typeface="Lucida Sans" panose="020B0602030504020204" pitchFamily="34" charset="0"/>
            </a:endParaRPr>
          </a:p>
          <a:p>
            <a:pPr marL="0" indent="0">
              <a:buNone/>
            </a:pPr>
            <a:r>
              <a:rPr lang="en-GB" altLang="en-US" sz="2000" dirty="0">
                <a:latin typeface="Lucida Sans" panose="020B0602030504020204" pitchFamily="34" charset="0"/>
              </a:rPr>
              <a:t>Mrs Louise Goodchild (Mondays, Tuesdays, Thursdays, Fridays)</a:t>
            </a:r>
          </a:p>
          <a:p>
            <a:pPr marL="0" indent="0">
              <a:buNone/>
            </a:pPr>
            <a:r>
              <a:rPr lang="en-GB" altLang="en-US" sz="2000" dirty="0">
                <a:latin typeface="Lucida Sans" panose="020B0602030504020204" pitchFamily="34" charset="0"/>
              </a:rPr>
              <a:t>Ms Charlotte Crowther (Wednesdays)</a:t>
            </a:r>
          </a:p>
          <a:p>
            <a:pPr marL="0" indent="0">
              <a:buNone/>
            </a:pPr>
            <a:r>
              <a:rPr lang="en-GB" altLang="en-US" sz="2000" dirty="0">
                <a:latin typeface="Lucida Sans" panose="020B0602030504020204" pitchFamily="34" charset="0"/>
              </a:rPr>
              <a:t>Miss Lucy Spencer (Mondays, Wednesday to Friday)</a:t>
            </a:r>
          </a:p>
          <a:p>
            <a:pPr marL="0" indent="0">
              <a:buNone/>
            </a:pPr>
            <a:r>
              <a:rPr lang="en-GB" altLang="en-US" sz="2000" dirty="0">
                <a:latin typeface="Lucida Sans" panose="020B0602030504020204" pitchFamily="34" charset="0"/>
              </a:rPr>
              <a:t>Mrs Emma Spencer (Tuesdays)</a:t>
            </a:r>
          </a:p>
          <a:p>
            <a:pPr marL="0" indent="0">
              <a:buNone/>
            </a:pPr>
            <a:endParaRPr lang="en-GB" altLang="en-US" sz="2100" dirty="0">
              <a:latin typeface="Lucida Sans" panose="020B0602030504020204" pitchFamily="34" charset="0"/>
            </a:endParaRPr>
          </a:p>
          <a:p>
            <a:pPr marL="0" indent="0">
              <a:buNone/>
            </a:pPr>
            <a:endParaRPr lang="en-GB" altLang="en-US" sz="2100" dirty="0">
              <a:latin typeface="Lucida Sans" panose="020B0602030504020204" pitchFamily="34" charset="0"/>
            </a:endParaRPr>
          </a:p>
        </p:txBody>
      </p:sp>
      <p:sp>
        <p:nvSpPr>
          <p:cNvPr id="12295" name="AutoShape 8" descr="Image result for rAMAN hERR LOWBROOK ACADEMY"/>
          <p:cNvSpPr>
            <a:spLocks noChangeAspect="1" noChangeArrowheads="1"/>
          </p:cNvSpPr>
          <p:nvPr/>
        </p:nvSpPr>
        <p:spPr bwMode="auto">
          <a:xfrm>
            <a:off x="1117997" y="-102394"/>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sz="1350"/>
          </a:p>
        </p:txBody>
      </p:sp>
    </p:spTree>
    <p:extLst>
      <p:ext uri="{BB962C8B-B14F-4D97-AF65-F5344CB8AC3E}">
        <p14:creationId xmlns:p14="http://schemas.microsoft.com/office/powerpoint/2010/main" val="196653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latin typeface="Lucida Sans" panose="020B0602030504020204" pitchFamily="34" charset="0"/>
              </a:rPr>
              <a:t>Curriculum</a:t>
            </a:r>
            <a:r>
              <a:rPr lang="en-US" dirty="0">
                <a:latin typeface="Comic Sans MS" panose="030F0702030302020204" pitchFamily="66" charset="0"/>
              </a:rPr>
              <a:t> </a:t>
            </a:r>
            <a:r>
              <a:rPr lang="en-US" dirty="0">
                <a:latin typeface="Lucida Sans" panose="020B0602030504020204" pitchFamily="34" charset="0"/>
              </a:rPr>
              <a:t>Areas</a:t>
            </a:r>
          </a:p>
        </p:txBody>
      </p:sp>
      <p:sp>
        <p:nvSpPr>
          <p:cNvPr id="5" name="Content Placeholder 4"/>
          <p:cNvSpPr>
            <a:spLocks noGrp="1"/>
          </p:cNvSpPr>
          <p:nvPr>
            <p:ph sz="half" idx="1"/>
          </p:nvPr>
        </p:nvSpPr>
        <p:spPr>
          <a:xfrm>
            <a:off x="754375" y="1197405"/>
            <a:ext cx="3297254" cy="3146822"/>
          </a:xfrm>
        </p:spPr>
        <p:txBody>
          <a:bodyPr>
            <a:noAutofit/>
          </a:bodyPr>
          <a:lstStyle/>
          <a:p>
            <a:pPr>
              <a:lnSpc>
                <a:spcPct val="90000"/>
              </a:lnSpc>
            </a:pPr>
            <a:r>
              <a:rPr lang="en-GB" altLang="en-US" sz="2000" dirty="0">
                <a:latin typeface="Lucida Sans" panose="020B0602030504020204" pitchFamily="34" charset="0"/>
              </a:rPr>
              <a:t>English</a:t>
            </a:r>
          </a:p>
          <a:p>
            <a:pPr>
              <a:lnSpc>
                <a:spcPct val="90000"/>
              </a:lnSpc>
            </a:pPr>
            <a:r>
              <a:rPr lang="en-GB" altLang="en-US" sz="2000" dirty="0">
                <a:latin typeface="Lucida Sans" panose="020B0602030504020204" pitchFamily="34" charset="0"/>
              </a:rPr>
              <a:t>Mathematics</a:t>
            </a:r>
          </a:p>
          <a:p>
            <a:pPr>
              <a:lnSpc>
                <a:spcPct val="90000"/>
              </a:lnSpc>
            </a:pPr>
            <a:r>
              <a:rPr lang="en-GB" altLang="en-US" sz="2000" dirty="0">
                <a:latin typeface="Lucida Sans" panose="020B0602030504020204" pitchFamily="34" charset="0"/>
              </a:rPr>
              <a:t>Science</a:t>
            </a:r>
          </a:p>
          <a:p>
            <a:pPr>
              <a:lnSpc>
                <a:spcPct val="90000"/>
              </a:lnSpc>
            </a:pPr>
            <a:r>
              <a:rPr lang="en-GB" altLang="en-US" sz="2000" dirty="0">
                <a:latin typeface="Lucida Sans" panose="020B0602030504020204" pitchFamily="34" charset="0"/>
              </a:rPr>
              <a:t>History and Geography</a:t>
            </a:r>
          </a:p>
          <a:p>
            <a:pPr>
              <a:lnSpc>
                <a:spcPct val="90000"/>
              </a:lnSpc>
            </a:pPr>
            <a:r>
              <a:rPr lang="en-GB" altLang="en-US" sz="2000" dirty="0">
                <a:latin typeface="Lucida Sans" panose="020B0602030504020204" pitchFamily="34" charset="0"/>
              </a:rPr>
              <a:t>Art and DT</a:t>
            </a:r>
          </a:p>
          <a:p>
            <a:pPr>
              <a:lnSpc>
                <a:spcPct val="90000"/>
              </a:lnSpc>
            </a:pPr>
            <a:r>
              <a:rPr lang="en-GB" altLang="en-US" sz="2000" dirty="0">
                <a:latin typeface="Lucida Sans" panose="020B0602030504020204" pitchFamily="34" charset="0"/>
              </a:rPr>
              <a:t>French</a:t>
            </a:r>
          </a:p>
        </p:txBody>
      </p:sp>
      <p:sp>
        <p:nvSpPr>
          <p:cNvPr id="2" name="Content Placeholder 1">
            <a:extLst>
              <a:ext uri="{FF2B5EF4-FFF2-40B4-BE49-F238E27FC236}">
                <a16:creationId xmlns:a16="http://schemas.microsoft.com/office/drawing/2014/main" id="{CF03B7B5-2E9B-06AB-3351-8A38E5B42D48}"/>
              </a:ext>
            </a:extLst>
          </p:cNvPr>
          <p:cNvSpPr>
            <a:spLocks noGrp="1"/>
          </p:cNvSpPr>
          <p:nvPr>
            <p:ph sz="half" idx="2"/>
          </p:nvPr>
        </p:nvSpPr>
        <p:spPr>
          <a:xfrm>
            <a:off x="4456306" y="1175931"/>
            <a:ext cx="3297256" cy="3150184"/>
          </a:xfrm>
        </p:spPr>
        <p:txBody>
          <a:bodyPr>
            <a:normAutofit/>
          </a:bodyPr>
          <a:lstStyle/>
          <a:p>
            <a:pPr>
              <a:lnSpc>
                <a:spcPct val="90000"/>
              </a:lnSpc>
            </a:pPr>
            <a:r>
              <a:rPr lang="en-GB" altLang="en-US" sz="2000" dirty="0">
                <a:latin typeface="Lucida Sans" panose="020B0602030504020204" pitchFamily="34" charset="0"/>
              </a:rPr>
              <a:t>Physical Education</a:t>
            </a:r>
          </a:p>
          <a:p>
            <a:pPr>
              <a:lnSpc>
                <a:spcPct val="90000"/>
              </a:lnSpc>
            </a:pPr>
            <a:r>
              <a:rPr lang="en-GB" altLang="en-US" sz="2000" dirty="0">
                <a:latin typeface="Lucida Sans" panose="020B0602030504020204" pitchFamily="34" charset="0"/>
              </a:rPr>
              <a:t>Religious Education</a:t>
            </a:r>
          </a:p>
          <a:p>
            <a:pPr>
              <a:lnSpc>
                <a:spcPct val="90000"/>
              </a:lnSpc>
            </a:pPr>
            <a:r>
              <a:rPr lang="en-GB" altLang="en-US" sz="2000" dirty="0">
                <a:latin typeface="Lucida Sans" panose="020B0602030504020204" pitchFamily="34" charset="0"/>
              </a:rPr>
              <a:t>Computing</a:t>
            </a:r>
          </a:p>
          <a:p>
            <a:pPr>
              <a:lnSpc>
                <a:spcPct val="90000"/>
              </a:lnSpc>
            </a:pPr>
            <a:r>
              <a:rPr lang="en-GB" altLang="en-US" sz="2000" dirty="0">
                <a:latin typeface="Lucida Sans" panose="020B0602030504020204" pitchFamily="34" charset="0"/>
              </a:rPr>
              <a:t>PSHE</a:t>
            </a:r>
          </a:p>
          <a:p>
            <a:pPr>
              <a:lnSpc>
                <a:spcPct val="90000"/>
              </a:lnSpc>
            </a:pPr>
            <a:r>
              <a:rPr lang="en-GB" altLang="en-US" sz="2000" dirty="0">
                <a:latin typeface="Lucida Sans" panose="020B0602030504020204" pitchFamily="34" charset="0"/>
              </a:rPr>
              <a:t>Music (Term I)</a:t>
            </a:r>
          </a:p>
          <a:p>
            <a:pPr>
              <a:lnSpc>
                <a:spcPct val="90000"/>
              </a:lnSpc>
            </a:pPr>
            <a:r>
              <a:rPr lang="en-GB" altLang="en-US" sz="2000" dirty="0">
                <a:latin typeface="Lucida Sans" panose="020B0602030504020204" pitchFamily="34" charset="0"/>
              </a:rPr>
              <a:t>Forest School (Term II)</a:t>
            </a:r>
          </a:p>
        </p:txBody>
      </p:sp>
      <p:sp>
        <p:nvSpPr>
          <p:cNvPr id="3" name="TextBox 2">
            <a:extLst>
              <a:ext uri="{FF2B5EF4-FFF2-40B4-BE49-F238E27FC236}">
                <a16:creationId xmlns:a16="http://schemas.microsoft.com/office/drawing/2014/main" id="{097AB797-D045-7E3D-4746-A2B320530049}"/>
              </a:ext>
            </a:extLst>
          </p:cNvPr>
          <p:cNvSpPr txBox="1"/>
          <p:nvPr/>
        </p:nvSpPr>
        <p:spPr>
          <a:xfrm>
            <a:off x="274728" y="3753565"/>
            <a:ext cx="8363156" cy="1631216"/>
          </a:xfrm>
          <a:prstGeom prst="rect">
            <a:avLst/>
          </a:prstGeom>
          <a:noFill/>
        </p:spPr>
        <p:txBody>
          <a:bodyPr wrap="square" rtlCol="0">
            <a:spAutoFit/>
          </a:bodyPr>
          <a:lstStyle/>
          <a:p>
            <a:pPr algn="just"/>
            <a:r>
              <a:rPr lang="en-GB" altLang="en-US" sz="2000" dirty="0">
                <a:latin typeface="Lucida Sans" panose="020B0602030504020204" pitchFamily="34" charset="0"/>
              </a:rPr>
              <a:t>Please see the curriculum letter for more details around what the children will be covering in each subject. A timetable is also available on the class page of the school website and has been stuck into your child’s reading record.</a:t>
            </a:r>
          </a:p>
          <a:p>
            <a:pPr algn="just"/>
            <a:endParaRPr lang="en-GB" sz="2000" dirty="0">
              <a:latin typeface="Lucida Sans" panose="020B0602030504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DB3B-E57B-4CDB-ABB7-56B37065A1FB}"/>
              </a:ext>
            </a:extLst>
          </p:cNvPr>
          <p:cNvSpPr>
            <a:spLocks noGrp="1"/>
          </p:cNvSpPr>
          <p:nvPr>
            <p:ph type="title"/>
          </p:nvPr>
        </p:nvSpPr>
        <p:spPr/>
        <p:txBody>
          <a:bodyPr>
            <a:noAutofit/>
          </a:bodyPr>
          <a:lstStyle/>
          <a:p>
            <a:r>
              <a:rPr lang="en-GB" dirty="0">
                <a:latin typeface="Lucida Sans" panose="020B0602030504020204" pitchFamily="34" charset="0"/>
              </a:rPr>
              <a:t>Topic Areas</a:t>
            </a:r>
          </a:p>
        </p:txBody>
      </p:sp>
      <p:sp>
        <p:nvSpPr>
          <p:cNvPr id="3" name="Content Placeholder 2">
            <a:extLst>
              <a:ext uri="{FF2B5EF4-FFF2-40B4-BE49-F238E27FC236}">
                <a16:creationId xmlns:a16="http://schemas.microsoft.com/office/drawing/2014/main" id="{FD4A8958-149D-4E8B-9641-CFCF06A23193}"/>
              </a:ext>
            </a:extLst>
          </p:cNvPr>
          <p:cNvSpPr>
            <a:spLocks noGrp="1"/>
          </p:cNvSpPr>
          <p:nvPr>
            <p:ph idx="1"/>
          </p:nvPr>
        </p:nvSpPr>
        <p:spPr/>
        <p:txBody>
          <a:bodyPr>
            <a:normAutofit/>
          </a:bodyPr>
          <a:lstStyle/>
          <a:p>
            <a:pPr marL="0" indent="0" algn="just">
              <a:buNone/>
            </a:pPr>
            <a:r>
              <a:rPr lang="en-GB" sz="2000" dirty="0">
                <a:latin typeface="Lucida Sans" panose="020B0602030504020204" pitchFamily="34" charset="0"/>
              </a:rPr>
              <a:t>During the course of the year, we will cover several different topics. These will include:</a:t>
            </a:r>
          </a:p>
          <a:p>
            <a:pPr algn="just"/>
            <a:r>
              <a:rPr lang="en-GB" sz="2000" dirty="0">
                <a:latin typeface="Lucida Sans" panose="020B0602030504020204" pitchFamily="34" charset="0"/>
              </a:rPr>
              <a:t>Anglo-Saxons</a:t>
            </a:r>
          </a:p>
          <a:p>
            <a:pPr algn="just"/>
            <a:r>
              <a:rPr lang="en-GB" sz="2000" dirty="0">
                <a:latin typeface="Lucida Sans" panose="020B0602030504020204" pitchFamily="34" charset="0"/>
              </a:rPr>
              <a:t>Crime and Punishment</a:t>
            </a:r>
          </a:p>
          <a:p>
            <a:pPr algn="just"/>
            <a:r>
              <a:rPr lang="en-GB" sz="2000" dirty="0">
                <a:latin typeface="Lucida Sans" panose="020B0602030504020204" pitchFamily="34" charset="0"/>
              </a:rPr>
              <a:t>Ancient Greeks</a:t>
            </a:r>
          </a:p>
          <a:p>
            <a:pPr algn="just"/>
            <a:r>
              <a:rPr lang="en-GB" sz="2000" dirty="0">
                <a:latin typeface="Lucida Sans" panose="020B0602030504020204" pitchFamily="34" charset="0"/>
              </a:rPr>
              <a:t>Exploring Eastern Europe</a:t>
            </a:r>
          </a:p>
          <a:p>
            <a:pPr algn="just"/>
            <a:r>
              <a:rPr lang="en-GB" sz="2000" dirty="0">
                <a:latin typeface="Lucida Sans" panose="020B0602030504020204" pitchFamily="34" charset="0"/>
              </a:rPr>
              <a:t>Water</a:t>
            </a:r>
          </a:p>
        </p:txBody>
      </p:sp>
    </p:spTree>
    <p:extLst>
      <p:ext uri="{BB962C8B-B14F-4D97-AF65-F5344CB8AC3E}">
        <p14:creationId xmlns:p14="http://schemas.microsoft.com/office/powerpoint/2010/main" val="24996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339538"/>
            <a:ext cx="7053542" cy="552457"/>
          </a:xfrm>
        </p:spPr>
        <p:txBody>
          <a:bodyPr>
            <a:normAutofit fontScale="90000"/>
          </a:bodyPr>
          <a:lstStyle/>
          <a:p>
            <a:pPr algn="l"/>
            <a:r>
              <a:rPr lang="en-US" dirty="0">
                <a:latin typeface="Lucida Sans" panose="020B0602030504020204" pitchFamily="34" charset="0"/>
              </a:rPr>
              <a:t>Homework – Weekly tasks</a:t>
            </a:r>
          </a:p>
        </p:txBody>
      </p:sp>
      <p:sp>
        <p:nvSpPr>
          <p:cNvPr id="3" name="Text Placeholder 2">
            <a:extLst>
              <a:ext uri="{FF2B5EF4-FFF2-40B4-BE49-F238E27FC236}">
                <a16:creationId xmlns:a16="http://schemas.microsoft.com/office/drawing/2014/main" id="{3FD9836C-FF89-3293-5FF8-868D408A4116}"/>
              </a:ext>
            </a:extLst>
          </p:cNvPr>
          <p:cNvSpPr>
            <a:spLocks noGrp="1"/>
          </p:cNvSpPr>
          <p:nvPr>
            <p:ph type="body" idx="1"/>
          </p:nvPr>
        </p:nvSpPr>
        <p:spPr>
          <a:xfrm>
            <a:off x="484584" y="1362447"/>
            <a:ext cx="2210150" cy="432197"/>
          </a:xfrm>
        </p:spPr>
        <p:txBody>
          <a:bodyPr/>
          <a:lstStyle/>
          <a:p>
            <a:r>
              <a:rPr lang="en-GB" dirty="0">
                <a:latin typeface="Lucida Sans" panose="020B0602030504020204" pitchFamily="34" charset="0"/>
              </a:rPr>
              <a:t>English task</a:t>
            </a:r>
          </a:p>
        </p:txBody>
      </p:sp>
      <p:sp>
        <p:nvSpPr>
          <p:cNvPr id="2" name="Content Placeholder 1">
            <a:extLst>
              <a:ext uri="{FF2B5EF4-FFF2-40B4-BE49-F238E27FC236}">
                <a16:creationId xmlns:a16="http://schemas.microsoft.com/office/drawing/2014/main" id="{C2AC93BA-38F5-96F7-9077-622D9474A657}"/>
              </a:ext>
            </a:extLst>
          </p:cNvPr>
          <p:cNvSpPr>
            <a:spLocks noGrp="1"/>
          </p:cNvSpPr>
          <p:nvPr>
            <p:ph type="body" sz="half" idx="15"/>
          </p:nvPr>
        </p:nvSpPr>
        <p:spPr>
          <a:xfrm>
            <a:off x="484584" y="1767154"/>
            <a:ext cx="2195513" cy="2403960"/>
          </a:xfrm>
        </p:spPr>
        <p:txBody>
          <a:bodyPr>
            <a:noAutofit/>
          </a:bodyPr>
          <a:lstStyle/>
          <a:p>
            <a:pPr marL="285750" indent="-285750">
              <a:lnSpc>
                <a:spcPct val="90000"/>
              </a:lnSpc>
              <a:buFont typeface="Arial" panose="020B0604020202020204" pitchFamily="34" charset="0"/>
              <a:buChar char="•"/>
            </a:pPr>
            <a:r>
              <a:rPr lang="en-GB" altLang="en-US" sz="1400" dirty="0">
                <a:latin typeface="Lucida Sans" panose="020B0602030504020204" pitchFamily="34" charset="0"/>
              </a:rPr>
              <a:t>The English task will be to complete a comprehension activity. This will be sent home in a CGP workbook with details of which activity to complete. </a:t>
            </a:r>
          </a:p>
          <a:p>
            <a:pPr marL="285750" indent="-285750">
              <a:lnSpc>
                <a:spcPct val="90000"/>
              </a:lnSpc>
              <a:buFont typeface="Arial" panose="020B0604020202020204" pitchFamily="34" charset="0"/>
              <a:buChar char="•"/>
            </a:pPr>
            <a:r>
              <a:rPr lang="en-GB" altLang="en-US" sz="1400" dirty="0">
                <a:latin typeface="Lucida Sans" panose="020B0602030504020204" pitchFamily="34" charset="0"/>
              </a:rPr>
              <a:t>The workbook will need to be back in school by the following Monday for whole class marking and discussion.</a:t>
            </a:r>
          </a:p>
        </p:txBody>
      </p:sp>
      <p:sp>
        <p:nvSpPr>
          <p:cNvPr id="6" name="Text Placeholder 5">
            <a:extLst>
              <a:ext uri="{FF2B5EF4-FFF2-40B4-BE49-F238E27FC236}">
                <a16:creationId xmlns:a16="http://schemas.microsoft.com/office/drawing/2014/main" id="{D5757E58-9A54-EDD9-2E91-89F2FC0B7532}"/>
              </a:ext>
            </a:extLst>
          </p:cNvPr>
          <p:cNvSpPr>
            <a:spLocks noGrp="1"/>
          </p:cNvSpPr>
          <p:nvPr>
            <p:ph type="body" sz="quarter" idx="3"/>
          </p:nvPr>
        </p:nvSpPr>
        <p:spPr>
          <a:xfrm>
            <a:off x="2889823" y="1359546"/>
            <a:ext cx="2202181" cy="432197"/>
          </a:xfrm>
        </p:spPr>
        <p:txBody>
          <a:bodyPr/>
          <a:lstStyle/>
          <a:p>
            <a:r>
              <a:rPr lang="en-GB" dirty="0">
                <a:latin typeface="Lucida Sans" panose="020B0602030504020204" pitchFamily="34" charset="0"/>
              </a:rPr>
              <a:t>Maths task</a:t>
            </a:r>
          </a:p>
        </p:txBody>
      </p:sp>
      <p:sp>
        <p:nvSpPr>
          <p:cNvPr id="8" name="Text Placeholder 7">
            <a:extLst>
              <a:ext uri="{FF2B5EF4-FFF2-40B4-BE49-F238E27FC236}">
                <a16:creationId xmlns:a16="http://schemas.microsoft.com/office/drawing/2014/main" id="{470037A9-22E9-6404-E30E-036A13A04D6F}"/>
              </a:ext>
            </a:extLst>
          </p:cNvPr>
          <p:cNvSpPr>
            <a:spLocks noGrp="1"/>
          </p:cNvSpPr>
          <p:nvPr>
            <p:ph type="body" sz="half" idx="16"/>
          </p:nvPr>
        </p:nvSpPr>
        <p:spPr>
          <a:xfrm>
            <a:off x="2889823" y="1767154"/>
            <a:ext cx="2210096" cy="1487730"/>
          </a:xfrm>
        </p:spPr>
        <p:txBody>
          <a:bodyPr>
            <a:noAutofit/>
          </a:bodyPr>
          <a:lstStyle/>
          <a:p>
            <a:pPr marL="285750" indent="-285750">
              <a:buFont typeface="Arial" panose="020B0604020202020204" pitchFamily="34" charset="0"/>
              <a:buChar char="•"/>
            </a:pPr>
            <a:r>
              <a:rPr lang="en-GB" sz="1400" dirty="0">
                <a:latin typeface="Lucida Sans" panose="020B0602030504020204" pitchFamily="34" charset="0"/>
              </a:rPr>
              <a:t>The maths homework task will be to complete a set of assigned units on </a:t>
            </a:r>
            <a:r>
              <a:rPr lang="en-GB" sz="1400" dirty="0" err="1">
                <a:latin typeface="Lucida Sans" panose="020B0602030504020204" pitchFamily="34" charset="0"/>
              </a:rPr>
              <a:t>mathletics</a:t>
            </a:r>
            <a:r>
              <a:rPr lang="en-GB" sz="1400" dirty="0">
                <a:latin typeface="Lucida Sans" panose="020B0602030504020204" pitchFamily="34" charset="0"/>
              </a:rPr>
              <a:t>. </a:t>
            </a:r>
          </a:p>
          <a:p>
            <a:pPr marL="285750" indent="-285750">
              <a:buFont typeface="Arial" panose="020B0604020202020204" pitchFamily="34" charset="0"/>
              <a:buChar char="•"/>
            </a:pPr>
            <a:r>
              <a:rPr lang="en-GB" sz="1400" dirty="0">
                <a:latin typeface="Lucida Sans" panose="020B0602030504020204" pitchFamily="34" charset="0"/>
              </a:rPr>
              <a:t>This will also need to be completed by the following Monday.</a:t>
            </a:r>
          </a:p>
          <a:p>
            <a:pPr marL="285750" indent="-285750">
              <a:buFont typeface="Arial" panose="020B0604020202020204" pitchFamily="34" charset="0"/>
              <a:buChar char="•"/>
            </a:pPr>
            <a:endParaRPr lang="en-GB" sz="1400" dirty="0"/>
          </a:p>
        </p:txBody>
      </p:sp>
      <p:sp>
        <p:nvSpPr>
          <p:cNvPr id="5" name="Content Placeholder 4"/>
          <p:cNvSpPr>
            <a:spLocks noGrp="1"/>
          </p:cNvSpPr>
          <p:nvPr>
            <p:ph type="body" sz="quarter" idx="13"/>
          </p:nvPr>
        </p:nvSpPr>
        <p:spPr>
          <a:xfrm>
            <a:off x="5279256" y="1356590"/>
            <a:ext cx="2199085" cy="432197"/>
          </a:xfrm>
        </p:spPr>
        <p:txBody>
          <a:bodyPr>
            <a:noAutofit/>
          </a:bodyPr>
          <a:lstStyle/>
          <a:p>
            <a:pPr marL="0" indent="0" algn="just">
              <a:lnSpc>
                <a:spcPct val="90000"/>
              </a:lnSpc>
              <a:buNone/>
            </a:pPr>
            <a:endParaRPr lang="en-GB" dirty="0">
              <a:latin typeface="Lucida Sans" panose="020B0602030504020204" pitchFamily="34" charset="0"/>
            </a:endParaRPr>
          </a:p>
          <a:p>
            <a:pPr marL="0" indent="0" algn="just">
              <a:lnSpc>
                <a:spcPct val="90000"/>
              </a:lnSpc>
              <a:buNone/>
            </a:pPr>
            <a:endParaRPr lang="en-GB" altLang="en-US" dirty="0">
              <a:latin typeface="Lucida Sans" panose="020B0602030504020204" pitchFamily="34" charset="0"/>
            </a:endParaRPr>
          </a:p>
          <a:p>
            <a:pPr algn="just">
              <a:lnSpc>
                <a:spcPct val="90000"/>
              </a:lnSpc>
              <a:buNone/>
            </a:pPr>
            <a:endParaRPr lang="en-GB" altLang="en-US" dirty="0">
              <a:latin typeface="Lucida Sans" panose="020B0602030504020204" pitchFamily="34" charset="0"/>
            </a:endParaRPr>
          </a:p>
          <a:p>
            <a:pPr marL="0" indent="0" algn="just">
              <a:lnSpc>
                <a:spcPct val="90000"/>
              </a:lnSpc>
              <a:buNone/>
            </a:pPr>
            <a:r>
              <a:rPr lang="en-GB" altLang="en-US" dirty="0">
                <a:latin typeface="Lucida Sans" panose="020B0602030504020204" pitchFamily="34" charset="0"/>
              </a:rPr>
              <a:t>Spelling task</a:t>
            </a:r>
          </a:p>
        </p:txBody>
      </p:sp>
      <p:sp>
        <p:nvSpPr>
          <p:cNvPr id="9" name="Text Placeholder 8">
            <a:extLst>
              <a:ext uri="{FF2B5EF4-FFF2-40B4-BE49-F238E27FC236}">
                <a16:creationId xmlns:a16="http://schemas.microsoft.com/office/drawing/2014/main" id="{3CC088A9-D2E8-6966-4E7C-560D9E1E6FC0}"/>
              </a:ext>
            </a:extLst>
          </p:cNvPr>
          <p:cNvSpPr>
            <a:spLocks noGrp="1"/>
          </p:cNvSpPr>
          <p:nvPr>
            <p:ph type="body" sz="half" idx="17"/>
          </p:nvPr>
        </p:nvSpPr>
        <p:spPr>
          <a:xfrm>
            <a:off x="5279257" y="1788787"/>
            <a:ext cx="2199085" cy="3015175"/>
          </a:xfrm>
        </p:spPr>
        <p:txBody>
          <a:bodyPr>
            <a:normAutofit/>
          </a:bodyPr>
          <a:lstStyle/>
          <a:p>
            <a:pPr marL="285750" indent="-285750">
              <a:buFont typeface="Arial" panose="020B0604020202020204" pitchFamily="34" charset="0"/>
              <a:buChar char="•"/>
            </a:pPr>
            <a:r>
              <a:rPr lang="en-GB" sz="1400" dirty="0">
                <a:latin typeface="Lucida Sans" panose="020B0602030504020204" pitchFamily="34" charset="0"/>
              </a:rPr>
              <a:t>Spelling homework will be set on Wednesdays by Ms Crowther. </a:t>
            </a:r>
          </a:p>
          <a:p>
            <a:pPr marL="285750" indent="-285750">
              <a:buFont typeface="Arial" panose="020B0604020202020204" pitchFamily="34" charset="0"/>
              <a:buChar char="•"/>
            </a:pPr>
            <a:r>
              <a:rPr lang="en-GB" sz="1400" dirty="0">
                <a:latin typeface="Lucida Sans" panose="020B0602030504020204" pitchFamily="34" charset="0"/>
              </a:rPr>
              <a:t>Spellings will need to be learnt for the following Wednesday, as this is when they will be tested.</a:t>
            </a:r>
          </a:p>
          <a:p>
            <a:pPr marL="285750" indent="-285750">
              <a:buFont typeface="Arial" panose="020B0604020202020204" pitchFamily="34" charset="0"/>
              <a:buChar char="•"/>
            </a:pPr>
            <a:endParaRPr lang="en-GB" sz="1400" dirty="0"/>
          </a:p>
        </p:txBody>
      </p:sp>
      <p:sp>
        <p:nvSpPr>
          <p:cNvPr id="10" name="TextBox 9">
            <a:extLst>
              <a:ext uri="{FF2B5EF4-FFF2-40B4-BE49-F238E27FC236}">
                <a16:creationId xmlns:a16="http://schemas.microsoft.com/office/drawing/2014/main" id="{259AA700-06D0-D09A-CBE3-64CFBFA32117}"/>
              </a:ext>
            </a:extLst>
          </p:cNvPr>
          <p:cNvSpPr txBox="1"/>
          <p:nvPr/>
        </p:nvSpPr>
        <p:spPr>
          <a:xfrm>
            <a:off x="484583" y="972386"/>
            <a:ext cx="4794671" cy="523220"/>
          </a:xfrm>
          <a:prstGeom prst="rect">
            <a:avLst/>
          </a:prstGeom>
          <a:noFill/>
        </p:spPr>
        <p:txBody>
          <a:bodyPr wrap="square" rtlCol="0">
            <a:spAutoFit/>
          </a:bodyPr>
          <a:lstStyle/>
          <a:p>
            <a:pPr algn="ctr"/>
            <a:r>
              <a:rPr lang="en-GB" sz="1400" b="1" dirty="0">
                <a:solidFill>
                  <a:schemeClr val="bg2">
                    <a:lumMod val="60000"/>
                    <a:lumOff val="40000"/>
                  </a:schemeClr>
                </a:solidFill>
                <a:latin typeface="Lucida Sans" panose="020B0602030504020204" pitchFamily="34" charset="0"/>
              </a:rPr>
              <a:t>English and maths will be set on a Monday by Mrs Goodchild.</a:t>
            </a:r>
          </a:p>
        </p:txBody>
      </p:sp>
    </p:spTree>
    <p:extLst>
      <p:ext uri="{BB962C8B-B14F-4D97-AF65-F5344CB8AC3E}">
        <p14:creationId xmlns:p14="http://schemas.microsoft.com/office/powerpoint/2010/main" val="37701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 – Daily reading</a:t>
            </a:r>
          </a:p>
        </p:txBody>
      </p:sp>
      <p:sp>
        <p:nvSpPr>
          <p:cNvPr id="5" name="Content Placeholder 4"/>
          <p:cNvSpPr>
            <a:spLocks noGrp="1"/>
          </p:cNvSpPr>
          <p:nvPr>
            <p:ph idx="1"/>
          </p:nvPr>
        </p:nvSpPr>
        <p:spPr>
          <a:xfrm>
            <a:off x="448965" y="891995"/>
            <a:ext cx="7329840" cy="3970331"/>
          </a:xfrm>
        </p:spPr>
        <p:txBody>
          <a:bodyPr>
            <a:noAutofit/>
          </a:bodyPr>
          <a:lstStyle/>
          <a:p>
            <a:pPr algn="just">
              <a:lnSpc>
                <a:spcPct val="80000"/>
              </a:lnSpc>
            </a:pPr>
            <a:r>
              <a:rPr lang="en-GB" altLang="en-US" sz="2000" dirty="0">
                <a:latin typeface="Lucida Sans" panose="020B0602030504020204" pitchFamily="34" charset="0"/>
              </a:rPr>
              <a:t>Children are also expected to be reading on a </a:t>
            </a:r>
            <a:r>
              <a:rPr lang="en-GB" altLang="en-US" sz="2000" b="1" dirty="0">
                <a:latin typeface="Lucida Sans" panose="020B0602030504020204" pitchFamily="34" charset="0"/>
              </a:rPr>
              <a:t>daily basis</a:t>
            </a:r>
            <a:r>
              <a:rPr lang="en-GB" altLang="en-US" sz="2000" dirty="0">
                <a:latin typeface="Lucida Sans" panose="020B0602030504020204" pitchFamily="34" charset="0"/>
              </a:rPr>
              <a:t>. </a:t>
            </a:r>
          </a:p>
          <a:p>
            <a:pPr algn="just">
              <a:lnSpc>
                <a:spcPct val="80000"/>
              </a:lnSpc>
            </a:pPr>
            <a:r>
              <a:rPr lang="en-GB" altLang="en-US" sz="2000" dirty="0">
                <a:latin typeface="Lucida Sans" panose="020B0602030504020204" pitchFamily="34" charset="0"/>
              </a:rPr>
              <a:t>They have already received a reading record to document this in. </a:t>
            </a:r>
          </a:p>
          <a:p>
            <a:pPr algn="just">
              <a:lnSpc>
                <a:spcPct val="80000"/>
              </a:lnSpc>
            </a:pPr>
            <a:r>
              <a:rPr lang="en-GB" altLang="en-US" sz="2000" dirty="0">
                <a:latin typeface="Lucida Sans" panose="020B0602030504020204" pitchFamily="34" charset="0"/>
              </a:rPr>
              <a:t>Children are expected to hand in their reading record every morning, along with the book that they are currently reading. This should document the reading that they completed the night before. This is checked daily.</a:t>
            </a:r>
          </a:p>
          <a:p>
            <a:pPr algn="just">
              <a:lnSpc>
                <a:spcPct val="80000"/>
              </a:lnSpc>
            </a:pPr>
            <a:r>
              <a:rPr lang="en-GB" altLang="en-US" sz="2000" dirty="0">
                <a:latin typeface="Lucida Sans" panose="020B0602030504020204" pitchFamily="34" charset="0"/>
              </a:rPr>
              <a:t>To encourage engagement with their daily reading, each month your child will receive a reading bingo card (it will be stuck into the back of their record). If they can tick off all the items and get it signed by an adult, they will earn 5 house points. </a:t>
            </a:r>
            <a:endParaRPr lang="en-US" altLang="en-US" sz="2000" dirty="0">
              <a:latin typeface="Lucida Sans" panose="020B0602030504020204" pitchFamily="34" charset="0"/>
            </a:endParaRPr>
          </a:p>
          <a:p>
            <a:pPr marL="0" indent="0">
              <a:lnSpc>
                <a:spcPct val="80000"/>
              </a:lnSpc>
              <a:buNone/>
            </a:pPr>
            <a:endParaRPr lang="en-US" altLang="en-US" sz="1600" dirty="0">
              <a:latin typeface="Lucida Sans" panose="020B0602030504020204" pitchFamily="34" charset="0"/>
            </a:endParaRPr>
          </a:p>
        </p:txBody>
      </p:sp>
    </p:spTree>
    <p:extLst>
      <p:ext uri="{BB962C8B-B14F-4D97-AF65-F5344CB8AC3E}">
        <p14:creationId xmlns:p14="http://schemas.microsoft.com/office/powerpoint/2010/main" val="89096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5C5F4-F44A-6C0C-A762-906AA63770E0}"/>
              </a:ext>
            </a:extLst>
          </p:cNvPr>
          <p:cNvPicPr>
            <a:picLocks noChangeAspect="1"/>
          </p:cNvPicPr>
          <p:nvPr/>
        </p:nvPicPr>
        <p:blipFill>
          <a:blip r:embed="rId2"/>
          <a:stretch>
            <a:fillRect/>
          </a:stretch>
        </p:blipFill>
        <p:spPr>
          <a:xfrm>
            <a:off x="196625" y="85597"/>
            <a:ext cx="8750750" cy="4972306"/>
          </a:xfrm>
          <a:prstGeom prst="rect">
            <a:avLst/>
          </a:prstGeom>
        </p:spPr>
      </p:pic>
    </p:spTree>
    <p:extLst>
      <p:ext uri="{BB962C8B-B14F-4D97-AF65-F5344CB8AC3E}">
        <p14:creationId xmlns:p14="http://schemas.microsoft.com/office/powerpoint/2010/main" val="335645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 – Spelling Stars</a:t>
            </a:r>
          </a:p>
        </p:txBody>
      </p:sp>
      <p:sp>
        <p:nvSpPr>
          <p:cNvPr id="5" name="Content Placeholder 4"/>
          <p:cNvSpPr>
            <a:spLocks noGrp="1"/>
          </p:cNvSpPr>
          <p:nvPr>
            <p:ph idx="1"/>
          </p:nvPr>
        </p:nvSpPr>
        <p:spPr>
          <a:xfrm>
            <a:off x="448965" y="891995"/>
            <a:ext cx="7177135" cy="3970331"/>
          </a:xfrm>
        </p:spPr>
        <p:txBody>
          <a:bodyPr>
            <a:noAutofit/>
          </a:bodyPr>
          <a:lstStyle/>
          <a:p>
            <a:pPr marL="0" indent="0">
              <a:lnSpc>
                <a:spcPct val="90000"/>
              </a:lnSpc>
              <a:buNone/>
            </a:pPr>
            <a:r>
              <a:rPr lang="en-GB" altLang="en-US" sz="2000" dirty="0">
                <a:latin typeface="Lucida Sans" panose="020B0602030504020204" pitchFamily="34" charset="0"/>
              </a:rPr>
              <a:t>Spelling Stars</a:t>
            </a:r>
          </a:p>
          <a:p>
            <a:pPr>
              <a:lnSpc>
                <a:spcPct val="90000"/>
              </a:lnSpc>
            </a:pPr>
            <a:r>
              <a:rPr lang="en-GB" sz="2000" dirty="0">
                <a:latin typeface="Lucida Sans" panose="020B0602030504020204" pitchFamily="34" charset="0"/>
              </a:rPr>
              <a:t>Children have already completed this half term’s baseline assessment of their Spelling Star with Ms Crowther.</a:t>
            </a:r>
          </a:p>
          <a:p>
            <a:pPr>
              <a:lnSpc>
                <a:spcPct val="90000"/>
              </a:lnSpc>
            </a:pPr>
            <a:r>
              <a:rPr lang="en-GB" sz="2000" dirty="0">
                <a:latin typeface="Lucida Sans" panose="020B0602030504020204" pitchFamily="34" charset="0"/>
              </a:rPr>
              <a:t>They will be bringing home a </a:t>
            </a:r>
            <a:r>
              <a:rPr lang="en-GB" sz="2000">
                <a:latin typeface="Lucida Sans" panose="020B0602030504020204" pitchFamily="34" charset="0"/>
              </a:rPr>
              <a:t>copy this week, </a:t>
            </a:r>
            <a:r>
              <a:rPr lang="en-GB" sz="2000" dirty="0">
                <a:latin typeface="Lucida Sans" panose="020B0602030504020204" pitchFamily="34" charset="0"/>
              </a:rPr>
              <a:t>with the words that they need to practise highlighted.</a:t>
            </a:r>
          </a:p>
          <a:p>
            <a:pPr>
              <a:lnSpc>
                <a:spcPct val="90000"/>
              </a:lnSpc>
            </a:pPr>
            <a:r>
              <a:rPr lang="en-GB" sz="2000" dirty="0">
                <a:latin typeface="Lucida Sans" panose="020B0602030504020204" pitchFamily="34" charset="0"/>
              </a:rPr>
              <a:t>Children will be retested on their Spelling Star at the end of each half term; please support your child in making sure that they are practising these words in addition to their other homework.</a:t>
            </a:r>
          </a:p>
          <a:p>
            <a:pPr marL="0" indent="0">
              <a:lnSpc>
                <a:spcPct val="90000"/>
              </a:lnSpc>
              <a:buNone/>
            </a:pPr>
            <a:endParaRPr lang="en-GB" sz="1800" dirty="0">
              <a:latin typeface="Lucida Sans" panose="020B0602030504020204" pitchFamily="34" charset="0"/>
            </a:endParaRPr>
          </a:p>
          <a:p>
            <a:pPr marL="0" indent="0">
              <a:lnSpc>
                <a:spcPct val="90000"/>
              </a:lnSpc>
              <a:buNone/>
            </a:pPr>
            <a:endParaRPr lang="en-GB" altLang="en-US" sz="1600" dirty="0">
              <a:latin typeface="Lucida Sans" panose="020B0602030504020204" pitchFamily="34" charset="0"/>
            </a:endParaRPr>
          </a:p>
          <a:p>
            <a:pPr>
              <a:lnSpc>
                <a:spcPct val="90000"/>
              </a:lnSpc>
              <a:buNone/>
            </a:pPr>
            <a:endParaRPr lang="en-GB" altLang="en-US" sz="1600" dirty="0">
              <a:latin typeface="Lucida Sans" panose="020B0602030504020204" pitchFamily="34" charset="0"/>
            </a:endParaRPr>
          </a:p>
          <a:p>
            <a:pPr marL="0" indent="0">
              <a:lnSpc>
                <a:spcPct val="90000"/>
              </a:lnSpc>
              <a:buNone/>
            </a:pPr>
            <a:endParaRPr lang="en-GB" altLang="en-US" sz="1600" dirty="0">
              <a:latin typeface="Lucida Sans" panose="020B0602030504020204" pitchFamily="34" charset="0"/>
            </a:endParaRPr>
          </a:p>
        </p:txBody>
      </p:sp>
    </p:spTree>
    <p:extLst>
      <p:ext uri="{BB962C8B-B14F-4D97-AF65-F5344CB8AC3E}">
        <p14:creationId xmlns:p14="http://schemas.microsoft.com/office/powerpoint/2010/main" val="114093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a:t>
            </a:r>
          </a:p>
        </p:txBody>
      </p:sp>
      <p:sp>
        <p:nvSpPr>
          <p:cNvPr id="5" name="Content Placeholder 4"/>
          <p:cNvSpPr>
            <a:spLocks noGrp="1"/>
          </p:cNvSpPr>
          <p:nvPr>
            <p:ph idx="1"/>
          </p:nvPr>
        </p:nvSpPr>
        <p:spPr>
          <a:xfrm>
            <a:off x="448965" y="891995"/>
            <a:ext cx="7177135" cy="3970331"/>
          </a:xfrm>
        </p:spPr>
        <p:txBody>
          <a:bodyPr>
            <a:noAutofit/>
          </a:bodyPr>
          <a:lstStyle/>
          <a:p>
            <a:pPr marL="0" indent="0">
              <a:lnSpc>
                <a:spcPct val="90000"/>
              </a:lnSpc>
              <a:buNone/>
            </a:pPr>
            <a:r>
              <a:rPr lang="en-GB" sz="2000" dirty="0">
                <a:latin typeface="Lucida Sans" panose="020B0602030504020204" pitchFamily="34" charset="0"/>
              </a:rPr>
              <a:t>Maths Passports</a:t>
            </a:r>
          </a:p>
          <a:p>
            <a:pPr>
              <a:lnSpc>
                <a:spcPct val="90000"/>
              </a:lnSpc>
            </a:pPr>
            <a:r>
              <a:rPr lang="en-GB" sz="2000" dirty="0">
                <a:latin typeface="Lucida Sans" panose="020B0602030504020204" pitchFamily="34" charset="0"/>
              </a:rPr>
              <a:t>We will continue to work on the times table maths passports on a regular basis in school.</a:t>
            </a:r>
          </a:p>
          <a:p>
            <a:pPr>
              <a:lnSpc>
                <a:spcPct val="90000"/>
              </a:lnSpc>
            </a:pPr>
            <a:r>
              <a:rPr lang="en-GB" sz="2000" dirty="0">
                <a:latin typeface="Lucida Sans" panose="020B0602030504020204" pitchFamily="34" charset="0"/>
              </a:rPr>
              <a:t>Where possible, please also continue to support your child at home by making sure they are secure and confident in their times table knowledge.</a:t>
            </a:r>
          </a:p>
          <a:p>
            <a:pPr>
              <a:lnSpc>
                <a:spcPct val="90000"/>
              </a:lnSpc>
            </a:pPr>
            <a:endParaRPr lang="en-GB" sz="2000" dirty="0">
              <a:latin typeface="Lucida Sans" panose="020B0602030504020204" pitchFamily="34" charset="0"/>
            </a:endParaRPr>
          </a:p>
          <a:p>
            <a:pPr algn="just">
              <a:lnSpc>
                <a:spcPct val="80000"/>
              </a:lnSpc>
            </a:pPr>
            <a:r>
              <a:rPr lang="en-US" altLang="en-US" sz="2000" dirty="0">
                <a:latin typeface="Lucida Sans" panose="020B0602030504020204" pitchFamily="34" charset="0"/>
              </a:rPr>
              <a:t>If homework is not completed by the due date, children may be asked to stay in for part of their lunch break and complete some or all of it.</a:t>
            </a:r>
          </a:p>
          <a:p>
            <a:pPr algn="just">
              <a:lnSpc>
                <a:spcPct val="80000"/>
              </a:lnSpc>
            </a:pPr>
            <a:r>
              <a:rPr lang="en-US" altLang="en-US" sz="2000" dirty="0">
                <a:latin typeface="Lucida Sans" panose="020B0602030504020204" pitchFamily="34" charset="0"/>
              </a:rPr>
              <a:t>If children are having difficulties with homework, please let me know, so that we can go over it again with them.</a:t>
            </a:r>
          </a:p>
          <a:p>
            <a:pPr>
              <a:lnSpc>
                <a:spcPct val="90000"/>
              </a:lnSpc>
            </a:pPr>
            <a:endParaRPr lang="en-GB" sz="2000" dirty="0">
              <a:latin typeface="Lucida Sans" panose="020B0602030504020204" pitchFamily="34" charset="0"/>
            </a:endParaRPr>
          </a:p>
          <a:p>
            <a:pPr marL="0" indent="0">
              <a:lnSpc>
                <a:spcPct val="90000"/>
              </a:lnSpc>
              <a:buNone/>
            </a:pPr>
            <a:endParaRPr lang="en-GB" altLang="en-US" sz="2000" dirty="0">
              <a:latin typeface="Lucida Sans" panose="020B0602030504020204" pitchFamily="34" charset="0"/>
            </a:endParaRPr>
          </a:p>
          <a:p>
            <a:pPr>
              <a:lnSpc>
                <a:spcPct val="90000"/>
              </a:lnSpc>
              <a:buNone/>
            </a:pPr>
            <a:endParaRPr lang="en-GB" altLang="en-US" sz="2000" dirty="0">
              <a:latin typeface="Lucida Sans" panose="020B0602030504020204" pitchFamily="34" charset="0"/>
            </a:endParaRPr>
          </a:p>
          <a:p>
            <a:pPr marL="0" indent="0">
              <a:lnSpc>
                <a:spcPct val="90000"/>
              </a:lnSpc>
              <a:buNone/>
            </a:pPr>
            <a:endParaRPr lang="en-GB" altLang="en-US" sz="2000" dirty="0">
              <a:latin typeface="Lucida Sans" panose="020B0602030504020204" pitchFamily="34" charset="0"/>
            </a:endParaRPr>
          </a:p>
        </p:txBody>
      </p:sp>
    </p:spTree>
    <p:extLst>
      <p:ext uri="{BB962C8B-B14F-4D97-AF65-F5344CB8AC3E}">
        <p14:creationId xmlns:p14="http://schemas.microsoft.com/office/powerpoint/2010/main" val="3303278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844</Words>
  <Application>Microsoft Office PowerPoint</Application>
  <PresentationFormat>On-screen Show (16:9)</PresentationFormat>
  <Paragraphs>89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Comic Sans MS</vt:lpstr>
      <vt:lpstr>Lucida Sans</vt:lpstr>
      <vt:lpstr>Wingdings 3</vt:lpstr>
      <vt:lpstr>XCCW Joined 4a</vt:lpstr>
      <vt:lpstr>Ion</vt:lpstr>
      <vt:lpstr>Welcome to Hawks!</vt:lpstr>
      <vt:lpstr>Hawks Teaching Team</vt:lpstr>
      <vt:lpstr>Curriculum Areas</vt:lpstr>
      <vt:lpstr>Topic Areas</vt:lpstr>
      <vt:lpstr>Homework – Weekly tasks</vt:lpstr>
      <vt:lpstr>Homework – Daily reading</vt:lpstr>
      <vt:lpstr>PowerPoint Presentation</vt:lpstr>
      <vt:lpstr>Homework – Spelling Stars</vt:lpstr>
      <vt:lpstr>Homework</vt:lpstr>
      <vt:lpstr>PE</vt:lpstr>
      <vt:lpstr>Uniform</vt:lpstr>
      <vt:lpstr>Communication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2024-09-16T13:19:00Z</dcterms:modified>
</cp:coreProperties>
</file>