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302" r:id="rId4"/>
    <p:sldId id="296" r:id="rId5"/>
    <p:sldId id="297" r:id="rId6"/>
    <p:sldId id="292" r:id="rId7"/>
    <p:sldId id="294" r:id="rId8"/>
    <p:sldId id="298" r:id="rId9"/>
    <p:sldId id="300" r:id="rId10"/>
    <p:sldId id="301" r:id="rId11"/>
  </p:sldIdLst>
  <p:sldSz cx="12192000" cy="6858000"/>
  <p:notesSz cx="6858000" cy="9144000"/>
  <p:embeddedFontLs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Gill Sans MT" panose="020B0502020104020203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League Spartan" panose="00000800000000000000" pitchFamily="50" charset="0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dia Stober" initials="LS" lastIdx="14" clrIdx="0">
    <p:extLst/>
  </p:cmAuthor>
  <p:cmAuthor id="2" name="Jenny Fox" initials="JF" lastIdx="1" clrIdx="1">
    <p:extLst/>
  </p:cmAuthor>
  <p:cmAuthor id="3" name="Karen" initials="KS" lastIdx="21" clrIdx="2"/>
  <p:cmAuthor id="4" name="Jenny Barksfield" initials="JB" lastIdx="12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5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E1932-742D-457A-869C-1BE611B4A0C2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92516-575D-4DD2-91D6-2E2C8314B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8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92516-575D-4DD2-91D6-2E2C8314B2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85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92516-575D-4DD2-91D6-2E2C8314B2B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2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280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92516-575D-4DD2-91D6-2E2C8314B2B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284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276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42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8F573-8C93-4A9A-9538-A61895E62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AF0E9-AFA7-4903-930C-1F0994001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BE9D7-2402-40DF-AFC2-0E920624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56416-B6D3-4C41-88D4-FFD810AED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99157-97DE-45E5-B48B-8BAA69B7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709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63254-308C-47E0-B9EE-5FDC4312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3442B-515D-4B57-9599-3EC25295B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026BF-802D-494F-8DCD-5C26E7718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3D3C8-845F-4F1B-928B-36AD3664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EC334-D12A-499E-B38A-AC471271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1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DD30-2208-4ED9-BAED-E2FC3B3B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918E2-8284-4BF8-AD95-12BCBAE5D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C0653-E6E8-45D0-9D2E-A033D75F6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54A1B-975C-4403-B1EA-AA3A044A1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269AA-E7BD-4A77-A810-1C315C49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17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4598-5E49-4620-9C40-7632C4E0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B10E0-E69E-41E1-A899-3E800889D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3E724-7906-4B56-88FF-9955566C4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D2CE5-6524-4331-B684-E62926FFE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16D37-5353-4B3A-8E87-92A31D28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A7587-AB3F-481A-BBAF-6C1FA9955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20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E9691-FF30-4E8A-BFA5-0BA1B2BB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44E03-8198-47B7-8C32-441360C44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304B4-6B91-4DD9-A9A9-DF51D7B9B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9B5EE-AAA1-4DBC-A0CF-0B6250368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4ADABD-28DD-4079-81C8-9C66C19A1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AC877-BF13-4DEE-90E4-84CE57FB9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A9EB45-E746-4F4F-A714-12D45514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1E392-3745-4EAC-940B-9D88098D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563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52367-3A30-4458-8048-1697502EB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E838E-2866-4EE4-8465-F0B5C132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F9CF1-562B-4AC3-9E93-1104B0E7E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E22ED-16B2-4B97-AD90-C77BF3BE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51E23E-5A79-465B-968D-C1077885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9892F9-515E-41EB-B032-1E4FFC028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93AEF-ACF3-4289-A8F6-F98BD90F9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89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BA2D-D493-490A-9EAB-705830D9D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57FE-2ACA-4237-BBC5-CCE30DBD1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B4C4D-161C-4E25-9095-AD22C8C8F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DF860-AF0E-49A9-8877-DA240A261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3EED33-2A1D-4E5C-BBDF-8589332D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114DF-4F40-458C-84C3-C6CAD047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0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843A-1F98-404C-BFF9-06BD0186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9CBB6-9351-4C66-9702-665C48CD5B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1302C-D58C-4A21-8CC9-87390CB45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246D7-E9CC-4D23-AC46-4810A4291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AF6AA-F00B-47C1-AFDE-D31F0A68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01A20-4DEF-4F50-AF42-689A473FB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5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F2B2-41E8-4517-9B19-3828F26D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04B62-5B0F-47F1-A76C-5580C3585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5804-B915-4955-B7FA-EE2BC197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A42E3-4289-4486-A681-83799500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15E47-BD93-4489-B7E4-E0BF8985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71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AE75E-2512-4165-A98B-B796C98E0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09C72D-E8BA-4E09-ADAC-C006C7A721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A17CA-61F0-4718-8878-174BB17A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72597-676E-4768-AB58-E3E512BE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4DBDB-0E6B-4B60-8A37-31452427C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5D455-FE9E-4F9B-9030-91F657A7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AB685-F3C5-480B-8622-A01308D66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6B039-87BE-4AA5-9C9D-FD2E50ACF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99E75-81C9-4AC7-B164-D43FF1352217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5663-6921-46D4-8DB6-A99C94C34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6B12-023D-4141-9802-2E6DA2984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1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she-association.org.uk/guide-parents-and-carers-educating-children-home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724643-1201-4A63-88CB-5F4BA64AB919}"/>
              </a:ext>
            </a:extLst>
          </p:cNvPr>
          <p:cNvSpPr txBox="1"/>
          <p:nvPr/>
        </p:nvSpPr>
        <p:spPr>
          <a:xfrm>
            <a:off x="208512" y="664277"/>
            <a:ext cx="86548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KS1 Home learning: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Making decisions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BC5E82-1D17-4519-AACD-B4278CC5C452}"/>
              </a:ext>
            </a:extLst>
          </p:cNvPr>
          <p:cNvSpPr txBox="1"/>
          <p:nvPr/>
        </p:nvSpPr>
        <p:spPr>
          <a:xfrm>
            <a:off x="160015" y="5664135"/>
            <a:ext cx="3391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Play this slideshow from beginning</a:t>
            </a:r>
            <a:endParaRPr lang="en-GB" sz="2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EFEE2E-C238-4ED7-9BE0-6DA72873A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21" t="-1" r="2490" b="822"/>
          <a:stretch/>
        </p:blipFill>
        <p:spPr>
          <a:xfrm>
            <a:off x="3488734" y="5701966"/>
            <a:ext cx="736600" cy="9541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38A661-CBFE-457D-BAFD-7F6D4CF513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t="1312" r="50968" b="-1568"/>
          <a:stretch/>
        </p:blipFill>
        <p:spPr>
          <a:xfrm rot="20700138">
            <a:off x="3645415" y="5640294"/>
            <a:ext cx="796930" cy="82839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96"/>
          <a:stretch/>
        </p:blipFill>
        <p:spPr bwMode="auto">
          <a:xfrm>
            <a:off x="2586037" y="2189258"/>
            <a:ext cx="3720083" cy="31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964" y="3533257"/>
            <a:ext cx="2865056" cy="1917403"/>
          </a:xfrm>
          <a:prstGeom prst="rect">
            <a:avLst/>
          </a:prstGeom>
        </p:spPr>
      </p:pic>
      <p:sp>
        <p:nvSpPr>
          <p:cNvPr id="11" name="Cloud Callout 10"/>
          <p:cNvSpPr/>
          <p:nvPr/>
        </p:nvSpPr>
        <p:spPr>
          <a:xfrm>
            <a:off x="8513563" y="465715"/>
            <a:ext cx="3639313" cy="2101108"/>
          </a:xfrm>
          <a:prstGeom prst="cloudCallout">
            <a:avLst>
              <a:gd name="adj1" fmla="val -38782"/>
              <a:gd name="adj2" fmla="val 84884"/>
            </a:avLst>
          </a:prstGeom>
          <a:solidFill>
            <a:srgbClr val="9551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2000" dirty="0">
                <a:solidFill>
                  <a:prstClr val="white"/>
                </a:solidFill>
                <a:latin typeface="League Spartan" panose="00000800000000000000" pitchFamily="50" charset="0"/>
                <a:ea typeface="Lato" panose="020F0502020204030203" pitchFamily="34" charset="0"/>
                <a:cs typeface="Lato" panose="020F0502020204030203" pitchFamily="34" charset="0"/>
              </a:rPr>
              <a:t>Parents: read our helpful guidance before you start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18909" y="5634365"/>
            <a:ext cx="4971548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Lato" panose="020F0502020204030203"/>
              </a:rPr>
              <a:t>Remember! You can use your own paper to do the activities on, or type on the worksheets. You don’t have to print them off.</a:t>
            </a:r>
            <a:endParaRPr lang="en-GB" dirty="0">
              <a:latin typeface="Lato" panose="020F0502020204030203"/>
            </a:endParaRPr>
          </a:p>
        </p:txBody>
      </p:sp>
      <p:pic>
        <p:nvPicPr>
          <p:cNvPr id="1026" name="Picture 2" descr="Girl, Child, Pencil, Childhood, Ki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436" y="3757936"/>
            <a:ext cx="32385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9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4D97EA-2065-4903-9D8A-E45B07FF8D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3" y="868167"/>
            <a:ext cx="968621" cy="10763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EBE916-BECF-4594-87F7-6F7132F57DC1}"/>
              </a:ext>
            </a:extLst>
          </p:cNvPr>
          <p:cNvSpPr txBox="1"/>
          <p:nvPr/>
        </p:nvSpPr>
        <p:spPr>
          <a:xfrm>
            <a:off x="1534443" y="2726309"/>
            <a:ext cx="10328043" cy="33085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3200" b="1" dirty="0">
                <a:latin typeface="League Spartan" panose="00000800000000000000" pitchFamily="50" charset="0"/>
              </a:rPr>
              <a:t>We will be able to:</a:t>
            </a:r>
          </a:p>
          <a:p>
            <a:pPr lvl="1"/>
            <a:r>
              <a:rPr lang="en-GB" sz="3200" b="1" dirty="0">
                <a:latin typeface="League Spartan" panose="00000800000000000000" pitchFamily="50" charset="0"/>
              </a:rPr>
              <a:t> </a:t>
            </a:r>
          </a:p>
          <a:p>
            <a:pPr lvl="3"/>
            <a:endParaRPr lang="en-GB" sz="100" b="1" dirty="0">
              <a:latin typeface="Gill Sans MT" panose="020B0502020104020203" pitchFamily="3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B0604020202020204"/>
                <a:ea typeface="Lato" panose="020B0604020202020204" charset="0"/>
                <a:cs typeface="Lato" panose="020B0604020202020204" charset="0"/>
              </a:rPr>
              <a:t>r</a:t>
            </a:r>
            <a:r>
              <a:rPr lang="en-GB" sz="2400" dirty="0" smtClean="0">
                <a:latin typeface="Lato" panose="020B0604020202020204"/>
                <a:ea typeface="Lato" panose="020B0604020202020204" charset="0"/>
                <a:cs typeface="Lato" panose="020B0604020202020204" charset="0"/>
              </a:rPr>
              <a:t>ecognise situations which involve a decision.</a:t>
            </a:r>
            <a:endParaRPr lang="en-GB" sz="2400" dirty="0">
              <a:latin typeface="Lato" panose="020B0604020202020204"/>
              <a:ea typeface="Lato" panose="020B0604020202020204" charset="0"/>
              <a:cs typeface="Lato" panose="020B0604020202020204" charset="0"/>
            </a:endParaRPr>
          </a:p>
          <a:p>
            <a:pPr lvl="0">
              <a:buSzPct val="202000"/>
            </a:pPr>
            <a:endParaRPr lang="en-GB" sz="2400" dirty="0">
              <a:solidFill>
                <a:prstClr val="black"/>
              </a:solidFill>
              <a:latin typeface="Lato" panose="020B0604020202020204"/>
              <a:ea typeface="Lato" panose="020B0604020202020204" charset="0"/>
              <a:cs typeface="Lato" panose="020B060402020202020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solidFill>
                  <a:prstClr val="black"/>
                </a:solidFill>
                <a:latin typeface="Lato" panose="020B0604020202020204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GB" sz="2400" dirty="0" smtClean="0">
                <a:solidFill>
                  <a:prstClr val="black"/>
                </a:solidFill>
                <a:latin typeface="Lato" panose="020B0604020202020204"/>
                <a:ea typeface="Lato" panose="020F0502020204030203" pitchFamily="34" charset="0"/>
                <a:cs typeface="Lato" panose="020F0502020204030203" pitchFamily="34" charset="0"/>
              </a:rPr>
              <a:t>dentify some decisions a person could make and who could help them.</a:t>
            </a:r>
            <a:endParaRPr lang="en-GB" sz="2400" dirty="0">
              <a:solidFill>
                <a:prstClr val="black"/>
              </a:solidFill>
              <a:latin typeface="Lato" panose="020B0604020202020204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>
              <a:buSzPct val="202000"/>
            </a:pPr>
            <a:endParaRPr lang="en-GB" sz="2400" dirty="0">
              <a:solidFill>
                <a:prstClr val="black"/>
              </a:solidFill>
              <a:latin typeface="Lato" panose="020B0604020202020204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solidFill>
                  <a:prstClr val="black"/>
                </a:solidFill>
                <a:latin typeface="Lato" panose="020B0604020202020204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  <a:r>
              <a:rPr lang="en-GB" sz="2400" dirty="0" smtClean="0">
                <a:solidFill>
                  <a:prstClr val="black"/>
                </a:solidFill>
                <a:latin typeface="Lato" panose="020B0604020202020204"/>
                <a:ea typeface="Lato" panose="020F0502020204030203" pitchFamily="34" charset="0"/>
                <a:cs typeface="Lato" panose="020F0502020204030203" pitchFamily="34" charset="0"/>
              </a:rPr>
              <a:t>escribe how some decisions we make can be influenced by other people.</a:t>
            </a:r>
            <a:endParaRPr lang="en-GB" sz="2400" dirty="0">
              <a:solidFill>
                <a:prstClr val="black"/>
              </a:solidFill>
              <a:latin typeface="Lato" panose="020B0604020202020204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876134-4E32-4B5A-8C60-DDF627FE63BB}"/>
              </a:ext>
            </a:extLst>
          </p:cNvPr>
          <p:cNvSpPr txBox="1"/>
          <p:nvPr/>
        </p:nvSpPr>
        <p:spPr>
          <a:xfrm>
            <a:off x="1008668" y="884746"/>
            <a:ext cx="105859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GB" sz="3200" b="1" dirty="0">
                <a:latin typeface="League Spartan" panose="00000800000000000000" pitchFamily="50" charset="0"/>
              </a:rPr>
              <a:t>We are learning about </a:t>
            </a:r>
            <a:r>
              <a:rPr lang="en-GB" sz="3200" b="1" dirty="0" smtClean="0">
                <a:latin typeface="League Spartan" panose="00000800000000000000" pitchFamily="50" charset="0"/>
              </a:rPr>
              <a:t>making decisions</a:t>
            </a:r>
            <a:endParaRPr lang="en-GB" sz="3200" b="1" dirty="0">
              <a:latin typeface="League Spartan" panose="00000800000000000000" pitchFamily="50" charset="0"/>
            </a:endParaRPr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43" y="2514283"/>
            <a:ext cx="8778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0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33BE93-B317-47F4-9A31-EF71D1032A48}"/>
              </a:ext>
            </a:extLst>
          </p:cNvPr>
          <p:cNvSpPr/>
          <p:nvPr/>
        </p:nvSpPr>
        <p:spPr>
          <a:xfrm>
            <a:off x="561238" y="340878"/>
            <a:ext cx="870530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800" b="1" dirty="0" smtClean="0">
                <a:latin typeface="League Spartan" panose="00000800000000000000" pitchFamily="50" charset="0"/>
              </a:rPr>
              <a:t>What’s </a:t>
            </a:r>
            <a:r>
              <a:rPr lang="en-GB" sz="3800" b="1" dirty="0">
                <a:latin typeface="League Spartan" panose="00000800000000000000" pitchFamily="50" charset="0"/>
              </a:rPr>
              <a:t>our starting point?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97BC9C-B6F0-4A20-A3B2-8335348CE7F6}"/>
              </a:ext>
            </a:extLst>
          </p:cNvPr>
          <p:cNvSpPr txBox="1"/>
          <p:nvPr/>
        </p:nvSpPr>
        <p:spPr>
          <a:xfrm>
            <a:off x="561238" y="1822828"/>
            <a:ext cx="5629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Draw and write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2E1BBC-5D3D-4905-8CA3-3397EA307C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2801">
            <a:off x="8094583" y="2303072"/>
            <a:ext cx="3496243" cy="23808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CAEA9C-2682-4DAB-B71F-B25E3CEE5800}"/>
              </a:ext>
            </a:extLst>
          </p:cNvPr>
          <p:cNvSpPr txBox="1"/>
          <p:nvPr/>
        </p:nvSpPr>
        <p:spPr>
          <a:xfrm>
            <a:off x="1025956" y="2946454"/>
            <a:ext cx="663529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latin typeface="Lato" panose="020F0502020204030203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latin typeface="Lato" panose="020F0502020204030203"/>
              </a:rPr>
              <a:t>Draw or write</a:t>
            </a:r>
            <a:r>
              <a:rPr lang="en-GB" sz="2400" dirty="0">
                <a:latin typeface="Lato" panose="020F0502020204030203"/>
              </a:rPr>
              <a:t> </a:t>
            </a:r>
            <a:r>
              <a:rPr lang="en-GB" sz="2400" dirty="0" smtClean="0">
                <a:latin typeface="Lato" panose="020F0502020204030203"/>
              </a:rPr>
              <a:t>about a decision you have had to make about something, e.g. </a:t>
            </a:r>
            <a:r>
              <a:rPr lang="en-GB" sz="2400" i="1" dirty="0" smtClean="0">
                <a:latin typeface="Lato" panose="020F0502020204030203"/>
              </a:rPr>
              <a:t>what to have for breakfast, what to wear today.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000" i="1" dirty="0" smtClean="0">
              <a:latin typeface="Lato" panose="020F0502020204030203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Lato" panose="020F0502020204030203"/>
              </a:rPr>
              <a:t>Draw </a:t>
            </a:r>
            <a:r>
              <a:rPr lang="en-GB" sz="2400" b="1" dirty="0">
                <a:latin typeface="Lato" panose="020F0502020204030203"/>
              </a:rPr>
              <a:t>or write</a:t>
            </a:r>
            <a:r>
              <a:rPr lang="en-GB" sz="2400" dirty="0">
                <a:latin typeface="Lato" panose="020F0502020204030203"/>
              </a:rPr>
              <a:t> </a:t>
            </a:r>
            <a:r>
              <a:rPr lang="en-GB" sz="2400" dirty="0" smtClean="0">
                <a:latin typeface="Lato" panose="020F0502020204030203"/>
              </a:rPr>
              <a:t>about anything that influenced your decision.</a:t>
            </a:r>
            <a:r>
              <a:rPr lang="en-GB" sz="2400" dirty="0">
                <a:latin typeface="Lato" panose="020F0502020204030203"/>
              </a:rPr>
              <a:t>	</a:t>
            </a:r>
          </a:p>
          <a:p>
            <a:endParaRPr lang="en-GB" sz="2400" dirty="0">
              <a:latin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8639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504" y="1223805"/>
            <a:ext cx="11041879" cy="2455322"/>
          </a:xfrm>
        </p:spPr>
        <p:txBody>
          <a:bodyPr>
            <a:norm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Here are some other decisions for you to make.</a:t>
            </a: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ts val="3200"/>
              </a:lnSpc>
              <a:buNone/>
            </a:pP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Look at the choices in </a:t>
            </a:r>
            <a:r>
              <a:rPr lang="en-GB" sz="25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1: Would you rather</a:t>
            </a: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?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(in your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worksheet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pack) and put a tick      next to the decision you prefer.</a:t>
            </a: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140" y="489717"/>
            <a:ext cx="10515600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We all have to make decisions</a:t>
            </a:r>
            <a:endParaRPr lang="en-GB" sz="4400" b="1" dirty="0">
              <a:solidFill>
                <a:srgbClr val="95519E"/>
              </a:solidFill>
              <a:latin typeface="League Spartan" panose="00000800000000000000" pitchFamily="50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424330-D925-4331-BD07-6CC902FAF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99406">
            <a:off x="9525798" y="5339546"/>
            <a:ext cx="1542782" cy="771391"/>
          </a:xfrm>
          <a:prstGeom prst="rect">
            <a:avLst/>
          </a:prstGeom>
        </p:spPr>
      </p:pic>
      <p:pic>
        <p:nvPicPr>
          <p:cNvPr id="3076" name="Picture 4" descr="C:\Users\Tayen\AppData\Local\Microsoft\Windows\INetCache\IE\WF2I54CM\check-mark-1292787_960_72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77" y="2246863"/>
            <a:ext cx="410615" cy="32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84147" y="3917354"/>
            <a:ext cx="5138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Now write a reason for some of your decisions, e.g. </a:t>
            </a:r>
            <a:r>
              <a:rPr lang="en-GB" sz="2400" i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because I prefer dogs, because it would be fun, because I don’t like the other option</a:t>
            </a:r>
            <a:endParaRPr lang="en-GB" sz="2400" i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36102" t="22202" r="35885" b="11003"/>
          <a:stretch/>
        </p:blipFill>
        <p:spPr>
          <a:xfrm>
            <a:off x="1409311" y="2671565"/>
            <a:ext cx="2842581" cy="381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8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CAC01-D3AA-4183-B3FA-0355E3751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66" y="1144845"/>
            <a:ext cx="10973751" cy="1389964"/>
          </a:xfrm>
        </p:spPr>
        <p:txBody>
          <a:bodyPr>
            <a:normAutofit/>
          </a:bodyPr>
          <a:lstStyle/>
          <a:p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Draw or write all the people you can think of who can help us make decisions in each of the columns below (either using your own paper or </a:t>
            </a: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2: Who can help?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n your worksheet pack)</a:t>
            </a: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57E0D7-231F-4FC5-8348-8391AE6B6058}"/>
              </a:ext>
            </a:extLst>
          </p:cNvPr>
          <p:cNvSpPr/>
          <p:nvPr/>
        </p:nvSpPr>
        <p:spPr>
          <a:xfrm>
            <a:off x="-71536" y="341321"/>
            <a:ext cx="108754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Who can help us make decisions?</a:t>
            </a:r>
            <a:endParaRPr lang="en-GB" sz="4400" b="1" dirty="0">
              <a:latin typeface="Lato" panose="020F0502020204030203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B4E635-CD74-499B-AD41-5A5FE9CAC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97" y="4052160"/>
            <a:ext cx="1204021" cy="21859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70065" y="3138313"/>
            <a:ext cx="4581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Lato"/>
              </a:rPr>
              <a:t>If there was no-one was around to help you with your decision, what else might help?</a:t>
            </a:r>
            <a:endParaRPr lang="en-GB" sz="2400" dirty="0">
              <a:latin typeface="La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1432" t="31896" r="21432" b="10618"/>
          <a:stretch/>
        </p:blipFill>
        <p:spPr>
          <a:xfrm>
            <a:off x="846666" y="2766794"/>
            <a:ext cx="6134419" cy="347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3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E662C7-FF78-4191-94A3-2AF9AEBB6839}"/>
              </a:ext>
            </a:extLst>
          </p:cNvPr>
          <p:cNvSpPr txBox="1"/>
          <p:nvPr/>
        </p:nvSpPr>
        <p:spPr>
          <a:xfrm>
            <a:off x="-536077" y="238797"/>
            <a:ext cx="69654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Tricky decisions</a:t>
            </a:r>
            <a:endParaRPr lang="en-GB" sz="4400" b="1" dirty="0">
              <a:latin typeface="Lato" panose="020F0502020204030203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688B30-3EB6-49F2-AAF2-1A6FBB849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097" y="238797"/>
            <a:ext cx="993078" cy="1802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DE0D58-341C-461E-9B7E-0360B9E40967}"/>
              </a:ext>
            </a:extLst>
          </p:cNvPr>
          <p:cNvSpPr txBox="1"/>
          <p:nvPr/>
        </p:nvSpPr>
        <p:spPr>
          <a:xfrm>
            <a:off x="690372" y="1074265"/>
            <a:ext cx="1150162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Some choices are easy and others are more difficult.</a:t>
            </a:r>
          </a:p>
          <a:p>
            <a:endParaRPr lang="en-GB" sz="1400" b="1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spcAft>
                <a:spcPts val="1200"/>
              </a:spcAft>
            </a:pP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Can you help Martin and </a:t>
            </a:r>
            <a:r>
              <a:rPr lang="en-GB" sz="2500" b="1" dirty="0" err="1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Tasneem</a:t>
            </a: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to make their decisions?</a:t>
            </a:r>
          </a:p>
          <a:p>
            <a:pPr>
              <a:spcAft>
                <a:spcPts val="1200"/>
              </a:spcAft>
            </a:pP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are they each trying to decide between? Who or what could help them?  </a:t>
            </a:r>
          </a:p>
          <a:p>
            <a:pPr>
              <a:spcAft>
                <a:spcPts val="1200"/>
              </a:spcAft>
            </a:pP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Draw or write your ideas on a piece of paper.</a:t>
            </a:r>
          </a:p>
          <a:p>
            <a:endParaRPr lang="en-GB" sz="25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167" y="3521089"/>
            <a:ext cx="5289051" cy="24633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Lato"/>
                <a:ea typeface="Calibri"/>
                <a:cs typeface="Times New Roman"/>
              </a:rPr>
              <a:t>Martin’s mum has told him he needs to eat his carrots because they are good for him. But Martin really wants to eat the bag of sweets his granny </a:t>
            </a:r>
            <a:r>
              <a:rPr lang="en-GB" sz="2400" dirty="0" smtClean="0">
                <a:latin typeface="Lato"/>
                <a:ea typeface="Calibri"/>
                <a:cs typeface="Times New Roman"/>
              </a:rPr>
              <a:t>left for him when </a:t>
            </a:r>
            <a:r>
              <a:rPr lang="en-GB" sz="2400" dirty="0">
                <a:latin typeface="Lato"/>
                <a:ea typeface="Calibri"/>
                <a:cs typeface="Times New Roman"/>
              </a:rPr>
              <a:t>she </a:t>
            </a:r>
            <a:r>
              <a:rPr lang="en-GB" sz="2400" dirty="0" smtClean="0">
                <a:latin typeface="Lato"/>
                <a:ea typeface="Calibri"/>
                <a:cs typeface="Times New Roman"/>
              </a:rPr>
              <a:t>dropped off shopping to their house.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040" y="3521089"/>
            <a:ext cx="5363416" cy="20681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 err="1">
                <a:latin typeface="Lato"/>
                <a:ea typeface="Calibri"/>
                <a:cs typeface="Times New Roman"/>
              </a:rPr>
              <a:t>Tasneem</a:t>
            </a:r>
            <a:r>
              <a:rPr lang="en-GB" sz="2400" dirty="0">
                <a:latin typeface="Lato"/>
                <a:ea typeface="Calibri"/>
                <a:cs typeface="Times New Roman"/>
              </a:rPr>
              <a:t> has been given £10 for her birthday. She has to decide whether to </a:t>
            </a:r>
            <a:r>
              <a:rPr lang="en-GB" sz="2400" dirty="0" smtClean="0">
                <a:latin typeface="Lato"/>
                <a:ea typeface="Calibri"/>
                <a:cs typeface="Times New Roman"/>
              </a:rPr>
              <a:t>spend </a:t>
            </a:r>
            <a:r>
              <a:rPr lang="en-GB" sz="2400" dirty="0">
                <a:latin typeface="Lato"/>
                <a:ea typeface="Calibri"/>
                <a:cs typeface="Times New Roman"/>
              </a:rPr>
              <a:t>it on buying a toy she wants, or saving it for the </a:t>
            </a:r>
            <a:r>
              <a:rPr lang="en-GB" sz="2400" dirty="0" smtClean="0">
                <a:latin typeface="Lato"/>
                <a:ea typeface="Calibri"/>
                <a:cs typeface="Times New Roman"/>
              </a:rPr>
              <a:t>future. </a:t>
            </a:r>
            <a:r>
              <a:rPr lang="en-GB" sz="2400" dirty="0">
                <a:latin typeface="Lato"/>
                <a:ea typeface="Calibri"/>
                <a:cs typeface="Times New Roman"/>
              </a:rPr>
              <a:t>She is not sure </a:t>
            </a:r>
            <a:r>
              <a:rPr lang="en-GB" sz="2400" dirty="0" smtClean="0">
                <a:latin typeface="Lato"/>
                <a:ea typeface="Calibri"/>
                <a:cs typeface="Times New Roman"/>
              </a:rPr>
              <a:t>which would be best. </a:t>
            </a:r>
            <a:endParaRPr lang="en-GB" sz="2400" dirty="0">
              <a:latin typeface="Lato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76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B5CD408-FB0C-4C42-B644-4173639602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2063" y="546695"/>
            <a:ext cx="887882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What might happen next?</a:t>
            </a:r>
            <a:endParaRPr lang="en-GB" sz="4400" b="1" dirty="0">
              <a:latin typeface="Lato" panose="020F0502020204030203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E0CF43-C5FF-43F9-812B-F3F721501D6E}"/>
              </a:ext>
            </a:extLst>
          </p:cNvPr>
          <p:cNvSpPr/>
          <p:nvPr/>
        </p:nvSpPr>
        <p:spPr>
          <a:xfrm>
            <a:off x="401171" y="1719072"/>
            <a:ext cx="965722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500" dirty="0" smtClean="0">
              <a:latin typeface="Lato"/>
            </a:endParaRPr>
          </a:p>
          <a:p>
            <a:endParaRPr lang="en-GB" sz="2500" dirty="0">
              <a:latin typeface="Lato"/>
            </a:endParaRPr>
          </a:p>
          <a:p>
            <a:endParaRPr lang="en-GB" sz="2500" dirty="0"/>
          </a:p>
        </p:txBody>
      </p:sp>
      <p:sp>
        <p:nvSpPr>
          <p:cNvPr id="2" name="TextBox 1"/>
          <p:cNvSpPr txBox="1"/>
          <p:nvPr/>
        </p:nvSpPr>
        <p:spPr>
          <a:xfrm>
            <a:off x="1097280" y="1777047"/>
            <a:ext cx="103510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Lato"/>
              </a:rPr>
              <a:t>Thinking about the decisions that Martin and </a:t>
            </a:r>
            <a:r>
              <a:rPr lang="en-GB" sz="3600" b="1" dirty="0" err="1" smtClean="0">
                <a:latin typeface="Lato"/>
              </a:rPr>
              <a:t>Tasneem</a:t>
            </a:r>
            <a:r>
              <a:rPr lang="en-GB" sz="3600" b="1" dirty="0" smtClean="0">
                <a:latin typeface="Lato"/>
              </a:rPr>
              <a:t> have to make…</a:t>
            </a:r>
          </a:p>
          <a:p>
            <a:endParaRPr lang="en-GB" dirty="0"/>
          </a:p>
          <a:p>
            <a:r>
              <a:rPr lang="en-GB" sz="2500" b="1" dirty="0" smtClean="0">
                <a:latin typeface="Lato"/>
              </a:rPr>
              <a:t>What do you think might happen </a:t>
            </a:r>
            <a:r>
              <a:rPr lang="en-GB" sz="2500" b="1" i="1" dirty="0" smtClean="0">
                <a:latin typeface="Lato"/>
              </a:rPr>
              <a:t>next</a:t>
            </a:r>
            <a:r>
              <a:rPr lang="en-GB" sz="2500" b="1" dirty="0" smtClean="0">
                <a:latin typeface="Lato"/>
              </a:rPr>
              <a:t> after they have made their decision?</a:t>
            </a:r>
            <a:endParaRPr lang="en-GB" sz="2500" b="1" dirty="0">
              <a:latin typeface="Lato"/>
            </a:endParaRPr>
          </a:p>
          <a:p>
            <a:endParaRPr lang="en-GB" sz="2500" b="1" dirty="0" smtClean="0">
              <a:latin typeface="Lato"/>
            </a:endParaRPr>
          </a:p>
          <a:p>
            <a:r>
              <a:rPr lang="en-GB" sz="2500" b="1" dirty="0" smtClean="0">
                <a:latin typeface="Lato"/>
              </a:rPr>
              <a:t>Could anybody be affected, hurt or upset by their decision?</a:t>
            </a:r>
            <a:endParaRPr lang="en-GB" sz="2500" b="1" dirty="0">
              <a:latin typeface="Lato"/>
            </a:endParaRPr>
          </a:p>
          <a:p>
            <a:endParaRPr lang="en-GB" sz="2500" b="1" dirty="0" smtClean="0">
              <a:latin typeface="Lato"/>
            </a:endParaRPr>
          </a:p>
          <a:p>
            <a:r>
              <a:rPr lang="en-GB" sz="2500" b="1" dirty="0" smtClean="0">
                <a:latin typeface="Lato"/>
              </a:rPr>
              <a:t>What </a:t>
            </a:r>
            <a:r>
              <a:rPr lang="en-GB" sz="2500" b="1" dirty="0">
                <a:latin typeface="Lato"/>
              </a:rPr>
              <a:t>else </a:t>
            </a:r>
            <a:r>
              <a:rPr lang="en-GB" sz="2500" b="1" dirty="0" smtClean="0">
                <a:latin typeface="Lato"/>
              </a:rPr>
              <a:t>might affect </a:t>
            </a:r>
            <a:r>
              <a:rPr lang="en-GB" sz="2500" b="1" dirty="0">
                <a:latin typeface="Lato"/>
              </a:rPr>
              <a:t>their </a:t>
            </a:r>
            <a:r>
              <a:rPr lang="en-GB" sz="2500" b="1" dirty="0" smtClean="0">
                <a:latin typeface="Lato"/>
              </a:rPr>
              <a:t>decision?</a:t>
            </a:r>
            <a:endParaRPr lang="en-GB" sz="2500" b="1" dirty="0">
              <a:latin typeface="Lato"/>
            </a:endParaRPr>
          </a:p>
        </p:txBody>
      </p:sp>
      <p:pic>
        <p:nvPicPr>
          <p:cNvPr id="3075" name="Picture 3" descr="C:\Users\Tayen\AppData\Local\Microsoft\Windows\INetCache\IE\VIHHI867\cartoon-people-1299115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541" y="131975"/>
            <a:ext cx="1258165" cy="171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2728" y="5861304"/>
            <a:ext cx="7406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Share some of your ideas with a family member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7F584-E2AA-4F1D-8EE9-62202E5DC8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95" y="5549211"/>
            <a:ext cx="10858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C4B8-0B55-4BB6-B34B-9B3BEBCC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Making decisions</a:t>
            </a:r>
            <a: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  <a:t/>
            </a:r>
            <a:b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DC0C9-CB1C-459A-8A1D-4EA818C3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894"/>
            <a:ext cx="10515600" cy="11621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 done on completing the activities!</a:t>
            </a:r>
          </a:p>
          <a:p>
            <a:pPr marL="0" indent="0">
              <a:buNone/>
            </a:pPr>
            <a:endParaRPr lang="en-US" b="1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Now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 back to </a:t>
            </a:r>
            <a:r>
              <a:rPr lang="en-US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‘What’s </a:t>
            </a:r>
            <a:r>
              <a:rPr lang="en-US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our </a:t>
            </a:r>
            <a:r>
              <a:rPr lang="en-US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starting point?’ activity</a:t>
            </a:r>
          </a:p>
          <a:p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20C04-6873-41A7-97E9-F57247F680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2801">
            <a:off x="7900959" y="3190310"/>
            <a:ext cx="3496243" cy="23808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B3CFE0-94D5-4ABE-BAF2-176E6110F16F}"/>
              </a:ext>
            </a:extLst>
          </p:cNvPr>
          <p:cNvSpPr/>
          <p:nvPr/>
        </p:nvSpPr>
        <p:spPr>
          <a:xfrm>
            <a:off x="838200" y="3833507"/>
            <a:ext cx="6407162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2500" dirty="0">
              <a:latin typeface="Lato"/>
            </a:endParaRPr>
          </a:p>
          <a:p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there anything you would like to change?</a:t>
            </a:r>
          </a:p>
          <a:p>
            <a:endParaRPr lang="en-US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there anything you would like to add?</a:t>
            </a:r>
          </a:p>
          <a:p>
            <a:pPr algn="just"/>
            <a:endParaRPr lang="en-GB" sz="2500" dirty="0">
              <a:latin typeface="La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470ED8-3E73-4ACB-9936-A38FF77FFA79}"/>
              </a:ext>
            </a:extLst>
          </p:cNvPr>
          <p:cNvSpPr txBox="1"/>
          <p:nvPr/>
        </p:nvSpPr>
        <p:spPr>
          <a:xfrm>
            <a:off x="466239" y="3303057"/>
            <a:ext cx="5629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Draw and write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7F584-E2AA-4F1D-8EE9-62202E5DC8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27" y="5561248"/>
            <a:ext cx="10858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C4B8-0B55-4BB6-B34B-9B3BEBCC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Remember</a:t>
            </a:r>
            <a: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  <a:t/>
            </a:r>
            <a:b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DC0C9-CB1C-459A-8A1D-4EA818C3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239" y="1325893"/>
            <a:ext cx="11375241" cy="197669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  <a:r>
              <a:rPr lang="en-US" sz="112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veryone can find it difficult to make decisions sometimes</a:t>
            </a:r>
            <a:r>
              <a:rPr lang="en-US" sz="1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 A</a:t>
            </a:r>
            <a:r>
              <a:rPr lang="en-US" sz="112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dults can often find it difficult too.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200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12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 is okay to ask for help.</a:t>
            </a:r>
          </a:p>
          <a:p>
            <a:pPr marL="0" indent="0">
              <a:buNone/>
            </a:pPr>
            <a:endParaRPr lang="en-US" sz="11200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12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 back to slide 5 to remind yourself of all the people you can ask for help</a:t>
            </a:r>
            <a:endParaRPr lang="en-US" sz="1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20C04-6873-41A7-97E9-F57247F680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2801">
            <a:off x="7989604" y="4480703"/>
            <a:ext cx="3078015" cy="20960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470ED8-3E73-4ACB-9936-A38FF77FFA79}"/>
              </a:ext>
            </a:extLst>
          </p:cNvPr>
          <p:cNvSpPr txBox="1"/>
          <p:nvPr/>
        </p:nvSpPr>
        <p:spPr>
          <a:xfrm>
            <a:off x="466239" y="3302593"/>
            <a:ext cx="5629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GB" sz="4400" b="1" dirty="0">
              <a:solidFill>
                <a:srgbClr val="95519E"/>
              </a:solidFill>
              <a:latin typeface="League Spartan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5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C4B8-0B55-4BB6-B34B-9B3BEBCC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95519E"/>
                </a:solidFill>
                <a:latin typeface="League Spartan" panose="00000800000000000000" pitchFamily="50" charset="0"/>
              </a:rPr>
              <a:t>More activities</a:t>
            </a:r>
            <a: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  <a:t/>
            </a:r>
            <a:b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DC0C9-CB1C-459A-8A1D-4EA818C3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0264"/>
            <a:ext cx="10134600" cy="166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 a poster giving three top tips for making decisions that you can share with someone at home, with family, or friends</a:t>
            </a:r>
          </a:p>
          <a:p>
            <a:pPr marL="0" indent="0">
              <a:buNone/>
            </a:pPr>
            <a:endParaRPr lang="en-US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GB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20C04-6873-41A7-97E9-F57247F680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2801">
            <a:off x="8237224" y="2689181"/>
            <a:ext cx="3496243" cy="23808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976" y="3585464"/>
            <a:ext cx="7150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Lato"/>
              </a:rPr>
              <a:t>Write a short story about a character who is struggling to make a decision.  Include advice for others about who could help them with their decision making.</a:t>
            </a:r>
            <a:endParaRPr lang="en-GB" sz="2400" dirty="0"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4340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623</Words>
  <Application>Microsoft Office PowerPoint</Application>
  <PresentationFormat>Widescreen</PresentationFormat>
  <Paragraphs>72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Lato</vt:lpstr>
      <vt:lpstr>Gill Sans MT</vt:lpstr>
      <vt:lpstr>Arial</vt:lpstr>
      <vt:lpstr>Calibri</vt:lpstr>
      <vt:lpstr>Times New Roman</vt:lpstr>
      <vt:lpstr>Calibri Light</vt:lpstr>
      <vt:lpstr>League Spartan</vt:lpstr>
      <vt:lpstr>Office Theme</vt:lpstr>
      <vt:lpstr>PowerPoint Presentation</vt:lpstr>
      <vt:lpstr>PowerPoint Presentation</vt:lpstr>
      <vt:lpstr>PowerPoint Presentation</vt:lpstr>
      <vt:lpstr>  We all have to make decisions</vt:lpstr>
      <vt:lpstr>Draw or write all the people you can think of who can help us make decisions in each of the columns below (either using your own paper or Resource 2: Who can help? in your worksheet pack)</vt:lpstr>
      <vt:lpstr>PowerPoint Presentation</vt:lpstr>
      <vt:lpstr>What might happen next?</vt:lpstr>
      <vt:lpstr>Making decisions </vt:lpstr>
      <vt:lpstr>Remember </vt:lpstr>
      <vt:lpstr>More activities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Stober</dc:creator>
  <cp:lastModifiedBy>Sam Harvey</cp:lastModifiedBy>
  <cp:revision>118</cp:revision>
  <dcterms:created xsi:type="dcterms:W3CDTF">2020-03-26T09:10:08Z</dcterms:created>
  <dcterms:modified xsi:type="dcterms:W3CDTF">2020-05-12T08:17:15Z</dcterms:modified>
</cp:coreProperties>
</file>