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2" r:id="rId4"/>
    <p:sldId id="296" r:id="rId5"/>
    <p:sldId id="297" r:id="rId6"/>
    <p:sldId id="292" r:id="rId7"/>
    <p:sldId id="294" r:id="rId8"/>
    <p:sldId id="298" r:id="rId9"/>
    <p:sldId id="300" r:id="rId10"/>
    <p:sldId id="301" r:id="rId11"/>
  </p:sldIdLst>
  <p:sldSz cx="12192000" cy="6858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League Spartan" panose="00000800000000000000" pitchFamily="50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14" clrIdx="0">
    <p:extLst/>
  </p:cmAuthor>
  <p:cmAuthor id="2" name="Jenny Fox" initials="JF" lastIdx="1" clrIdx="1">
    <p:extLst/>
  </p:cmAuthor>
  <p:cmAuthor id="3" name="Karen" initials="KS" lastIdx="21" clrIdx="2"/>
  <p:cmAuthor id="4" name="Jenny Barksfield" initials="JB" lastIdx="1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5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2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8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27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she-association.org.uk/guide-parents-and-carers-educating-children-hom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208512" y="664277"/>
            <a:ext cx="86548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KS1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Making decisions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1" t="-1" r="2490" b="822"/>
          <a:stretch/>
        </p:blipFill>
        <p:spPr>
          <a:xfrm>
            <a:off x="3488734" y="5701966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3645415" y="5640294"/>
            <a:ext cx="796930" cy="82839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 bwMode="auto">
          <a:xfrm>
            <a:off x="2586037" y="2189258"/>
            <a:ext cx="3720083" cy="31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964" y="3533257"/>
            <a:ext cx="2865056" cy="191740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513563" y="465715"/>
            <a:ext cx="3639313" cy="2101108"/>
          </a:xfrm>
          <a:prstGeom prst="cloudCallout">
            <a:avLst>
              <a:gd name="adj1" fmla="val -38782"/>
              <a:gd name="adj2" fmla="val 84884"/>
            </a:avLst>
          </a:prstGeom>
          <a:solidFill>
            <a:srgbClr val="955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09" y="5634365"/>
            <a:ext cx="497154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ato" panose="020F0502020204030203"/>
              </a:rPr>
              <a:t>Remember! You can use your own paper to do the activities on, or type on the worksheets. You don’t have to print them off.</a:t>
            </a:r>
            <a:endParaRPr lang="en-GB" dirty="0">
              <a:latin typeface="Lato" panose="020F0502020204030203"/>
            </a:endParaRPr>
          </a:p>
        </p:txBody>
      </p:sp>
      <p:pic>
        <p:nvPicPr>
          <p:cNvPr id="1026" name="Picture 2" descr="Girl, Child, Pencil, Childhood, K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36" y="3757936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264"/>
            <a:ext cx="10134600" cy="166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a poster giving three top tips for making decisions that you can share with someone at home, with family, or friends</a:t>
            </a:r>
          </a:p>
          <a:p>
            <a:pPr marL="0" indent="0">
              <a:buNone/>
            </a:pPr>
            <a:endParaRPr lang="en-US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20C04-6873-41A7-97E9-F57247F6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801">
            <a:off x="8237224" y="2689181"/>
            <a:ext cx="3496243" cy="2380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0976" y="3585464"/>
            <a:ext cx="7150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/>
              </a:rPr>
              <a:t>Write a short story about a character who is struggling to make a decision.  Include advice for others about who could help them with their decision making.</a:t>
            </a:r>
            <a:endParaRPr lang="en-GB" sz="2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43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3" y="868167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534443" y="2726309"/>
            <a:ext cx="10328043" cy="330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/>
                <a:ea typeface="Lato" panose="020B0604020202020204" charset="0"/>
                <a:cs typeface="Lato" panose="020B0604020202020204" charset="0"/>
              </a:rPr>
              <a:t>r</a:t>
            </a:r>
            <a:r>
              <a:rPr lang="en-GB" sz="2400" dirty="0" smtClean="0">
                <a:latin typeface="Lato" panose="020B0604020202020204"/>
                <a:ea typeface="Lato" panose="020B0604020202020204" charset="0"/>
                <a:cs typeface="Lato" panose="020B0604020202020204" charset="0"/>
              </a:rPr>
              <a:t>ecognise situations which involve a decision.</a:t>
            </a:r>
            <a:endParaRPr lang="en-GB" sz="24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B0604020202020204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GB" sz="2400" dirty="0" smtClean="0">
                <a:solidFill>
                  <a:prstClr val="black"/>
                </a:solidFill>
                <a:latin typeface="Lato" panose="020B0604020202020204"/>
                <a:ea typeface="Lato" panose="020F0502020204030203" pitchFamily="34" charset="0"/>
                <a:cs typeface="Lato" panose="020F0502020204030203" pitchFamily="34" charset="0"/>
              </a:rPr>
              <a:t>dentify some decisions a person could make and who could help them.</a:t>
            </a:r>
            <a:endParaRPr lang="en-GB" sz="2400" dirty="0">
              <a:solidFill>
                <a:prstClr val="black"/>
              </a:solidFill>
              <a:latin typeface="Lato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B0604020202020204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en-GB" sz="2400" dirty="0" smtClean="0">
                <a:solidFill>
                  <a:prstClr val="black"/>
                </a:solidFill>
                <a:latin typeface="Lato" panose="020B0604020202020204"/>
                <a:ea typeface="Lato" panose="020F0502020204030203" pitchFamily="34" charset="0"/>
                <a:cs typeface="Lato" panose="020F0502020204030203" pitchFamily="34" charset="0"/>
              </a:rPr>
              <a:t>escribe how some decisions we make can be influenced by other people.</a:t>
            </a:r>
            <a:endParaRPr lang="en-GB" sz="2400" dirty="0">
              <a:solidFill>
                <a:prstClr val="black"/>
              </a:solidFill>
              <a:latin typeface="Lato" panose="020B0604020202020204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1008668" y="884746"/>
            <a:ext cx="105859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200" b="1" dirty="0">
                <a:latin typeface="League Spartan" panose="00000800000000000000" pitchFamily="50" charset="0"/>
              </a:rPr>
              <a:t>We are learning about </a:t>
            </a:r>
            <a:r>
              <a:rPr lang="en-GB" sz="3200" b="1" dirty="0" smtClean="0">
                <a:latin typeface="League Spartan" panose="00000800000000000000" pitchFamily="50" charset="0"/>
              </a:rPr>
              <a:t>making decisions</a:t>
            </a:r>
            <a:endParaRPr lang="en-GB" sz="3200" b="1" dirty="0">
              <a:latin typeface="League Spartan" panose="00000800000000000000" pitchFamily="50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43" y="2514283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 smtClean="0">
                <a:latin typeface="League Spartan" panose="00000800000000000000" pitchFamily="50" charset="0"/>
              </a:rPr>
              <a:t>What’s </a:t>
            </a:r>
            <a:r>
              <a:rPr lang="en-GB" sz="3800" b="1" dirty="0">
                <a:latin typeface="League Spartan" panose="00000800000000000000" pitchFamily="50" charset="0"/>
              </a:rPr>
              <a:t>our starting point?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561238" y="1822828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E1BBC-5D3D-4905-8CA3-3397EA307C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801">
            <a:off x="8094583" y="2303072"/>
            <a:ext cx="3496243" cy="2380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1025956" y="2946454"/>
            <a:ext cx="66352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Lato" panose="020F0502020204030203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F0502020204030203"/>
              </a:rPr>
              <a:t>Draw or write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dirty="0" smtClean="0">
                <a:latin typeface="Lato" panose="020F0502020204030203"/>
              </a:rPr>
              <a:t>about a decision you have had to make about something, e.g. </a:t>
            </a:r>
            <a:r>
              <a:rPr lang="en-GB" sz="2400" i="1" dirty="0" smtClean="0">
                <a:latin typeface="Lato" panose="020F0502020204030203"/>
              </a:rPr>
              <a:t>what to have for breakfast, what to wear today.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000" i="1" dirty="0" smtClean="0">
              <a:latin typeface="Lato" panose="020F0502020204030203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Lato" panose="020F0502020204030203"/>
              </a:rPr>
              <a:t>Draw </a:t>
            </a:r>
            <a:r>
              <a:rPr lang="en-GB" sz="2400" b="1" dirty="0">
                <a:latin typeface="Lato" panose="020F0502020204030203"/>
              </a:rPr>
              <a:t>or write</a:t>
            </a:r>
            <a:r>
              <a:rPr lang="en-GB" sz="2400" dirty="0">
                <a:latin typeface="Lato" panose="020F0502020204030203"/>
              </a:rPr>
              <a:t> </a:t>
            </a:r>
            <a:r>
              <a:rPr lang="en-GB" sz="2400" dirty="0" smtClean="0">
                <a:latin typeface="Lato" panose="020F0502020204030203"/>
              </a:rPr>
              <a:t>about anything that influenced your decision.</a:t>
            </a:r>
            <a:r>
              <a:rPr lang="en-GB" sz="2400" dirty="0">
                <a:latin typeface="Lato" panose="020F0502020204030203"/>
              </a:rPr>
              <a:t>	</a:t>
            </a:r>
          </a:p>
          <a:p>
            <a:endParaRPr lang="en-GB" sz="24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8639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04" y="1223805"/>
            <a:ext cx="11041879" cy="2455322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buNone/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Here are some other decisions for you to make.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ts val="3200"/>
              </a:lnSpc>
              <a:buNone/>
            </a:pP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Look at the choices in </a:t>
            </a: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1: Would you rather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?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(in your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worksheet 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pack) and put a tick      next to the decision you prefer.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We all have to make decisions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9406">
            <a:off x="9525798" y="5339546"/>
            <a:ext cx="1542782" cy="771391"/>
          </a:xfrm>
          <a:prstGeom prst="rect">
            <a:avLst/>
          </a:prstGeom>
        </p:spPr>
      </p:pic>
      <p:pic>
        <p:nvPicPr>
          <p:cNvPr id="3076" name="Picture 4" descr="C:\Users\Tayen\AppData\Local\Microsoft\Windows\INetCache\IE\WF2I54CM\check-mark-129278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77" y="2246863"/>
            <a:ext cx="410615" cy="3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147" y="3917354"/>
            <a:ext cx="513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write a reason for some of your decisions, e.g. </a:t>
            </a:r>
            <a:r>
              <a:rPr lang="en-GB" sz="2400" i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because I prefer dogs, because it would be fun, because I don’t like the other option</a:t>
            </a:r>
            <a:endParaRPr lang="en-GB" sz="24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6102" t="22202" r="35885" b="11003"/>
          <a:stretch/>
        </p:blipFill>
        <p:spPr>
          <a:xfrm>
            <a:off x="1409311" y="2671565"/>
            <a:ext cx="2842581" cy="3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AC01-D3AA-4183-B3FA-0355E375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6" y="1144845"/>
            <a:ext cx="10973751" cy="1389964"/>
          </a:xfrm>
        </p:spPr>
        <p:txBody>
          <a:bodyPr>
            <a:normAutofit/>
          </a:bodyPr>
          <a:lstStyle/>
          <a:p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Draw or write all the people you can think of who can help us make decisions in each of the columns below (either using your own paper or 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2: Who can help? </a:t>
            </a: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</a:t>
            </a:r>
            <a:r>
              <a:rPr lang="en-GB" sz="25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 your worksheet pack)</a:t>
            </a: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57E0D7-231F-4FC5-8348-8391AE6B6058}"/>
              </a:ext>
            </a:extLst>
          </p:cNvPr>
          <p:cNvSpPr/>
          <p:nvPr/>
        </p:nvSpPr>
        <p:spPr>
          <a:xfrm>
            <a:off x="-71536" y="341321"/>
            <a:ext cx="10875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Who can help us make decisions?</a:t>
            </a:r>
            <a:endParaRPr lang="en-GB" sz="4400" b="1" dirty="0">
              <a:latin typeface="Lato" panose="020F05020202040302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4E635-CD74-499B-AD41-5A5FE9CAC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97" y="4052160"/>
            <a:ext cx="1204021" cy="2185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0065" y="3138313"/>
            <a:ext cx="458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ato"/>
              </a:rPr>
              <a:t>If there was no-one was around to help you with your decision, what else might help?</a:t>
            </a:r>
            <a:endParaRPr lang="en-GB" sz="2400" dirty="0">
              <a:latin typeface="La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432" t="31896" r="21432" b="10618"/>
          <a:stretch/>
        </p:blipFill>
        <p:spPr>
          <a:xfrm>
            <a:off x="846666" y="2766794"/>
            <a:ext cx="6134419" cy="34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E662C7-FF78-4191-94A3-2AF9AEBB6839}"/>
              </a:ext>
            </a:extLst>
          </p:cNvPr>
          <p:cNvSpPr txBox="1"/>
          <p:nvPr/>
        </p:nvSpPr>
        <p:spPr>
          <a:xfrm>
            <a:off x="-536077" y="238797"/>
            <a:ext cx="696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Tricky decisions</a:t>
            </a:r>
            <a:endParaRPr lang="en-GB" sz="4400" b="1" dirty="0">
              <a:latin typeface="Lato" panose="020F050202020403020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88B30-3EB6-49F2-AAF2-1A6FBB849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97" y="238797"/>
            <a:ext cx="993078" cy="1802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DE0D58-341C-461E-9B7E-0360B9E40967}"/>
              </a:ext>
            </a:extLst>
          </p:cNvPr>
          <p:cNvSpPr txBox="1"/>
          <p:nvPr/>
        </p:nvSpPr>
        <p:spPr>
          <a:xfrm>
            <a:off x="690372" y="1074265"/>
            <a:ext cx="115016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 choices are easy and others are more difficult.</a:t>
            </a:r>
          </a:p>
          <a:p>
            <a:endParaRPr lang="en-GB" sz="14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Can you help Martin and </a:t>
            </a:r>
            <a:r>
              <a:rPr lang="en-GB" sz="2500" b="1" dirty="0" err="1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Tasneem</a:t>
            </a: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to make their decisions?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are they each trying to decide between? Who or what could help them?  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Draw or write your ideas on a piece of paper.</a:t>
            </a:r>
          </a:p>
          <a:p>
            <a:endParaRPr lang="en-GB" sz="25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67" y="3521089"/>
            <a:ext cx="5289051" cy="24633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Lato"/>
                <a:ea typeface="Calibri"/>
                <a:cs typeface="Times New Roman"/>
              </a:rPr>
              <a:t>Martin’s mum has told him he needs to eat his carrots because they are good for him. But Martin really wants to eat the bag of sweets his granny </a:t>
            </a:r>
            <a:r>
              <a:rPr lang="en-GB" sz="2400" dirty="0" smtClean="0">
                <a:latin typeface="Lato"/>
                <a:ea typeface="Calibri"/>
                <a:cs typeface="Times New Roman"/>
              </a:rPr>
              <a:t>left for him when </a:t>
            </a:r>
            <a:r>
              <a:rPr lang="en-GB" sz="2400" dirty="0">
                <a:latin typeface="Lato"/>
                <a:ea typeface="Calibri"/>
                <a:cs typeface="Times New Roman"/>
              </a:rPr>
              <a:t>she </a:t>
            </a:r>
            <a:r>
              <a:rPr lang="en-GB" sz="2400" dirty="0" smtClean="0">
                <a:latin typeface="Lato"/>
                <a:ea typeface="Calibri"/>
                <a:cs typeface="Times New Roman"/>
              </a:rPr>
              <a:t>dropped off shopping to their house.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040" y="3521089"/>
            <a:ext cx="5363416" cy="20681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err="1">
                <a:latin typeface="Lato"/>
                <a:ea typeface="Calibri"/>
                <a:cs typeface="Times New Roman"/>
              </a:rPr>
              <a:t>Tasneem</a:t>
            </a:r>
            <a:r>
              <a:rPr lang="en-GB" sz="2400" dirty="0">
                <a:latin typeface="Lato"/>
                <a:ea typeface="Calibri"/>
                <a:cs typeface="Times New Roman"/>
              </a:rPr>
              <a:t> has been given £10 for her birthday. She has to decide whether to </a:t>
            </a:r>
            <a:r>
              <a:rPr lang="en-GB" sz="2400" dirty="0" smtClean="0">
                <a:latin typeface="Lato"/>
                <a:ea typeface="Calibri"/>
                <a:cs typeface="Times New Roman"/>
              </a:rPr>
              <a:t>spend </a:t>
            </a:r>
            <a:r>
              <a:rPr lang="en-GB" sz="2400" dirty="0">
                <a:latin typeface="Lato"/>
                <a:ea typeface="Calibri"/>
                <a:cs typeface="Times New Roman"/>
              </a:rPr>
              <a:t>it on buying a toy she wants, or saving it for the </a:t>
            </a:r>
            <a:r>
              <a:rPr lang="en-GB" sz="2400" dirty="0" smtClean="0">
                <a:latin typeface="Lato"/>
                <a:ea typeface="Calibri"/>
                <a:cs typeface="Times New Roman"/>
              </a:rPr>
              <a:t>future. </a:t>
            </a:r>
            <a:r>
              <a:rPr lang="en-GB" sz="2400" dirty="0">
                <a:latin typeface="Lato"/>
                <a:ea typeface="Calibri"/>
                <a:cs typeface="Times New Roman"/>
              </a:rPr>
              <a:t>She is not sure </a:t>
            </a:r>
            <a:r>
              <a:rPr lang="en-GB" sz="2400" dirty="0" smtClean="0">
                <a:latin typeface="Lato"/>
                <a:ea typeface="Calibri"/>
                <a:cs typeface="Times New Roman"/>
              </a:rPr>
              <a:t>which would be best. </a:t>
            </a:r>
            <a:endParaRPr lang="en-GB" sz="2400" dirty="0">
              <a:latin typeface="Lato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7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063" y="546695"/>
            <a:ext cx="88788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What might happen next?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401171" y="1719072"/>
            <a:ext cx="96572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500" dirty="0" smtClean="0">
              <a:latin typeface="Lato"/>
            </a:endParaRPr>
          </a:p>
          <a:p>
            <a:endParaRPr lang="en-GB" sz="2500" dirty="0">
              <a:latin typeface="Lato"/>
            </a:endParaRPr>
          </a:p>
          <a:p>
            <a:endParaRPr lang="en-GB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1097280" y="1777047"/>
            <a:ext cx="10351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Lato"/>
              </a:rPr>
              <a:t>Thinking about the decisions that Martin and </a:t>
            </a:r>
            <a:r>
              <a:rPr lang="en-GB" sz="3600" b="1" dirty="0" err="1" smtClean="0">
                <a:latin typeface="Lato"/>
              </a:rPr>
              <a:t>Tasneem</a:t>
            </a:r>
            <a:r>
              <a:rPr lang="en-GB" sz="3600" b="1" dirty="0" smtClean="0">
                <a:latin typeface="Lato"/>
              </a:rPr>
              <a:t> have to make…</a:t>
            </a:r>
          </a:p>
          <a:p>
            <a:endParaRPr lang="en-GB" dirty="0"/>
          </a:p>
          <a:p>
            <a:r>
              <a:rPr lang="en-GB" sz="2500" b="1" dirty="0" smtClean="0">
                <a:latin typeface="Lato"/>
              </a:rPr>
              <a:t>What do you think might happen </a:t>
            </a:r>
            <a:r>
              <a:rPr lang="en-GB" sz="2500" b="1" i="1" dirty="0" smtClean="0">
                <a:latin typeface="Lato"/>
              </a:rPr>
              <a:t>next</a:t>
            </a:r>
            <a:r>
              <a:rPr lang="en-GB" sz="2500" b="1" dirty="0" smtClean="0">
                <a:latin typeface="Lato"/>
              </a:rPr>
              <a:t> after they have made their decision?</a:t>
            </a:r>
            <a:endParaRPr lang="en-GB" sz="2500" b="1" dirty="0">
              <a:latin typeface="Lato"/>
            </a:endParaRPr>
          </a:p>
          <a:p>
            <a:endParaRPr lang="en-GB" sz="2500" b="1" dirty="0" smtClean="0">
              <a:latin typeface="Lato"/>
            </a:endParaRPr>
          </a:p>
          <a:p>
            <a:r>
              <a:rPr lang="en-GB" sz="2500" b="1" dirty="0" smtClean="0">
                <a:latin typeface="Lato"/>
              </a:rPr>
              <a:t>Could anybody be affected, hurt or upset by their decision?</a:t>
            </a:r>
            <a:endParaRPr lang="en-GB" sz="2500" b="1" dirty="0">
              <a:latin typeface="Lato"/>
            </a:endParaRPr>
          </a:p>
          <a:p>
            <a:endParaRPr lang="en-GB" sz="2500" b="1" dirty="0" smtClean="0">
              <a:latin typeface="Lato"/>
            </a:endParaRPr>
          </a:p>
          <a:p>
            <a:r>
              <a:rPr lang="en-GB" sz="2500" b="1" dirty="0" smtClean="0">
                <a:latin typeface="Lato"/>
              </a:rPr>
              <a:t>What </a:t>
            </a:r>
            <a:r>
              <a:rPr lang="en-GB" sz="2500" b="1" dirty="0">
                <a:latin typeface="Lato"/>
              </a:rPr>
              <a:t>else </a:t>
            </a:r>
            <a:r>
              <a:rPr lang="en-GB" sz="2500" b="1" dirty="0" smtClean="0">
                <a:latin typeface="Lato"/>
              </a:rPr>
              <a:t>might affect </a:t>
            </a:r>
            <a:r>
              <a:rPr lang="en-GB" sz="2500" b="1" dirty="0">
                <a:latin typeface="Lato"/>
              </a:rPr>
              <a:t>their </a:t>
            </a:r>
            <a:r>
              <a:rPr lang="en-GB" sz="2500" b="1" dirty="0" smtClean="0">
                <a:latin typeface="Lato"/>
              </a:rPr>
              <a:t>decision?</a:t>
            </a:r>
            <a:endParaRPr lang="en-GB" sz="2500" b="1" dirty="0">
              <a:latin typeface="Lato"/>
            </a:endParaRPr>
          </a:p>
        </p:txBody>
      </p:sp>
      <p:pic>
        <p:nvPicPr>
          <p:cNvPr id="3075" name="Picture 3" descr="C:\Users\Tayen\AppData\Local\Microsoft\Windows\INetCache\IE\VIHHI867\cartoon-people-129911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541" y="131975"/>
            <a:ext cx="1258165" cy="1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2728" y="5861304"/>
            <a:ext cx="740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Share some of your ideas with a family member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5" y="5549211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Making decisions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894"/>
            <a:ext cx="10515600" cy="11621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on completing the activities!</a:t>
            </a:r>
          </a:p>
          <a:p>
            <a:pPr marL="0" indent="0">
              <a:buNone/>
            </a:pPr>
            <a:endParaRPr lang="en-US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‘What’s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starting point?’ activity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20C04-6873-41A7-97E9-F57247F6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801">
            <a:off x="7900959" y="3190310"/>
            <a:ext cx="3496243" cy="2380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838200" y="3833507"/>
            <a:ext cx="640716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add?</a:t>
            </a:r>
          </a:p>
          <a:p>
            <a:pPr algn="just"/>
            <a:endParaRPr lang="en-GB" sz="2500" dirty="0">
              <a:latin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70ED8-3E73-4ACB-9936-A38FF77FFA79}"/>
              </a:ext>
            </a:extLst>
          </p:cNvPr>
          <p:cNvSpPr txBox="1"/>
          <p:nvPr/>
        </p:nvSpPr>
        <p:spPr>
          <a:xfrm>
            <a:off x="466239" y="3303057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Draw and write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27" y="5561248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Remember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1325893"/>
            <a:ext cx="11375241" cy="19766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en-US" sz="1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veryone can find it difficult to make decisions sometimes</a:t>
            </a:r>
            <a:r>
              <a:rPr lang="en-US" sz="1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A</a:t>
            </a:r>
            <a:r>
              <a:rPr lang="en-US" sz="1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dults can often find it difficult too.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okay to ask for help.</a:t>
            </a:r>
          </a:p>
          <a:p>
            <a:pPr marL="0" indent="0">
              <a:buNone/>
            </a:pPr>
            <a:endParaRPr lang="en-US" sz="112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1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slide 5 to remind yourself of all the people you can ask for help</a:t>
            </a:r>
            <a:endParaRPr lang="en-US" sz="1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20C04-6873-41A7-97E9-F57247F680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2801">
            <a:off x="7989604" y="4480703"/>
            <a:ext cx="3078015" cy="2096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70ED8-3E73-4ACB-9936-A38FF77FFA79}"/>
              </a:ext>
            </a:extLst>
          </p:cNvPr>
          <p:cNvSpPr txBox="1"/>
          <p:nvPr/>
        </p:nvSpPr>
        <p:spPr>
          <a:xfrm>
            <a:off x="466239" y="3302593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623</Words>
  <Application>Microsoft Office PowerPoint</Application>
  <PresentationFormat>Widescreen</PresentationFormat>
  <Paragraphs>72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Lato</vt:lpstr>
      <vt:lpstr>Gill Sans MT</vt:lpstr>
      <vt:lpstr>Arial</vt:lpstr>
      <vt:lpstr>Calibri</vt:lpstr>
      <vt:lpstr>Times New Roman</vt:lpstr>
      <vt:lpstr>Calibri Light</vt:lpstr>
      <vt:lpstr>League Spartan</vt:lpstr>
      <vt:lpstr>Office Theme</vt:lpstr>
      <vt:lpstr>PowerPoint Presentation</vt:lpstr>
      <vt:lpstr>PowerPoint Presentation</vt:lpstr>
      <vt:lpstr>PowerPoint Presentation</vt:lpstr>
      <vt:lpstr>  We all have to make decisions</vt:lpstr>
      <vt:lpstr>Draw or write all the people you can think of who can help us make decisions in each of the columns below (either using your own paper or Resource 2: Who can help? in your worksheet pack)</vt:lpstr>
      <vt:lpstr>PowerPoint Presentation</vt:lpstr>
      <vt:lpstr>What might happen next?</vt:lpstr>
      <vt:lpstr>Making decisions </vt:lpstr>
      <vt:lpstr>Remember </vt:lpstr>
      <vt:lpstr>More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118</cp:revision>
  <dcterms:created xsi:type="dcterms:W3CDTF">2020-03-26T09:10:08Z</dcterms:created>
  <dcterms:modified xsi:type="dcterms:W3CDTF">2020-05-12T08:17:15Z</dcterms:modified>
</cp:coreProperties>
</file>