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60"/>
  </p:normalViewPr>
  <p:slideViewPr>
    <p:cSldViewPr>
      <p:cViewPr varScale="1">
        <p:scale>
          <a:sx n="68" d="100"/>
          <a:sy n="68" d="100"/>
        </p:scale>
        <p:origin x="-15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929E6-7BEE-4810-A321-40C9FA072639}" type="datetimeFigureOut">
              <a:rPr lang="en-GB" smtClean="0"/>
              <a:pPr/>
              <a:t>08/04/2013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85BA2-7EFF-4135-8615-B25AD08AC1C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929E6-7BEE-4810-A321-40C9FA072639}" type="datetimeFigureOut">
              <a:rPr lang="en-GB" smtClean="0"/>
              <a:pPr/>
              <a:t>08/04/2013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85BA2-7EFF-4135-8615-B25AD08AC1C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uk/url?sa=i&amp;rct=j&amp;q=&amp;esrc=s&amp;frm=1&amp;source=images&amp;cd=&amp;cad=rja&amp;docid=SpjP1SOhl7IwXM&amp;tbnid=B8SoZ-5y83qzqM:&amp;ved=0CAUQjRw&amp;url=http://www.quora.com/Ancient-Greece/How-do-you-think-wearing-masks-affected-the-way-actors-showed-their-characters-emotions-in-ancient-Greece&amp;ei=TaJiUcD_C4XJ0QWZiIGABw&amp;bvm=bv.44770516,d.d2k&amp;psig=AFQjCNF_mIIhaveDcZw3PzBcSpmClgp14g&amp;ust=1365504425675881"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1.xml"/><Relationship Id="rId6" Type="http://schemas.openxmlformats.org/officeDocument/2006/relationships/hyperlink" Target="http://www.google.co.uk/url?sa=i&amp;rct=j&amp;q=&amp;esrc=s&amp;frm=1&amp;source=images&amp;cd=&amp;cad=rja&amp;docid=8Zr5toGCXqHWDM&amp;tbnid=XqmI-sJTd2ZiZM:&amp;ved=0CAUQjRw&amp;url=http://www.teclab.lu.usi.ch/medina/courses/cm0910/group4/pages/poc.php?ID_POC=45&amp;ID_Lang=1&amp;ID_PathWay=3&amp;ei=MqJiUZjGLKKq0QXw04CgBg&amp;bvm=bv.44770516,d.d2k&amp;psig=AFQjCNF_mIIhaveDcZw3PzBcSpmClgp14g&amp;ust=1365504425675881" TargetMode="External"/><Relationship Id="rId11" Type="http://schemas.openxmlformats.org/officeDocument/2006/relationships/image" Target="../media/image5.jpeg"/><Relationship Id="rId5" Type="http://schemas.openxmlformats.org/officeDocument/2006/relationships/image" Target="../media/image2.jpeg"/><Relationship Id="rId10" Type="http://schemas.openxmlformats.org/officeDocument/2006/relationships/hyperlink" Target="http://www.google.co.uk/url?sa=i&amp;rct=j&amp;q=&amp;esrc=s&amp;frm=1&amp;source=images&amp;cd=&amp;cad=rja&amp;docid=SoHq0OhMVpgfhM&amp;tbnid=7lSu-QaW65isoM:&amp;ved=0CAUQjRw&amp;url=http://www.123rf.com/photo_14964017_ancient-greece-theatre-masks-in-marble-stone.html&amp;ei=bqJiUe_GEYGu0QWok4HQBw&amp;bvm=bv.44770516,d.d2k&amp;psig=AFQjCNF_mIIhaveDcZw3PzBcSpmClgp14g&amp;ust=1365504425675881" TargetMode="External"/><Relationship Id="rId4" Type="http://schemas.openxmlformats.org/officeDocument/2006/relationships/hyperlink" Target="http://www.google.co.uk/url?sa=i&amp;rct=j&amp;q=&amp;esrc=s&amp;frm=1&amp;source=images&amp;cd=&amp;cad=rja&amp;docid=2A-w-O6mOFy_DM&amp;tbnid=RLHjnvDxsc_nEM:&amp;ved=0CAUQjRw&amp;url=http://entertainmentguide.local.com/greek-theater-mask-1276.html&amp;ei=E6JiUaGtPOmo0QXMwoCQBw&amp;bvm=bv.44770516,d.d2k&amp;psig=AFQjCNF_mIIhaveDcZw3PzBcSpmClgp14g&amp;ust=1365504425675881" TargetMode="External"/><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frm=1&amp;source=images&amp;cd=&amp;cad=rja&amp;docid=8Zr5toGCXqHWDM&amp;tbnid=Wd1042y5JMlkTM:&amp;ved=0CAUQjRw&amp;url=http://www.teclab.lu.usi.ch/medina/courses/cm0910/group4/pages/poc.php?ID_POC=45&amp;ID_Lang=1&amp;ID_PathWay=3&amp;ei=mKpiUeL3KM3y0gXqyYGoBg&amp;bvm=bv.44770516,d.d2k&amp;psig=AFQjCNFu41EfHIcB7g8IrrxH31M3eDdRNQ&amp;ust=1365507092323984" TargetMode="External"/><Relationship Id="rId5" Type="http://schemas.openxmlformats.org/officeDocument/2006/relationships/image" Target="../media/image6.jpeg"/><Relationship Id="rId4" Type="http://schemas.openxmlformats.org/officeDocument/2006/relationships/hyperlink" Target="http://www.google.co.uk/url?sa=i&amp;rct=j&amp;q=&amp;esrc=s&amp;frm=1&amp;source=images&amp;cd=&amp;cad=rja&amp;docid=GuhpSjVTIm5lnM&amp;tbnid=MUpf5VNb59HbJM:&amp;ved=0CAUQjRw&amp;url=http://www.luther.edu/english/curriculum/study_away/dramgreece/&amp;ei=eapiUf-KGtCX0QWj1YGIBw&amp;bvm=bv.44770516,d.d2k&amp;psig=AFQjCNF_mIIhaveDcZw3PzBcSpmClgp14g&amp;ust=136550442567588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uk/url?sa=i&amp;rct=j&amp;q=&amp;esrc=s&amp;frm=1&amp;source=images&amp;cd=&amp;cad=rja&amp;docid=QApZPoI82W5DZM&amp;tbnid=5QxEHCvmQzzIyM:&amp;ved=0CAUQjRw&amp;url=http://www.cvrperformingarts.com/drama/Theatre_history/Greek/classical_greek_theatre.htm&amp;ei=uqpiUa3tFIua0QXi_4HwBw&amp;bvm=bv.44770516,d.d2k&amp;psig=AFQjCNFu41EfHIcB7g8IrrxH31M3eDdRNQ&amp;ust=1365507092323984"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0.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frm=1&amp;source=images&amp;cd=&amp;cad=rja&amp;docid=FkrWfNm3R9NfUM&amp;tbnid=0sd8wXQd6V4yRM:&amp;ved=0CAUQjRw&amp;url=http://www.squidoo.com/greek-theater&amp;ei=AKtiUZHMLMuW0QXQnICYBg&amp;bvm=bv.44770516,d.d2k&amp;psig=AFQjCNFu41EfHIcB7g8IrrxH31M3eDdRNQ&amp;ust=1365507092323984" TargetMode="External"/><Relationship Id="rId5" Type="http://schemas.openxmlformats.org/officeDocument/2006/relationships/image" Target="../media/image9.jpeg"/><Relationship Id="rId4" Type="http://schemas.openxmlformats.org/officeDocument/2006/relationships/hyperlink" Target="http://www.google.co.uk/url?sa=i&amp;rct=j&amp;q=&amp;esrc=s&amp;frm=1&amp;source=images&amp;cd=&amp;cad=rja&amp;docid=TOo9cYCe4rYSsM&amp;tbnid=TVruZUJP0DgwSM:&amp;ved=0CAUQjRw&amp;url=http://www.personal.psu.edu/kvl5099/blog2.html&amp;ei=4qpiUf3pJpCc0wXJ44HYBQ&amp;bvm=bv.44770516,d.d2k&amp;psig=AFQjCNFu41EfHIcB7g8IrrxH31M3eDdRNQ&amp;ust=136550709232398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amp;esrc=s&amp;frm=1&amp;source=images&amp;cd=&amp;cad=rja&amp;docid=BE9WfCBtd6UE-M&amp;tbnid=U6pdw0cjHL5U9M:&amp;ved=0CAUQjRw&amp;url=http://faculty.srhs.net/riles/Unit%202/AncientGreekTheatre_files/slide0017.htm&amp;ei=c6tiUafuMIeO0AWIzoHoBg&amp;bvm=bv.44770516,d.d2k&amp;psig=AFQjCNGSp7XtN8uYghTz0NSk48oE1KpslA&amp;ust=1365507255994093" TargetMode="External"/><Relationship Id="rId5" Type="http://schemas.openxmlformats.org/officeDocument/2006/relationships/image" Target="../media/image11.jpeg"/><Relationship Id="rId4" Type="http://schemas.openxmlformats.org/officeDocument/2006/relationships/hyperlink" Target="http://www.google.co.uk/url?sa=i&amp;rct=j&amp;q=&amp;esrc=s&amp;frm=1&amp;source=images&amp;cd=&amp;cad=rja&amp;docid=Hnb4pnR3MoOhJM&amp;tbnid=xieuPj4mYHQ3SM:&amp;ved=0CAUQjRw&amp;url=http://en.wikipedia.org/wiki/Mask&amp;ei=PqtiUaGyDIKW0AX08IC4Bg&amp;bvm=bv.44770516,d.d2k&amp;psig=AFQjCNGSp7XtN8uYghTz0NSk48oE1KpslA&amp;ust=136550725599409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N5ikg2_xPevAAM&amp;tbnid=Bwp5iYGEpdBb1M:&amp;ved=0CAUQjRw&amp;url=http://s450.photobucket.com/user/Nasty_Canasta/media/clip-art-borders-2.jpg.html&amp;ei=16FiUZnvHaGc0QX3yYGQBw&amp;bvm=bv.44770516,d.d2k&amp;psig=AFQjCNFGXS8fvHpjutOlJUyN6bNr_3rw8A&amp;ust=136550481154865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2420888"/>
            <a:ext cx="7772400" cy="1470025"/>
          </a:xfrm>
        </p:spPr>
        <p:txBody>
          <a:bodyPr>
            <a:normAutofit/>
          </a:bodyPr>
          <a:lstStyle/>
          <a:p>
            <a:r>
              <a:rPr lang="en-GB" sz="4000" dirty="0" smtClean="0"/>
              <a:t>Greek Theatre Masks </a:t>
            </a:r>
            <a:endParaRPr lang="en-GB" sz="4000"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427984" y="6309320"/>
            <a:ext cx="4478288" cy="360040"/>
          </a:xfrm>
          <a:prstGeom prst="rect">
            <a:avLst/>
          </a:prstGeom>
          <a:noFill/>
        </p:spPr>
      </p:pic>
      <p:pic>
        <p:nvPicPr>
          <p:cNvPr id="3074" name="Picture 2" descr="http://entertainmentguide.local.com/DM-Resize/photos.demandstudios.com/getty/article/42/92/skd283124sdc.jpg?w=600&amp;h=600&amp;keep_ratio=1">
            <a:hlinkClick r:id="rId4"/>
          </p:cNvPr>
          <p:cNvPicPr>
            <a:picLocks noChangeAspect="1" noChangeArrowheads="1"/>
          </p:cNvPicPr>
          <p:nvPr/>
        </p:nvPicPr>
        <p:blipFill>
          <a:blip r:embed="rId5" cstate="print"/>
          <a:srcRect/>
          <a:stretch>
            <a:fillRect/>
          </a:stretch>
        </p:blipFill>
        <p:spPr bwMode="auto">
          <a:xfrm>
            <a:off x="323528" y="3645024"/>
            <a:ext cx="2735213" cy="2735213"/>
          </a:xfrm>
          <a:prstGeom prst="rect">
            <a:avLst/>
          </a:prstGeom>
          <a:noFill/>
        </p:spPr>
      </p:pic>
      <p:pic>
        <p:nvPicPr>
          <p:cNvPr id="3076" name="Picture 4" descr="https://encrypted-tbn0.gstatic.com/images?q=tbn:ANd9GcQ7fntso0jCw17FpzkXm255iQ3CM9zjI7jFE8xH-Lqb9K3M1EL1">
            <a:hlinkClick r:id="rId6"/>
          </p:cNvPr>
          <p:cNvPicPr>
            <a:picLocks noChangeAspect="1" noChangeArrowheads="1"/>
          </p:cNvPicPr>
          <p:nvPr/>
        </p:nvPicPr>
        <p:blipFill>
          <a:blip r:embed="rId7" cstate="print"/>
          <a:srcRect/>
          <a:stretch>
            <a:fillRect/>
          </a:stretch>
        </p:blipFill>
        <p:spPr bwMode="auto">
          <a:xfrm>
            <a:off x="6012160" y="332656"/>
            <a:ext cx="2576059" cy="2060848"/>
          </a:xfrm>
          <a:prstGeom prst="rect">
            <a:avLst/>
          </a:prstGeom>
          <a:noFill/>
        </p:spPr>
      </p:pic>
      <p:pic>
        <p:nvPicPr>
          <p:cNvPr id="3078" name="Picture 6" descr="http://qph.is.quoracdn.net/main-qimg-09a42520ff0c79be8f203e4ece9c8ef6">
            <a:hlinkClick r:id="rId8"/>
          </p:cNvPr>
          <p:cNvPicPr>
            <a:picLocks noChangeAspect="1" noChangeArrowheads="1"/>
          </p:cNvPicPr>
          <p:nvPr/>
        </p:nvPicPr>
        <p:blipFill>
          <a:blip r:embed="rId9" cstate="print"/>
          <a:srcRect/>
          <a:stretch>
            <a:fillRect/>
          </a:stretch>
        </p:blipFill>
        <p:spPr bwMode="auto">
          <a:xfrm>
            <a:off x="5652120" y="3645024"/>
            <a:ext cx="2323356" cy="1742518"/>
          </a:xfrm>
          <a:prstGeom prst="rect">
            <a:avLst/>
          </a:prstGeom>
          <a:noFill/>
        </p:spPr>
      </p:pic>
      <p:pic>
        <p:nvPicPr>
          <p:cNvPr id="3080" name="Picture 8" descr="http://us.123rf.com/400wm/400/400/alessandro0770/alessandro07701208/alessandro0770120800077/14964017-ancient-greece-theatre-masks-in-marble-stone.jpg">
            <a:hlinkClick r:id="rId10"/>
          </p:cNvPr>
          <p:cNvPicPr>
            <a:picLocks noChangeAspect="1" noChangeArrowheads="1"/>
          </p:cNvPicPr>
          <p:nvPr/>
        </p:nvPicPr>
        <p:blipFill>
          <a:blip r:embed="rId11" cstate="print"/>
          <a:srcRect/>
          <a:stretch>
            <a:fillRect/>
          </a:stretch>
        </p:blipFill>
        <p:spPr bwMode="auto">
          <a:xfrm>
            <a:off x="611560" y="980728"/>
            <a:ext cx="2176661" cy="295995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24942"/>
          </a:xfrm>
        </p:spPr>
        <p:txBody>
          <a:bodyPr>
            <a:normAutofit fontScale="90000"/>
          </a:bodyPr>
          <a:lstStyle/>
          <a:p>
            <a:r>
              <a:rPr lang="en-GB" dirty="0" smtClean="0"/>
              <a:t>Task 5:</a:t>
            </a:r>
            <a:endParaRPr lang="en-GB" dirty="0"/>
          </a:p>
        </p:txBody>
      </p:sp>
      <p:sp>
        <p:nvSpPr>
          <p:cNvPr id="3" name="Content Placeholder 2"/>
          <p:cNvSpPr>
            <a:spLocks noGrp="1"/>
          </p:cNvSpPr>
          <p:nvPr>
            <p:ph idx="1"/>
          </p:nvPr>
        </p:nvSpPr>
        <p:spPr/>
        <p:txBody>
          <a:bodyPr/>
          <a:lstStyle/>
          <a:p>
            <a:r>
              <a:rPr lang="en-GB" dirty="0" smtClean="0"/>
              <a:t>Start to add the details to your mask (look back to your design) </a:t>
            </a:r>
          </a:p>
          <a:p>
            <a:r>
              <a:rPr lang="en-GB" dirty="0" smtClean="0"/>
              <a:t>Attach your fastening to your mask. </a:t>
            </a:r>
          </a:p>
          <a:p>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355976" y="6309320"/>
            <a:ext cx="4478288" cy="3600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p>
            <a:r>
              <a:rPr lang="en-GB" dirty="0" smtClean="0"/>
              <a:t>Evaluate your mask...</a:t>
            </a:r>
            <a:endParaRPr lang="en-GB" dirty="0"/>
          </a:p>
        </p:txBody>
      </p:sp>
      <p:sp>
        <p:nvSpPr>
          <p:cNvPr id="3" name="Content Placeholder 2"/>
          <p:cNvSpPr>
            <a:spLocks noGrp="1"/>
          </p:cNvSpPr>
          <p:nvPr>
            <p:ph idx="1"/>
          </p:nvPr>
        </p:nvSpPr>
        <p:spPr/>
        <p:txBody>
          <a:bodyPr/>
          <a:lstStyle/>
          <a:p>
            <a:pPr>
              <a:buNone/>
            </a:pPr>
            <a:r>
              <a:rPr lang="en-GB" dirty="0" smtClean="0"/>
              <a:t>What went well?</a:t>
            </a:r>
          </a:p>
          <a:p>
            <a:pPr>
              <a:buNone/>
            </a:pPr>
            <a:endParaRPr lang="en-GB" dirty="0"/>
          </a:p>
          <a:p>
            <a:pPr>
              <a:buNone/>
            </a:pPr>
            <a:r>
              <a:rPr lang="en-GB" dirty="0" smtClean="0"/>
              <a:t>What did not work?</a:t>
            </a:r>
          </a:p>
          <a:p>
            <a:pPr>
              <a:buNone/>
            </a:pPr>
            <a:endParaRPr lang="en-GB" dirty="0"/>
          </a:p>
          <a:p>
            <a:pPr>
              <a:buNone/>
            </a:pPr>
            <a:r>
              <a:rPr lang="en-GB" dirty="0" smtClean="0"/>
              <a:t>How could you improve it next time? </a:t>
            </a:r>
          </a:p>
          <a:p>
            <a:pPr>
              <a:buNone/>
            </a:pPr>
            <a:endParaRPr lang="en-GB" dirty="0"/>
          </a:p>
          <a:p>
            <a:pPr>
              <a:buNone/>
            </a:pPr>
            <a:r>
              <a:rPr lang="en-GB" dirty="0" smtClean="0"/>
              <a:t>Remember to take a picture with your mask! </a:t>
            </a: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11960" y="6237312"/>
            <a:ext cx="4478288" cy="3600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did they wear masks...?</a:t>
            </a:r>
            <a:endParaRPr lang="en-GB" dirty="0"/>
          </a:p>
        </p:txBody>
      </p:sp>
      <p:sp>
        <p:nvSpPr>
          <p:cNvPr id="3" name="Content Placeholder 2"/>
          <p:cNvSpPr>
            <a:spLocks noGrp="1"/>
          </p:cNvSpPr>
          <p:nvPr>
            <p:ph idx="1"/>
          </p:nvPr>
        </p:nvSpPr>
        <p:spPr>
          <a:xfrm>
            <a:off x="251520" y="1860848"/>
            <a:ext cx="4320480" cy="4997152"/>
          </a:xfrm>
        </p:spPr>
        <p:txBody>
          <a:bodyPr>
            <a:noAutofit/>
          </a:bodyPr>
          <a:lstStyle/>
          <a:p>
            <a:pPr algn="ctr">
              <a:buNone/>
            </a:pPr>
            <a:r>
              <a:rPr lang="en-GB" sz="3000" dirty="0"/>
              <a:t>In ancient Greek drama, all the actors were men. They wore masks to </a:t>
            </a:r>
            <a:r>
              <a:rPr lang="en-GB" sz="3000" dirty="0" smtClean="0"/>
              <a:t>indicate the </a:t>
            </a:r>
            <a:r>
              <a:rPr lang="en-GB" sz="3000" dirty="0"/>
              <a:t>character that they were playing (e.g. woman, old man) or the emotion </a:t>
            </a:r>
            <a:r>
              <a:rPr lang="en-GB" sz="3000" dirty="0" smtClean="0"/>
              <a:t>that they </a:t>
            </a:r>
            <a:r>
              <a:rPr lang="en-GB" sz="3000" dirty="0"/>
              <a:t>were showing (e.g. anger, sadness, joy). </a:t>
            </a:r>
          </a:p>
        </p:txBody>
      </p:sp>
      <p:pic>
        <p:nvPicPr>
          <p:cNvPr id="1026"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355976" y="6309320"/>
            <a:ext cx="4478288" cy="360040"/>
          </a:xfrm>
          <a:prstGeom prst="rect">
            <a:avLst/>
          </a:prstGeom>
          <a:noFill/>
        </p:spPr>
      </p:pic>
      <p:pic>
        <p:nvPicPr>
          <p:cNvPr id="1028" name="Picture 4" descr="https://encrypted-tbn3.gstatic.com/images?q=tbn:ANd9GcROU7si9LDBxtUFjI4blzkAgyklmCArC1_pukWTfU7Gng85iyrjSw">
            <a:hlinkClick r:id="rId4"/>
          </p:cNvPr>
          <p:cNvPicPr>
            <a:picLocks noChangeAspect="1" noChangeArrowheads="1"/>
          </p:cNvPicPr>
          <p:nvPr/>
        </p:nvPicPr>
        <p:blipFill>
          <a:blip r:embed="rId5" cstate="print"/>
          <a:srcRect/>
          <a:stretch>
            <a:fillRect/>
          </a:stretch>
        </p:blipFill>
        <p:spPr bwMode="auto">
          <a:xfrm>
            <a:off x="4644008" y="1556792"/>
            <a:ext cx="3058311" cy="2293733"/>
          </a:xfrm>
          <a:prstGeom prst="rect">
            <a:avLst/>
          </a:prstGeom>
          <a:noFill/>
        </p:spPr>
      </p:pic>
      <p:pic>
        <p:nvPicPr>
          <p:cNvPr id="1030" name="Picture 6" descr="https://encrypted-tbn0.gstatic.com/images?q=tbn:ANd9GcQjCCn_gO6J-OSSCluKWWlCoz0w-VBz6Gz_DG6otC8osuUvZDpW4A">
            <a:hlinkClick r:id="rId6"/>
          </p:cNvPr>
          <p:cNvPicPr>
            <a:picLocks noChangeAspect="1" noChangeArrowheads="1"/>
          </p:cNvPicPr>
          <p:nvPr/>
        </p:nvPicPr>
        <p:blipFill>
          <a:blip r:embed="rId7" cstate="print"/>
          <a:srcRect/>
          <a:stretch>
            <a:fillRect/>
          </a:stretch>
        </p:blipFill>
        <p:spPr bwMode="auto">
          <a:xfrm>
            <a:off x="6776602" y="3933056"/>
            <a:ext cx="2367398" cy="222924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sp>
        <p:nvSpPr>
          <p:cNvPr id="6" name="Content Placeholder 5"/>
          <p:cNvSpPr>
            <a:spLocks noGrp="1"/>
          </p:cNvSpPr>
          <p:nvPr>
            <p:ph idx="1"/>
          </p:nvPr>
        </p:nvSpPr>
        <p:spPr>
          <a:xfrm>
            <a:off x="457200" y="1600200"/>
            <a:ext cx="4258816" cy="4525963"/>
          </a:xfrm>
        </p:spPr>
        <p:txBody>
          <a:bodyPr>
            <a:normAutofit fontScale="85000" lnSpcReduction="10000"/>
          </a:bodyPr>
          <a:lstStyle/>
          <a:p>
            <a:pPr>
              <a:buNone/>
            </a:pPr>
            <a:r>
              <a:rPr lang="en-GB" dirty="0" smtClean="0"/>
              <a:t>Actors in Greek plays often played several different parts and would put on a different mask for each part that they played. The members of the chorus wore masks that were usually similar to each other, but completely different from those of the leading actors.</a:t>
            </a:r>
            <a:endParaRPr lang="en-GB" dirty="0"/>
          </a:p>
        </p:txBody>
      </p:sp>
      <p:pic>
        <p:nvPicPr>
          <p:cNvPr id="7"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83968" y="6237312"/>
            <a:ext cx="4478288" cy="360040"/>
          </a:xfrm>
          <a:prstGeom prst="rect">
            <a:avLst/>
          </a:prstGeom>
          <a:noFill/>
        </p:spPr>
      </p:pic>
      <p:pic>
        <p:nvPicPr>
          <p:cNvPr id="17412" name="Picture 4" descr="http://www.cvrperformingarts.com/drama/Theatre_history/Greek/masks.jpg">
            <a:hlinkClick r:id="rId4"/>
          </p:cNvPr>
          <p:cNvPicPr>
            <a:picLocks noChangeAspect="1" noChangeArrowheads="1"/>
          </p:cNvPicPr>
          <p:nvPr/>
        </p:nvPicPr>
        <p:blipFill>
          <a:blip r:embed="rId5" cstate="print"/>
          <a:srcRect/>
          <a:stretch>
            <a:fillRect/>
          </a:stretch>
        </p:blipFill>
        <p:spPr bwMode="auto">
          <a:xfrm>
            <a:off x="5076056" y="404664"/>
            <a:ext cx="2686050" cy="33432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0"/>
            <a:ext cx="4258816" cy="4525963"/>
          </a:xfrm>
        </p:spPr>
        <p:txBody>
          <a:bodyPr>
            <a:noAutofit/>
          </a:bodyPr>
          <a:lstStyle/>
          <a:p>
            <a:pPr>
              <a:buNone/>
            </a:pPr>
            <a:r>
              <a:rPr lang="en-GB" sz="2600" dirty="0" smtClean="0"/>
              <a:t>The masks were often brightly coloured with exaggerated features e.g. Large eyes, large nose and mouth. This allowed the faces to be seen by all the people in the theatre, even those sitting in the back rows. Usually the masks were made of a lightweight material: e.g. linen, leather, cork or carved wood.</a:t>
            </a:r>
            <a:endParaRPr lang="en-GB" sz="2600"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83968" y="6309320"/>
            <a:ext cx="4478288" cy="360040"/>
          </a:xfrm>
          <a:prstGeom prst="rect">
            <a:avLst/>
          </a:prstGeom>
          <a:noFill/>
        </p:spPr>
      </p:pic>
      <p:pic>
        <p:nvPicPr>
          <p:cNvPr id="6" name="Picture 6" descr="https://encrypted-tbn2.gstatic.com/images?q=tbn:ANd9GcSRJt0AYGTnUs88eD1V68Qd9QvH1TB1X9zkkbi9PBZbtJob-PFC">
            <a:hlinkClick r:id="rId4"/>
          </p:cNvPr>
          <p:cNvPicPr>
            <a:picLocks noChangeAspect="1" noChangeArrowheads="1"/>
          </p:cNvPicPr>
          <p:nvPr/>
        </p:nvPicPr>
        <p:blipFill>
          <a:blip r:embed="rId5" cstate="print"/>
          <a:srcRect/>
          <a:stretch>
            <a:fillRect/>
          </a:stretch>
        </p:blipFill>
        <p:spPr bwMode="auto">
          <a:xfrm>
            <a:off x="4788024" y="3356992"/>
            <a:ext cx="4096263" cy="2736304"/>
          </a:xfrm>
          <a:prstGeom prst="rect">
            <a:avLst/>
          </a:prstGeom>
          <a:noFill/>
        </p:spPr>
      </p:pic>
      <p:pic>
        <p:nvPicPr>
          <p:cNvPr id="16386" name="Picture 2" descr="https://encrypted-tbn0.gstatic.com/images?q=tbn:ANd9GcQuKOQGhyyl0ZLIwz_UdjRTf9t2EkdKdeeYGkOs6DYM1ysIGC6a-Q">
            <a:hlinkClick r:id="rId6"/>
          </p:cNvPr>
          <p:cNvPicPr>
            <a:picLocks noChangeAspect="1" noChangeArrowheads="1"/>
          </p:cNvPicPr>
          <p:nvPr/>
        </p:nvPicPr>
        <p:blipFill>
          <a:blip r:embed="rId7" cstate="print"/>
          <a:srcRect/>
          <a:stretch>
            <a:fillRect/>
          </a:stretch>
        </p:blipFill>
        <p:spPr bwMode="auto">
          <a:xfrm>
            <a:off x="5868144" y="332656"/>
            <a:ext cx="1905000" cy="28479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4114800" cy="4525963"/>
          </a:xfrm>
        </p:spPr>
        <p:txBody>
          <a:bodyPr/>
          <a:lstStyle/>
          <a:p>
            <a:pPr>
              <a:buNone/>
            </a:pPr>
            <a:r>
              <a:rPr lang="en-GB" dirty="0" smtClean="0"/>
              <a:t>To create the shape of the mask, the artist moulded the material around a marble or stone face (like papier-mâché). Human or animal hair was used for the hair.</a:t>
            </a: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11960" y="6237312"/>
            <a:ext cx="4478288" cy="360040"/>
          </a:xfrm>
          <a:prstGeom prst="rect">
            <a:avLst/>
          </a:prstGeom>
          <a:noFill/>
        </p:spPr>
      </p:pic>
      <p:pic>
        <p:nvPicPr>
          <p:cNvPr id="15362" name="Picture 2" descr="https://encrypted-tbn2.gstatic.com/images?q=tbn:ANd9GcQE4R6X8-jwnuw7s4J9guQrKzuPt4wr4kUEA32YB4R7hPPtjYh7Lg">
            <a:hlinkClick r:id="rId4"/>
          </p:cNvPr>
          <p:cNvPicPr>
            <a:picLocks noChangeAspect="1" noChangeArrowheads="1"/>
          </p:cNvPicPr>
          <p:nvPr/>
        </p:nvPicPr>
        <p:blipFill>
          <a:blip r:embed="rId5" cstate="print"/>
          <a:srcRect/>
          <a:stretch>
            <a:fillRect/>
          </a:stretch>
        </p:blipFill>
        <p:spPr bwMode="auto">
          <a:xfrm>
            <a:off x="4860032" y="260648"/>
            <a:ext cx="2095500" cy="3162301"/>
          </a:xfrm>
          <a:prstGeom prst="rect">
            <a:avLst/>
          </a:prstGeom>
          <a:noFill/>
        </p:spPr>
      </p:pic>
      <p:pic>
        <p:nvPicPr>
          <p:cNvPr id="15364" name="Picture 4" descr="https://encrypted-tbn1.gstatic.com/images?q=tbn:ANd9GcRCGntM6ocXWMHabWFBUUzTwum0Pa2snOCs655q58OZCCuKfiiJKw">
            <a:hlinkClick r:id="rId6"/>
          </p:cNvPr>
          <p:cNvPicPr>
            <a:picLocks noChangeAspect="1" noChangeArrowheads="1"/>
          </p:cNvPicPr>
          <p:nvPr/>
        </p:nvPicPr>
        <p:blipFill>
          <a:blip r:embed="rId7" cstate="print"/>
          <a:srcRect/>
          <a:stretch>
            <a:fillRect/>
          </a:stretch>
        </p:blipFill>
        <p:spPr bwMode="auto">
          <a:xfrm>
            <a:off x="6804248" y="2831377"/>
            <a:ext cx="1872208" cy="282533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normAutofit/>
          </a:bodyPr>
          <a:lstStyle/>
          <a:p>
            <a:r>
              <a:rPr lang="en-GB" sz="4000" dirty="0" smtClean="0"/>
              <a:t>Task 1: </a:t>
            </a:r>
            <a:endParaRPr lang="en-GB" sz="4000"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GB" dirty="0" smtClean="0"/>
              <a:t>Look at a selection of Greek masks, can you identify the emotions? </a:t>
            </a:r>
          </a:p>
          <a:p>
            <a:pPr marL="514350" indent="-514350">
              <a:buAutoNum type="arabicPeriod"/>
            </a:pPr>
            <a:r>
              <a:rPr lang="en-GB" dirty="0" smtClean="0"/>
              <a:t>Can you create the emotions from the masks? Use a partner to help you, look at your facial features. Discuss how you would make this on a mask. </a:t>
            </a:r>
          </a:p>
          <a:p>
            <a:pPr marL="514350" indent="-514350">
              <a:buAutoNum type="arabicPeriod"/>
            </a:pPr>
            <a:r>
              <a:rPr lang="en-GB" dirty="0" smtClean="0"/>
              <a:t>Using the design sheet to plan 4 potential masks designs, think about the information and examples we have looked at! </a:t>
            </a:r>
          </a:p>
          <a:p>
            <a:pPr marL="514350" indent="-514350">
              <a:buAutoNum type="arabicPeriod"/>
            </a:pP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83968" y="6237312"/>
            <a:ext cx="4478288" cy="3600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GB" dirty="0" smtClean="0"/>
              <a:t>Task 3:</a:t>
            </a:r>
            <a:endParaRPr lang="en-GB" dirty="0"/>
          </a:p>
        </p:txBody>
      </p:sp>
      <p:sp>
        <p:nvSpPr>
          <p:cNvPr id="3" name="Content Placeholder 2"/>
          <p:cNvSpPr>
            <a:spLocks noGrp="1"/>
          </p:cNvSpPr>
          <p:nvPr>
            <p:ph idx="1"/>
          </p:nvPr>
        </p:nvSpPr>
        <p:spPr/>
        <p:txBody>
          <a:bodyPr/>
          <a:lstStyle/>
          <a:p>
            <a:pPr>
              <a:buNone/>
            </a:pPr>
            <a:r>
              <a:rPr lang="en-GB" dirty="0" smtClean="0"/>
              <a:t>Start to make your mask: Paper Mache </a:t>
            </a:r>
          </a:p>
          <a:p>
            <a:r>
              <a:rPr lang="en-GB" dirty="0" smtClean="0"/>
              <a:t>Balloon/ mask </a:t>
            </a:r>
          </a:p>
          <a:p>
            <a:r>
              <a:rPr lang="en-GB" dirty="0" smtClean="0"/>
              <a:t>Newspaper strips </a:t>
            </a:r>
          </a:p>
          <a:p>
            <a:r>
              <a:rPr lang="en-GB" dirty="0" smtClean="0"/>
              <a:t>Paper Mache mix (glue, water) </a:t>
            </a:r>
          </a:p>
          <a:p>
            <a:pPr algn="ctr">
              <a:buNone/>
            </a:pPr>
            <a:r>
              <a:rPr lang="en-GB" i="1" dirty="0" smtClean="0">
                <a:solidFill>
                  <a:srgbClr val="FF0000"/>
                </a:solidFill>
              </a:rPr>
              <a:t>Remember your emotion and design! </a:t>
            </a:r>
            <a:endParaRPr lang="en-GB" i="1" dirty="0">
              <a:solidFill>
                <a:srgbClr val="FF0000"/>
              </a:solidFill>
            </a:endParaRPr>
          </a:p>
          <a:p>
            <a:r>
              <a:rPr lang="en-GB" dirty="0" smtClean="0"/>
              <a:t>Get layering!! Smoothly... Patience! </a:t>
            </a: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355976" y="6237312"/>
            <a:ext cx="4478288" cy="3600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GB" dirty="0" smtClean="0"/>
              <a:t>Task 2:</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Re-read the information about when Greek actors wore masks, what emotions did they create through wearing masks?</a:t>
            </a:r>
          </a:p>
          <a:p>
            <a:pPr marL="514350" indent="-514350">
              <a:buAutoNum type="arabicPeriod"/>
            </a:pPr>
            <a:r>
              <a:rPr lang="en-GB" dirty="0" smtClean="0"/>
              <a:t>Look at your four designs, which one are you going to create? </a:t>
            </a:r>
          </a:p>
          <a:p>
            <a:pPr marL="514350" indent="-514350">
              <a:buAutoNum type="arabicPeriod"/>
            </a:pPr>
            <a:r>
              <a:rPr lang="en-GB" dirty="0" smtClean="0"/>
              <a:t>Draw your design in more detail, thinking about colours and what equipment you will need. </a:t>
            </a: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211960" y="6237312"/>
            <a:ext cx="4478288" cy="3600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normAutofit fontScale="90000"/>
          </a:bodyPr>
          <a:lstStyle/>
          <a:p>
            <a:r>
              <a:rPr lang="en-GB" dirty="0" smtClean="0"/>
              <a:t>Task 4: </a:t>
            </a:r>
            <a:endParaRPr lang="en-GB" dirty="0"/>
          </a:p>
        </p:txBody>
      </p:sp>
      <p:sp>
        <p:nvSpPr>
          <p:cNvPr id="3" name="Content Placeholder 2"/>
          <p:cNvSpPr>
            <a:spLocks noGrp="1"/>
          </p:cNvSpPr>
          <p:nvPr>
            <p:ph idx="1"/>
          </p:nvPr>
        </p:nvSpPr>
        <p:spPr/>
        <p:txBody>
          <a:bodyPr/>
          <a:lstStyle/>
          <a:p>
            <a:r>
              <a:rPr lang="en-GB" dirty="0" smtClean="0"/>
              <a:t>Check your mask is dry</a:t>
            </a:r>
          </a:p>
          <a:p>
            <a:r>
              <a:rPr lang="en-GB" dirty="0" smtClean="0"/>
              <a:t>Carefully remove your mask from the balloon/mask</a:t>
            </a:r>
          </a:p>
          <a:p>
            <a:r>
              <a:rPr lang="en-GB" dirty="0" smtClean="0"/>
              <a:t>Cut out the facial features to your mask</a:t>
            </a:r>
          </a:p>
          <a:p>
            <a:r>
              <a:rPr lang="en-GB" dirty="0" smtClean="0"/>
              <a:t>Start to paint your mask- remember the information from the start! </a:t>
            </a:r>
            <a:endParaRPr lang="en-GB" dirty="0"/>
          </a:p>
        </p:txBody>
      </p:sp>
      <p:pic>
        <p:nvPicPr>
          <p:cNvPr id="4"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179512" y="260649"/>
            <a:ext cx="4478288" cy="360040"/>
          </a:xfrm>
          <a:prstGeom prst="rect">
            <a:avLst/>
          </a:prstGeom>
          <a:noFill/>
        </p:spPr>
      </p:pic>
      <p:pic>
        <p:nvPicPr>
          <p:cNvPr id="5" name="Picture 2" descr="https://encrypted-tbn1.gstatic.com/images?q=tbn:ANd9GcR81jmhvOie5UnxPBI4CbZv4xFW8hPn2y3IuPAG6_Sm3I8byBVf">
            <a:hlinkClick r:id="rId2"/>
          </p:cNvPr>
          <p:cNvPicPr>
            <a:picLocks noChangeAspect="1" noChangeArrowheads="1"/>
          </p:cNvPicPr>
          <p:nvPr/>
        </p:nvPicPr>
        <p:blipFill>
          <a:blip r:embed="rId3" cstate="print"/>
          <a:srcRect/>
          <a:stretch>
            <a:fillRect/>
          </a:stretch>
        </p:blipFill>
        <p:spPr bwMode="auto">
          <a:xfrm>
            <a:off x="4355976" y="6237312"/>
            <a:ext cx="4478288" cy="36004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450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Greek Theatre Masks </vt:lpstr>
      <vt:lpstr>When did they wear masks...?</vt:lpstr>
      <vt:lpstr>Slide 3</vt:lpstr>
      <vt:lpstr>Slide 4</vt:lpstr>
      <vt:lpstr>Slide 5</vt:lpstr>
      <vt:lpstr>Task 1: </vt:lpstr>
      <vt:lpstr>Task 3:</vt:lpstr>
      <vt:lpstr>Task 2:</vt:lpstr>
      <vt:lpstr>Task 4: </vt:lpstr>
      <vt:lpstr>Task 5:</vt:lpstr>
      <vt:lpstr>Evaluate your mask...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Theatre Masks</dc:title>
  <dc:creator>Adele</dc:creator>
  <cp:lastModifiedBy>Adele</cp:lastModifiedBy>
  <cp:revision>22</cp:revision>
  <dcterms:created xsi:type="dcterms:W3CDTF">2013-04-08T10:50:50Z</dcterms:created>
  <dcterms:modified xsi:type="dcterms:W3CDTF">2013-04-08T14:43:10Z</dcterms:modified>
</cp:coreProperties>
</file>